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9" r:id="rId2"/>
    <p:sldId id="260" r:id="rId3"/>
    <p:sldId id="261" r:id="rId4"/>
    <p:sldId id="262" r:id="rId5"/>
    <p:sldId id="263" r:id="rId6"/>
    <p:sldId id="264" r:id="rId7"/>
    <p:sldId id="265" r:id="rId8"/>
    <p:sldId id="266" r:id="rId9"/>
    <p:sldId id="267" r:id="rId10"/>
    <p:sldId id="341" r:id="rId11"/>
    <p:sldId id="268" r:id="rId12"/>
    <p:sldId id="342" r:id="rId13"/>
    <p:sldId id="269" r:id="rId14"/>
    <p:sldId id="270" r:id="rId15"/>
    <p:sldId id="271" r:id="rId16"/>
    <p:sldId id="272" r:id="rId17"/>
    <p:sldId id="273" r:id="rId18"/>
    <p:sldId id="345" r:id="rId19"/>
    <p:sldId id="346" r:id="rId20"/>
    <p:sldId id="347" r:id="rId21"/>
    <p:sldId id="348" r:id="rId22"/>
    <p:sldId id="349" r:id="rId23"/>
    <p:sldId id="350" r:id="rId24"/>
    <p:sldId id="351"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343" r:id="rId45"/>
    <p:sldId id="293" r:id="rId46"/>
    <p:sldId id="294" r:id="rId47"/>
    <p:sldId id="352" r:id="rId48"/>
    <p:sldId id="353" r:id="rId49"/>
    <p:sldId id="354" r:id="rId50"/>
    <p:sldId id="355" r:id="rId51"/>
    <p:sldId id="356" r:id="rId52"/>
    <p:sldId id="357" r:id="rId53"/>
    <p:sldId id="358" r:id="rId54"/>
    <p:sldId id="359" r:id="rId55"/>
    <p:sldId id="360" r:id="rId56"/>
    <p:sldId id="361" r:id="rId57"/>
    <p:sldId id="362" r:id="rId58"/>
    <p:sldId id="363" r:id="rId59"/>
    <p:sldId id="364" r:id="rId60"/>
    <p:sldId id="365" r:id="rId61"/>
    <p:sldId id="366" r:id="rId62"/>
    <p:sldId id="295" r:id="rId63"/>
    <p:sldId id="296" r:id="rId64"/>
    <p:sldId id="344" r:id="rId65"/>
    <p:sldId id="297" r:id="rId66"/>
    <p:sldId id="298" r:id="rId67"/>
    <p:sldId id="299" r:id="rId68"/>
    <p:sldId id="300" r:id="rId69"/>
    <p:sldId id="301" r:id="rId70"/>
    <p:sldId id="302" r:id="rId71"/>
    <p:sldId id="303" r:id="rId72"/>
    <p:sldId id="304" r:id="rId73"/>
    <p:sldId id="305" r:id="rId74"/>
    <p:sldId id="306" r:id="rId75"/>
    <p:sldId id="307" r:id="rId76"/>
    <p:sldId id="308" r:id="rId77"/>
    <p:sldId id="309" r:id="rId78"/>
    <p:sldId id="310" r:id="rId79"/>
    <p:sldId id="311" r:id="rId80"/>
    <p:sldId id="312" r:id="rId81"/>
    <p:sldId id="320" r:id="rId82"/>
    <p:sldId id="321" r:id="rId83"/>
    <p:sldId id="322" r:id="rId84"/>
    <p:sldId id="323" r:id="rId85"/>
    <p:sldId id="324" r:id="rId86"/>
    <p:sldId id="325" r:id="rId87"/>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88DE05-177A-446D-AE54-1096B5F6CC8E}" type="datetimeFigureOut">
              <a:rPr lang="pt-PT" smtClean="0"/>
              <a:t>12/04/2016</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F8091-7E33-4851-9D4E-F7F29DA9EFC3}" type="slidenum">
              <a:rPr lang="pt-PT" smtClean="0"/>
              <a:t>‹#›</a:t>
            </a:fld>
            <a:endParaRPr lang="pt-PT"/>
          </a:p>
        </p:txBody>
      </p:sp>
    </p:spTree>
    <p:extLst>
      <p:ext uri="{BB962C8B-B14F-4D97-AF65-F5344CB8AC3E}">
        <p14:creationId xmlns:p14="http://schemas.microsoft.com/office/powerpoint/2010/main" val="2190120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AE551F-05C5-47B9-BA03-F8FD4B58CBC4}" type="slidenum">
              <a:rPr lang="pt-PT" altLang="pt-PT"/>
              <a:pPr eaLnBrk="1" hangingPunct="1"/>
              <a:t>1</a:t>
            </a:fld>
            <a:endParaRPr lang="pt-PT" altLang="pt-PT"/>
          </a:p>
        </p:txBody>
      </p:sp>
      <p:sp>
        <p:nvSpPr>
          <p:cNvPr id="211971" name="Rectangle 2"/>
          <p:cNvSpPr>
            <a:spLocks noRot="1" noChangeArrowheads="1" noTextEdit="1"/>
          </p:cNvSpPr>
          <p:nvPr>
            <p:ph type="sldImg"/>
          </p:nvPr>
        </p:nvSpPr>
        <p:spPr>
          <a:ln/>
        </p:spPr>
      </p:sp>
      <p:sp>
        <p:nvSpPr>
          <p:cNvPr id="2119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182506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651607-51CA-4096-92B2-D846A26FE21E}" type="slidenum">
              <a:rPr lang="pt-PT" altLang="pt-PT"/>
              <a:pPr eaLnBrk="1" hangingPunct="1"/>
              <a:t>14</a:t>
            </a:fld>
            <a:endParaRPr lang="pt-PT" altLang="pt-PT"/>
          </a:p>
        </p:txBody>
      </p:sp>
      <p:sp>
        <p:nvSpPr>
          <p:cNvPr id="220163" name="Rectangle 2"/>
          <p:cNvSpPr>
            <a:spLocks noRot="1" noChangeArrowheads="1" noTextEdit="1"/>
          </p:cNvSpPr>
          <p:nvPr>
            <p:ph type="sldImg"/>
          </p:nvPr>
        </p:nvSpPr>
        <p:spPr>
          <a:ln/>
        </p:spPr>
      </p:sp>
      <p:sp>
        <p:nvSpPr>
          <p:cNvPr id="2201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007000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EF4A8D-5837-46C1-B9A5-A1079442738D}" type="slidenum">
              <a:rPr lang="pt-PT" altLang="pt-PT"/>
              <a:pPr eaLnBrk="1" hangingPunct="1"/>
              <a:t>15</a:t>
            </a:fld>
            <a:endParaRPr lang="pt-PT" altLang="pt-PT"/>
          </a:p>
        </p:txBody>
      </p:sp>
      <p:sp>
        <p:nvSpPr>
          <p:cNvPr id="221187" name="Rectangle 2"/>
          <p:cNvSpPr>
            <a:spLocks noRot="1" noChangeArrowheads="1" noTextEdit="1"/>
          </p:cNvSpPr>
          <p:nvPr>
            <p:ph type="sldImg"/>
          </p:nvPr>
        </p:nvSpPr>
        <p:spPr>
          <a:ln/>
        </p:spPr>
      </p:sp>
      <p:sp>
        <p:nvSpPr>
          <p:cNvPr id="2211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01621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260C13-31F2-4094-BF38-7581555698FC}" type="slidenum">
              <a:rPr lang="pt-PT" altLang="pt-PT"/>
              <a:pPr eaLnBrk="1" hangingPunct="1"/>
              <a:t>17</a:t>
            </a:fld>
            <a:endParaRPr lang="pt-PT" altLang="pt-PT"/>
          </a:p>
        </p:txBody>
      </p:sp>
      <p:sp>
        <p:nvSpPr>
          <p:cNvPr id="222211" name="Rectangle 2"/>
          <p:cNvSpPr>
            <a:spLocks noRot="1" noChangeArrowheads="1" noTextEdit="1"/>
          </p:cNvSpPr>
          <p:nvPr>
            <p:ph type="sldImg"/>
          </p:nvPr>
        </p:nvSpPr>
        <p:spPr>
          <a:ln/>
        </p:spPr>
      </p:sp>
      <p:sp>
        <p:nvSpPr>
          <p:cNvPr id="2222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018123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792842-F895-44C6-AF1B-1624385BBF4F}" type="slidenum">
              <a:rPr lang="pt-PT" altLang="pt-PT"/>
              <a:pPr eaLnBrk="1" hangingPunct="1"/>
              <a:t>18</a:t>
            </a:fld>
            <a:endParaRPr lang="pt-PT" altLang="pt-PT"/>
          </a:p>
        </p:txBody>
      </p:sp>
      <p:sp>
        <p:nvSpPr>
          <p:cNvPr id="251907" name="Rectangle 2"/>
          <p:cNvSpPr>
            <a:spLocks noRot="1" noChangeArrowheads="1" noTextEdit="1"/>
          </p:cNvSpPr>
          <p:nvPr>
            <p:ph type="sldImg"/>
          </p:nvPr>
        </p:nvSpPr>
        <p:spPr>
          <a:ln/>
        </p:spPr>
      </p:sp>
      <p:sp>
        <p:nvSpPr>
          <p:cNvPr id="25190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533891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DFEE98-B5F0-43BC-B9D7-0F793B76F52F}" type="slidenum">
              <a:rPr lang="pt-PT" altLang="pt-PT"/>
              <a:pPr eaLnBrk="1" hangingPunct="1"/>
              <a:t>19</a:t>
            </a:fld>
            <a:endParaRPr lang="pt-PT" altLang="pt-PT"/>
          </a:p>
        </p:txBody>
      </p:sp>
      <p:sp>
        <p:nvSpPr>
          <p:cNvPr id="252931" name="Rectangle 2"/>
          <p:cNvSpPr>
            <a:spLocks noRot="1" noChangeArrowheads="1" noTextEdit="1"/>
          </p:cNvSpPr>
          <p:nvPr>
            <p:ph type="sldImg"/>
          </p:nvPr>
        </p:nvSpPr>
        <p:spPr>
          <a:ln/>
        </p:spPr>
      </p:sp>
      <p:sp>
        <p:nvSpPr>
          <p:cNvPr id="2529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84431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1A3A87-68E3-410D-AAB2-893C8986B56C}" type="slidenum">
              <a:rPr lang="pt-PT" altLang="pt-PT"/>
              <a:pPr eaLnBrk="1" hangingPunct="1"/>
              <a:t>20</a:t>
            </a:fld>
            <a:endParaRPr lang="pt-PT" altLang="pt-PT"/>
          </a:p>
        </p:txBody>
      </p:sp>
      <p:sp>
        <p:nvSpPr>
          <p:cNvPr id="253955" name="Rectangle 2"/>
          <p:cNvSpPr>
            <a:spLocks noRot="1" noChangeArrowheads="1" noTextEdit="1"/>
          </p:cNvSpPr>
          <p:nvPr>
            <p:ph type="sldImg"/>
          </p:nvPr>
        </p:nvSpPr>
        <p:spPr>
          <a:ln/>
        </p:spPr>
      </p:sp>
      <p:sp>
        <p:nvSpPr>
          <p:cNvPr id="25395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30954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718550-E6AB-4CBD-95A1-3A112D77BCEB}" type="slidenum">
              <a:rPr lang="pt-PT" altLang="pt-PT"/>
              <a:pPr eaLnBrk="1" hangingPunct="1"/>
              <a:t>21</a:t>
            </a:fld>
            <a:endParaRPr lang="pt-PT" altLang="pt-PT"/>
          </a:p>
        </p:txBody>
      </p:sp>
      <p:sp>
        <p:nvSpPr>
          <p:cNvPr id="254979" name="Rectangle 2"/>
          <p:cNvSpPr>
            <a:spLocks noRot="1" noChangeArrowheads="1" noTextEdit="1"/>
          </p:cNvSpPr>
          <p:nvPr>
            <p:ph type="sldImg"/>
          </p:nvPr>
        </p:nvSpPr>
        <p:spPr>
          <a:ln/>
        </p:spPr>
      </p:sp>
      <p:sp>
        <p:nvSpPr>
          <p:cNvPr id="2549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33659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85B90B-A73E-453D-818D-A25A4C892637}" type="slidenum">
              <a:rPr lang="pt-PT" altLang="pt-PT"/>
              <a:pPr eaLnBrk="1" hangingPunct="1"/>
              <a:t>22</a:t>
            </a:fld>
            <a:endParaRPr lang="pt-PT" altLang="pt-PT"/>
          </a:p>
        </p:txBody>
      </p:sp>
      <p:sp>
        <p:nvSpPr>
          <p:cNvPr id="256003" name="Rectangle 2"/>
          <p:cNvSpPr>
            <a:spLocks noRot="1" noChangeArrowheads="1" noTextEdit="1"/>
          </p:cNvSpPr>
          <p:nvPr>
            <p:ph type="sldImg"/>
          </p:nvPr>
        </p:nvSpPr>
        <p:spPr>
          <a:ln/>
        </p:spPr>
      </p:sp>
      <p:sp>
        <p:nvSpPr>
          <p:cNvPr id="25600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501725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DA0015-D326-4450-810E-7B3D832F8170}" type="slidenum">
              <a:rPr lang="pt-PT" altLang="pt-PT"/>
              <a:pPr eaLnBrk="1" hangingPunct="1"/>
              <a:t>23</a:t>
            </a:fld>
            <a:endParaRPr lang="pt-PT" altLang="pt-PT"/>
          </a:p>
        </p:txBody>
      </p:sp>
      <p:sp>
        <p:nvSpPr>
          <p:cNvPr id="257027" name="Rectangle 2"/>
          <p:cNvSpPr>
            <a:spLocks noRot="1" noChangeArrowheads="1" noTextEdit="1"/>
          </p:cNvSpPr>
          <p:nvPr>
            <p:ph type="sldImg"/>
          </p:nvPr>
        </p:nvSpPr>
        <p:spPr>
          <a:ln/>
        </p:spPr>
      </p:sp>
      <p:sp>
        <p:nvSpPr>
          <p:cNvPr id="2570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73078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48D313-A230-49A7-AF30-E6A40EB0C033}" type="slidenum">
              <a:rPr lang="pt-PT" altLang="pt-PT"/>
              <a:pPr eaLnBrk="1" hangingPunct="1"/>
              <a:t>24</a:t>
            </a:fld>
            <a:endParaRPr lang="pt-PT" altLang="pt-PT"/>
          </a:p>
        </p:txBody>
      </p:sp>
      <p:sp>
        <p:nvSpPr>
          <p:cNvPr id="258051" name="Rectangle 2"/>
          <p:cNvSpPr>
            <a:spLocks noRot="1" noChangeArrowheads="1" noTextEdit="1"/>
          </p:cNvSpPr>
          <p:nvPr>
            <p:ph type="sldImg"/>
          </p:nvPr>
        </p:nvSpPr>
        <p:spPr>
          <a:ln/>
        </p:spPr>
      </p:sp>
      <p:sp>
        <p:nvSpPr>
          <p:cNvPr id="2580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4225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6E15C0-4FEF-4E63-9F40-8402CB9656A8}" type="slidenum">
              <a:rPr lang="pt-PT" altLang="pt-PT"/>
              <a:pPr eaLnBrk="1" hangingPunct="1"/>
              <a:t>2</a:t>
            </a:fld>
            <a:endParaRPr lang="pt-PT" altLang="pt-PT"/>
          </a:p>
        </p:txBody>
      </p:sp>
      <p:sp>
        <p:nvSpPr>
          <p:cNvPr id="212995" name="Rectangle 2"/>
          <p:cNvSpPr>
            <a:spLocks noRot="1" noChangeArrowheads="1" noTextEdit="1"/>
          </p:cNvSpPr>
          <p:nvPr>
            <p:ph type="sldImg"/>
          </p:nvPr>
        </p:nvSpPr>
        <p:spPr>
          <a:ln/>
        </p:spPr>
      </p:sp>
      <p:sp>
        <p:nvSpPr>
          <p:cNvPr id="2129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303734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E30874-567D-4581-AF55-0E2344953509}" type="slidenum">
              <a:rPr lang="pt-PT" altLang="pt-PT"/>
              <a:pPr eaLnBrk="1" hangingPunct="1"/>
              <a:t>25</a:t>
            </a:fld>
            <a:endParaRPr lang="pt-PT" altLang="pt-PT"/>
          </a:p>
        </p:txBody>
      </p:sp>
      <p:sp>
        <p:nvSpPr>
          <p:cNvPr id="223235" name="Rectangle 2"/>
          <p:cNvSpPr>
            <a:spLocks noRot="1" noChangeArrowheads="1" noTextEdit="1"/>
          </p:cNvSpPr>
          <p:nvPr>
            <p:ph type="sldImg"/>
          </p:nvPr>
        </p:nvSpPr>
        <p:spPr>
          <a:ln/>
        </p:spPr>
      </p:sp>
      <p:sp>
        <p:nvSpPr>
          <p:cNvPr id="2232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45934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89D803-66DA-48D7-860C-A44F026F68D0}" type="slidenum">
              <a:rPr lang="pt-PT" altLang="pt-PT"/>
              <a:pPr eaLnBrk="1" hangingPunct="1"/>
              <a:t>26</a:t>
            </a:fld>
            <a:endParaRPr lang="pt-PT" altLang="pt-PT"/>
          </a:p>
        </p:txBody>
      </p:sp>
      <p:sp>
        <p:nvSpPr>
          <p:cNvPr id="224259" name="Rectangle 2"/>
          <p:cNvSpPr>
            <a:spLocks noRot="1" noChangeArrowheads="1" noTextEdit="1"/>
          </p:cNvSpPr>
          <p:nvPr>
            <p:ph type="sldImg"/>
          </p:nvPr>
        </p:nvSpPr>
        <p:spPr>
          <a:ln/>
        </p:spPr>
      </p:sp>
      <p:sp>
        <p:nvSpPr>
          <p:cNvPr id="22426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646337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1263DD-F27F-464B-9B1D-D4D73E18739E}" type="slidenum">
              <a:rPr lang="pt-PT" altLang="pt-PT"/>
              <a:pPr eaLnBrk="1" hangingPunct="1"/>
              <a:t>28</a:t>
            </a:fld>
            <a:endParaRPr lang="pt-PT" altLang="pt-PT"/>
          </a:p>
        </p:txBody>
      </p:sp>
      <p:sp>
        <p:nvSpPr>
          <p:cNvPr id="225283" name="Rectangle 2"/>
          <p:cNvSpPr>
            <a:spLocks noRot="1" noChangeArrowheads="1" noTextEdit="1"/>
          </p:cNvSpPr>
          <p:nvPr>
            <p:ph type="sldImg"/>
          </p:nvPr>
        </p:nvSpPr>
        <p:spPr>
          <a:ln/>
        </p:spPr>
      </p:sp>
      <p:sp>
        <p:nvSpPr>
          <p:cNvPr id="2252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8559432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4A98F2-0723-43EC-843B-B3A85EFB109B}" type="slidenum">
              <a:rPr lang="pt-PT" altLang="pt-PT"/>
              <a:pPr eaLnBrk="1" hangingPunct="1"/>
              <a:t>29</a:t>
            </a:fld>
            <a:endParaRPr lang="pt-PT" altLang="pt-PT"/>
          </a:p>
        </p:txBody>
      </p:sp>
      <p:sp>
        <p:nvSpPr>
          <p:cNvPr id="226307" name="Rectangle 2"/>
          <p:cNvSpPr>
            <a:spLocks noRot="1" noChangeArrowheads="1" noTextEdit="1"/>
          </p:cNvSpPr>
          <p:nvPr>
            <p:ph type="sldImg"/>
          </p:nvPr>
        </p:nvSpPr>
        <p:spPr>
          <a:ln/>
        </p:spPr>
      </p:sp>
      <p:sp>
        <p:nvSpPr>
          <p:cNvPr id="22630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40724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F60400-604C-45C5-A0B5-CD4A2478D7D2}" type="slidenum">
              <a:rPr lang="pt-PT" altLang="pt-PT"/>
              <a:pPr eaLnBrk="1" hangingPunct="1"/>
              <a:t>30</a:t>
            </a:fld>
            <a:endParaRPr lang="pt-PT" altLang="pt-PT"/>
          </a:p>
        </p:txBody>
      </p:sp>
      <p:sp>
        <p:nvSpPr>
          <p:cNvPr id="227331" name="Rectangle 2"/>
          <p:cNvSpPr>
            <a:spLocks noRot="1" noChangeArrowheads="1" noTextEdit="1"/>
          </p:cNvSpPr>
          <p:nvPr>
            <p:ph type="sldImg"/>
          </p:nvPr>
        </p:nvSpPr>
        <p:spPr>
          <a:ln/>
        </p:spPr>
      </p:sp>
      <p:sp>
        <p:nvSpPr>
          <p:cNvPr id="2273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4574330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121855-7B89-4906-822F-E3B493FDC4D6}" type="slidenum">
              <a:rPr lang="pt-PT" altLang="pt-PT"/>
              <a:pPr eaLnBrk="1" hangingPunct="1"/>
              <a:t>32</a:t>
            </a:fld>
            <a:endParaRPr lang="pt-PT" altLang="pt-PT"/>
          </a:p>
        </p:txBody>
      </p:sp>
      <p:sp>
        <p:nvSpPr>
          <p:cNvPr id="228355" name="Rectangle 2"/>
          <p:cNvSpPr>
            <a:spLocks noRot="1" noChangeArrowheads="1" noTextEdit="1"/>
          </p:cNvSpPr>
          <p:nvPr>
            <p:ph type="sldImg"/>
          </p:nvPr>
        </p:nvSpPr>
        <p:spPr>
          <a:ln/>
        </p:spPr>
      </p:sp>
      <p:sp>
        <p:nvSpPr>
          <p:cNvPr id="22835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495283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11DD7D-0DAA-4764-8608-055E43D9EF0E}" type="slidenum">
              <a:rPr lang="pt-PT" altLang="pt-PT"/>
              <a:pPr eaLnBrk="1" hangingPunct="1"/>
              <a:t>33</a:t>
            </a:fld>
            <a:endParaRPr lang="pt-PT" altLang="pt-PT"/>
          </a:p>
        </p:txBody>
      </p:sp>
      <p:sp>
        <p:nvSpPr>
          <p:cNvPr id="229379" name="Rectangle 2"/>
          <p:cNvSpPr>
            <a:spLocks noRot="1" noChangeArrowheads="1" noTextEdit="1"/>
          </p:cNvSpPr>
          <p:nvPr>
            <p:ph type="sldImg"/>
          </p:nvPr>
        </p:nvSpPr>
        <p:spPr>
          <a:ln/>
        </p:spPr>
      </p:sp>
      <p:sp>
        <p:nvSpPr>
          <p:cNvPr id="2293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3146381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C5AD7C-B458-4C29-8768-ADCB6676FAB3}" type="slidenum">
              <a:rPr lang="pt-PT" altLang="pt-PT"/>
              <a:pPr eaLnBrk="1" hangingPunct="1"/>
              <a:t>34</a:t>
            </a:fld>
            <a:endParaRPr lang="pt-PT" altLang="pt-PT"/>
          </a:p>
        </p:txBody>
      </p:sp>
      <p:sp>
        <p:nvSpPr>
          <p:cNvPr id="230403" name="Rectangle 2"/>
          <p:cNvSpPr>
            <a:spLocks noRot="1" noChangeArrowheads="1" noTextEdit="1"/>
          </p:cNvSpPr>
          <p:nvPr>
            <p:ph type="sldImg"/>
          </p:nvPr>
        </p:nvSpPr>
        <p:spPr>
          <a:ln/>
        </p:spPr>
      </p:sp>
      <p:sp>
        <p:nvSpPr>
          <p:cNvPr id="23040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139760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7B90D7-D129-4515-9AC2-3EB023D9A8A4}" type="slidenum">
              <a:rPr lang="pt-PT" altLang="pt-PT"/>
              <a:pPr eaLnBrk="1" hangingPunct="1"/>
              <a:t>35</a:t>
            </a:fld>
            <a:endParaRPr lang="pt-PT" altLang="pt-PT"/>
          </a:p>
        </p:txBody>
      </p:sp>
      <p:sp>
        <p:nvSpPr>
          <p:cNvPr id="231427" name="Rectangle 2"/>
          <p:cNvSpPr>
            <a:spLocks noRot="1" noChangeArrowheads="1" noTextEdit="1"/>
          </p:cNvSpPr>
          <p:nvPr>
            <p:ph type="sldImg"/>
          </p:nvPr>
        </p:nvSpPr>
        <p:spPr>
          <a:ln/>
        </p:spPr>
      </p:sp>
      <p:sp>
        <p:nvSpPr>
          <p:cNvPr id="2314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0207542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B88DED-B24A-41D5-9DB3-5468138EE76F}" type="slidenum">
              <a:rPr lang="pt-PT" altLang="pt-PT"/>
              <a:pPr eaLnBrk="1" hangingPunct="1"/>
              <a:t>36</a:t>
            </a:fld>
            <a:endParaRPr lang="pt-PT" altLang="pt-PT"/>
          </a:p>
        </p:txBody>
      </p:sp>
      <p:sp>
        <p:nvSpPr>
          <p:cNvPr id="232451" name="Rectangle 2"/>
          <p:cNvSpPr>
            <a:spLocks noRot="1" noChangeArrowheads="1" noTextEdit="1"/>
          </p:cNvSpPr>
          <p:nvPr>
            <p:ph type="sldImg"/>
          </p:nvPr>
        </p:nvSpPr>
        <p:spPr>
          <a:ln/>
        </p:spPr>
      </p:sp>
      <p:sp>
        <p:nvSpPr>
          <p:cNvPr id="2324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588689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92E6D3-8ABD-4D60-B6E7-4AFCBBEEE720}" type="slidenum">
              <a:rPr lang="pt-PT" altLang="pt-PT"/>
              <a:pPr eaLnBrk="1" hangingPunct="1"/>
              <a:t>3</a:t>
            </a:fld>
            <a:endParaRPr lang="pt-PT" altLang="pt-PT"/>
          </a:p>
        </p:txBody>
      </p:sp>
      <p:sp>
        <p:nvSpPr>
          <p:cNvPr id="214019" name="Rectangle 2"/>
          <p:cNvSpPr>
            <a:spLocks noRot="1" noChangeArrowheads="1" noTextEdit="1"/>
          </p:cNvSpPr>
          <p:nvPr>
            <p:ph type="sldImg"/>
          </p:nvPr>
        </p:nvSpPr>
        <p:spPr>
          <a:ln/>
        </p:spPr>
      </p:sp>
      <p:sp>
        <p:nvSpPr>
          <p:cNvPr id="2140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770568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5AD654-5E48-48F3-A0AA-85FE1E943247}" type="slidenum">
              <a:rPr lang="pt-PT" altLang="pt-PT"/>
              <a:pPr eaLnBrk="1" hangingPunct="1"/>
              <a:t>37</a:t>
            </a:fld>
            <a:endParaRPr lang="pt-PT" altLang="pt-PT"/>
          </a:p>
        </p:txBody>
      </p:sp>
      <p:sp>
        <p:nvSpPr>
          <p:cNvPr id="233475" name="Rectangle 2"/>
          <p:cNvSpPr>
            <a:spLocks noRot="1" noChangeArrowheads="1" noTextEdit="1"/>
          </p:cNvSpPr>
          <p:nvPr>
            <p:ph type="sldImg"/>
          </p:nvPr>
        </p:nvSpPr>
        <p:spPr>
          <a:ln/>
        </p:spPr>
      </p:sp>
      <p:sp>
        <p:nvSpPr>
          <p:cNvPr id="23347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5832432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241AED-877A-452A-B125-1798C47CF06F}" type="slidenum">
              <a:rPr lang="pt-PT" altLang="pt-PT"/>
              <a:pPr eaLnBrk="1" hangingPunct="1"/>
              <a:t>38</a:t>
            </a:fld>
            <a:endParaRPr lang="pt-PT" altLang="pt-PT"/>
          </a:p>
        </p:txBody>
      </p:sp>
      <p:sp>
        <p:nvSpPr>
          <p:cNvPr id="234499" name="Rectangle 2"/>
          <p:cNvSpPr>
            <a:spLocks noRot="1" noChangeArrowheads="1" noTextEdit="1"/>
          </p:cNvSpPr>
          <p:nvPr>
            <p:ph type="sldImg"/>
          </p:nvPr>
        </p:nvSpPr>
        <p:spPr>
          <a:ln/>
        </p:spPr>
      </p:sp>
      <p:sp>
        <p:nvSpPr>
          <p:cNvPr id="23450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1292846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1EA8ED-1262-4569-9281-8245F533E4F8}" type="slidenum">
              <a:rPr lang="pt-PT" altLang="pt-PT"/>
              <a:pPr eaLnBrk="1" hangingPunct="1"/>
              <a:t>40</a:t>
            </a:fld>
            <a:endParaRPr lang="pt-PT" altLang="pt-PT"/>
          </a:p>
        </p:txBody>
      </p:sp>
      <p:sp>
        <p:nvSpPr>
          <p:cNvPr id="235523" name="Rectangle 2"/>
          <p:cNvSpPr>
            <a:spLocks noRot="1" noChangeArrowheads="1" noTextEdit="1"/>
          </p:cNvSpPr>
          <p:nvPr>
            <p:ph type="sldImg"/>
          </p:nvPr>
        </p:nvSpPr>
        <p:spPr>
          <a:ln/>
        </p:spPr>
      </p:sp>
      <p:sp>
        <p:nvSpPr>
          <p:cNvPr id="2355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7320358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202D4F-44C3-4081-89C6-A82042EEF69D}" type="slidenum">
              <a:rPr lang="pt-PT" altLang="pt-PT"/>
              <a:pPr eaLnBrk="1" hangingPunct="1"/>
              <a:t>41</a:t>
            </a:fld>
            <a:endParaRPr lang="pt-PT" altLang="pt-PT"/>
          </a:p>
        </p:txBody>
      </p:sp>
      <p:sp>
        <p:nvSpPr>
          <p:cNvPr id="236547" name="Rectangle 2"/>
          <p:cNvSpPr>
            <a:spLocks noRot="1" noChangeArrowheads="1" noTextEdit="1"/>
          </p:cNvSpPr>
          <p:nvPr>
            <p:ph type="sldImg"/>
          </p:nvPr>
        </p:nvSpPr>
        <p:spPr>
          <a:ln/>
        </p:spPr>
      </p:sp>
      <p:sp>
        <p:nvSpPr>
          <p:cNvPr id="2365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0190814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E93596-E2C4-4BD9-819D-5B7EF79DBCFE}" type="slidenum">
              <a:rPr lang="pt-PT" altLang="pt-PT"/>
              <a:pPr eaLnBrk="1" hangingPunct="1"/>
              <a:t>42</a:t>
            </a:fld>
            <a:endParaRPr lang="pt-PT" altLang="pt-PT"/>
          </a:p>
        </p:txBody>
      </p:sp>
      <p:sp>
        <p:nvSpPr>
          <p:cNvPr id="237571" name="Rectangle 2"/>
          <p:cNvSpPr>
            <a:spLocks noRot="1" noChangeArrowheads="1" noTextEdit="1"/>
          </p:cNvSpPr>
          <p:nvPr>
            <p:ph type="sldImg"/>
          </p:nvPr>
        </p:nvSpPr>
        <p:spPr>
          <a:ln/>
        </p:spPr>
      </p:sp>
      <p:sp>
        <p:nvSpPr>
          <p:cNvPr id="2375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2345036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43CE26-4651-46E7-8612-5BC2013D40B2}" type="slidenum">
              <a:rPr lang="pt-PT" altLang="pt-PT"/>
              <a:pPr eaLnBrk="1" hangingPunct="1"/>
              <a:t>45</a:t>
            </a:fld>
            <a:endParaRPr lang="pt-PT" altLang="pt-PT"/>
          </a:p>
        </p:txBody>
      </p:sp>
      <p:sp>
        <p:nvSpPr>
          <p:cNvPr id="238595" name="Rectangle 2"/>
          <p:cNvSpPr>
            <a:spLocks noRot="1" noChangeArrowheads="1" noTextEdit="1"/>
          </p:cNvSpPr>
          <p:nvPr>
            <p:ph type="sldImg"/>
          </p:nvPr>
        </p:nvSpPr>
        <p:spPr>
          <a:ln/>
        </p:spPr>
      </p:sp>
      <p:sp>
        <p:nvSpPr>
          <p:cNvPr id="2385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8398627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E0D4A7-6C5D-4685-A5CA-6832E00C4C78}" type="slidenum">
              <a:rPr lang="pt-PT" altLang="pt-PT"/>
              <a:pPr eaLnBrk="1" hangingPunct="1"/>
              <a:t>46</a:t>
            </a:fld>
            <a:endParaRPr lang="pt-PT" altLang="pt-PT"/>
          </a:p>
        </p:txBody>
      </p:sp>
      <p:sp>
        <p:nvSpPr>
          <p:cNvPr id="239619" name="Rectangle 2"/>
          <p:cNvSpPr>
            <a:spLocks noRot="1" noChangeArrowheads="1" noTextEdit="1"/>
          </p:cNvSpPr>
          <p:nvPr>
            <p:ph type="sldImg"/>
          </p:nvPr>
        </p:nvSpPr>
        <p:spPr>
          <a:ln/>
        </p:spPr>
      </p:sp>
      <p:sp>
        <p:nvSpPr>
          <p:cNvPr id="2396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0765733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BD1B1A-A845-49F2-8AD5-C05DE6AE8D77}" type="slidenum">
              <a:rPr lang="pt-PT" altLang="pt-PT"/>
              <a:pPr eaLnBrk="1" hangingPunct="1"/>
              <a:t>47</a:t>
            </a:fld>
            <a:endParaRPr lang="pt-PT" altLang="pt-PT"/>
          </a:p>
        </p:txBody>
      </p:sp>
      <p:sp>
        <p:nvSpPr>
          <p:cNvPr id="263171" name="Rectangle 2"/>
          <p:cNvSpPr>
            <a:spLocks noRot="1" noChangeArrowheads="1" noTextEdit="1"/>
          </p:cNvSpPr>
          <p:nvPr>
            <p:ph type="sldImg"/>
          </p:nvPr>
        </p:nvSpPr>
        <p:spPr>
          <a:ln/>
        </p:spPr>
      </p:sp>
      <p:sp>
        <p:nvSpPr>
          <p:cNvPr id="2631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6219632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7DE847-3084-4B3C-9800-F7EBF7700ACC}" type="slidenum">
              <a:rPr lang="pt-PT" altLang="pt-PT"/>
              <a:pPr eaLnBrk="1" hangingPunct="1"/>
              <a:t>49</a:t>
            </a:fld>
            <a:endParaRPr lang="pt-PT" altLang="pt-PT"/>
          </a:p>
        </p:txBody>
      </p:sp>
      <p:sp>
        <p:nvSpPr>
          <p:cNvPr id="264195" name="Rectangle 2"/>
          <p:cNvSpPr>
            <a:spLocks noRot="1" noChangeArrowheads="1" noTextEdit="1"/>
          </p:cNvSpPr>
          <p:nvPr>
            <p:ph type="sldImg"/>
          </p:nvPr>
        </p:nvSpPr>
        <p:spPr>
          <a:ln/>
        </p:spPr>
      </p:sp>
      <p:sp>
        <p:nvSpPr>
          <p:cNvPr id="2641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5733813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312F27-3942-4CFF-974D-8DFFE2093CBA}" type="slidenum">
              <a:rPr lang="pt-PT" altLang="pt-PT"/>
              <a:pPr eaLnBrk="1" hangingPunct="1"/>
              <a:t>50</a:t>
            </a:fld>
            <a:endParaRPr lang="pt-PT" altLang="pt-PT"/>
          </a:p>
        </p:txBody>
      </p:sp>
      <p:sp>
        <p:nvSpPr>
          <p:cNvPr id="265219" name="Rectangle 2"/>
          <p:cNvSpPr>
            <a:spLocks noRot="1" noChangeArrowheads="1" noTextEdit="1"/>
          </p:cNvSpPr>
          <p:nvPr>
            <p:ph type="sldImg"/>
          </p:nvPr>
        </p:nvSpPr>
        <p:spPr>
          <a:ln/>
        </p:spPr>
      </p:sp>
      <p:sp>
        <p:nvSpPr>
          <p:cNvPr id="2652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764187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37A4F6-DBD8-421D-BF08-6EE8A5D7C203}" type="slidenum">
              <a:rPr lang="pt-PT" altLang="pt-PT"/>
              <a:pPr eaLnBrk="1" hangingPunct="1"/>
              <a:t>5</a:t>
            </a:fld>
            <a:endParaRPr lang="pt-PT" altLang="pt-PT"/>
          </a:p>
        </p:txBody>
      </p:sp>
      <p:sp>
        <p:nvSpPr>
          <p:cNvPr id="215043" name="Rectangle 2"/>
          <p:cNvSpPr>
            <a:spLocks noRot="1" noChangeArrowheads="1" noTextEdit="1"/>
          </p:cNvSpPr>
          <p:nvPr>
            <p:ph type="sldImg"/>
          </p:nvPr>
        </p:nvSpPr>
        <p:spPr>
          <a:ln/>
        </p:spPr>
      </p:sp>
      <p:sp>
        <p:nvSpPr>
          <p:cNvPr id="2150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018757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6C3C35-81A6-4E6D-8F65-143DE5C00381}" type="slidenum">
              <a:rPr lang="pt-PT" altLang="pt-PT"/>
              <a:pPr eaLnBrk="1" hangingPunct="1"/>
              <a:t>52</a:t>
            </a:fld>
            <a:endParaRPr lang="pt-PT" altLang="pt-PT"/>
          </a:p>
        </p:txBody>
      </p:sp>
      <p:sp>
        <p:nvSpPr>
          <p:cNvPr id="266243" name="Rectangle 2"/>
          <p:cNvSpPr>
            <a:spLocks noRot="1" noChangeArrowheads="1" noTextEdit="1"/>
          </p:cNvSpPr>
          <p:nvPr>
            <p:ph type="sldImg"/>
          </p:nvPr>
        </p:nvSpPr>
        <p:spPr>
          <a:ln/>
        </p:spPr>
      </p:sp>
      <p:sp>
        <p:nvSpPr>
          <p:cNvPr id="2662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8851243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A3A1F9-C5A4-4A4E-9F4C-586DF52CD92A}" type="slidenum">
              <a:rPr lang="pt-PT" altLang="pt-PT"/>
              <a:pPr eaLnBrk="1" hangingPunct="1"/>
              <a:t>53</a:t>
            </a:fld>
            <a:endParaRPr lang="pt-PT" altLang="pt-PT"/>
          </a:p>
        </p:txBody>
      </p:sp>
      <p:sp>
        <p:nvSpPr>
          <p:cNvPr id="267267" name="Rectangle 2"/>
          <p:cNvSpPr>
            <a:spLocks noRot="1" noChangeArrowheads="1" noTextEdit="1"/>
          </p:cNvSpPr>
          <p:nvPr>
            <p:ph type="sldImg"/>
          </p:nvPr>
        </p:nvSpPr>
        <p:spPr>
          <a:ln/>
        </p:spPr>
      </p:sp>
      <p:sp>
        <p:nvSpPr>
          <p:cNvPr id="2672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5867779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6F1B9A-2D24-4856-A14D-917C6AA97840}" type="slidenum">
              <a:rPr lang="pt-PT" altLang="pt-PT"/>
              <a:pPr eaLnBrk="1" hangingPunct="1"/>
              <a:t>56</a:t>
            </a:fld>
            <a:endParaRPr lang="pt-PT" altLang="pt-PT"/>
          </a:p>
        </p:txBody>
      </p:sp>
      <p:sp>
        <p:nvSpPr>
          <p:cNvPr id="268291" name="Rectangle 2"/>
          <p:cNvSpPr>
            <a:spLocks noRot="1" noChangeArrowheads="1" noTextEdit="1"/>
          </p:cNvSpPr>
          <p:nvPr>
            <p:ph type="sldImg"/>
          </p:nvPr>
        </p:nvSpPr>
        <p:spPr>
          <a:ln/>
        </p:spPr>
      </p:sp>
      <p:sp>
        <p:nvSpPr>
          <p:cNvPr id="2682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5804676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B23EA7-8F46-45DF-8AE8-A745A31D3C6F}" type="slidenum">
              <a:rPr lang="pt-PT" altLang="pt-PT"/>
              <a:pPr eaLnBrk="1" hangingPunct="1"/>
              <a:t>58</a:t>
            </a:fld>
            <a:endParaRPr lang="pt-PT" altLang="pt-PT"/>
          </a:p>
        </p:txBody>
      </p:sp>
      <p:sp>
        <p:nvSpPr>
          <p:cNvPr id="269315" name="Rectangle 2"/>
          <p:cNvSpPr>
            <a:spLocks noRot="1" noChangeArrowheads="1" noTextEdit="1"/>
          </p:cNvSpPr>
          <p:nvPr>
            <p:ph type="sldImg"/>
          </p:nvPr>
        </p:nvSpPr>
        <p:spPr>
          <a:ln/>
        </p:spPr>
      </p:sp>
      <p:sp>
        <p:nvSpPr>
          <p:cNvPr id="2693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3600239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1A2A70-1175-4CA9-808E-9AB0E72022CD}" type="slidenum">
              <a:rPr lang="pt-PT" altLang="pt-PT"/>
              <a:pPr eaLnBrk="1" hangingPunct="1"/>
              <a:t>60</a:t>
            </a:fld>
            <a:endParaRPr lang="pt-PT" altLang="pt-PT"/>
          </a:p>
        </p:txBody>
      </p:sp>
      <p:sp>
        <p:nvSpPr>
          <p:cNvPr id="270339" name="Rectangle 2"/>
          <p:cNvSpPr>
            <a:spLocks noRot="1" noChangeArrowheads="1" noTextEdit="1"/>
          </p:cNvSpPr>
          <p:nvPr>
            <p:ph type="sldImg"/>
          </p:nvPr>
        </p:nvSpPr>
        <p:spPr>
          <a:ln/>
        </p:spPr>
      </p:sp>
      <p:sp>
        <p:nvSpPr>
          <p:cNvPr id="2703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945686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00483A-A704-4DB7-9461-A424F6A01B1E}" type="slidenum">
              <a:rPr lang="pt-PT" altLang="pt-PT"/>
              <a:pPr eaLnBrk="1" hangingPunct="1"/>
              <a:t>61</a:t>
            </a:fld>
            <a:endParaRPr lang="pt-PT" altLang="pt-PT"/>
          </a:p>
        </p:txBody>
      </p:sp>
      <p:sp>
        <p:nvSpPr>
          <p:cNvPr id="271363" name="Rectangle 2"/>
          <p:cNvSpPr>
            <a:spLocks noRot="1" noChangeArrowheads="1" noTextEdit="1"/>
          </p:cNvSpPr>
          <p:nvPr>
            <p:ph type="sldImg"/>
          </p:nvPr>
        </p:nvSpPr>
        <p:spPr>
          <a:ln/>
        </p:spPr>
      </p:sp>
      <p:sp>
        <p:nvSpPr>
          <p:cNvPr id="2713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7089158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362BD2-81AC-4CAD-9D8B-BD862BF88C55}" type="slidenum">
              <a:rPr lang="pt-PT" altLang="pt-PT"/>
              <a:pPr eaLnBrk="1" hangingPunct="1"/>
              <a:t>62</a:t>
            </a:fld>
            <a:endParaRPr lang="pt-PT" altLang="pt-PT"/>
          </a:p>
        </p:txBody>
      </p:sp>
      <p:sp>
        <p:nvSpPr>
          <p:cNvPr id="240643" name="Rectangle 2"/>
          <p:cNvSpPr>
            <a:spLocks noRot="1" noChangeArrowheads="1" noTextEdit="1"/>
          </p:cNvSpPr>
          <p:nvPr>
            <p:ph type="sldImg"/>
          </p:nvPr>
        </p:nvSpPr>
        <p:spPr>
          <a:ln/>
        </p:spPr>
      </p:sp>
      <p:sp>
        <p:nvSpPr>
          <p:cNvPr id="2406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4995916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1AFF1A-C925-4EED-9A44-72BC7945AA0E}" type="slidenum">
              <a:rPr lang="pt-PT" altLang="pt-PT"/>
              <a:pPr eaLnBrk="1" hangingPunct="1"/>
              <a:t>63</a:t>
            </a:fld>
            <a:endParaRPr lang="pt-PT" altLang="pt-PT"/>
          </a:p>
        </p:txBody>
      </p:sp>
      <p:sp>
        <p:nvSpPr>
          <p:cNvPr id="241667" name="Rectangle 2"/>
          <p:cNvSpPr>
            <a:spLocks noRot="1" noChangeArrowheads="1" noTextEdit="1"/>
          </p:cNvSpPr>
          <p:nvPr>
            <p:ph type="sldImg"/>
          </p:nvPr>
        </p:nvSpPr>
        <p:spPr>
          <a:ln/>
        </p:spPr>
      </p:sp>
      <p:sp>
        <p:nvSpPr>
          <p:cNvPr id="2416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4927016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A0C52F-0706-4894-A7E8-62E6D5149FE6}" type="slidenum">
              <a:rPr lang="pt-PT" altLang="pt-PT"/>
              <a:pPr eaLnBrk="1" hangingPunct="1"/>
              <a:t>66</a:t>
            </a:fld>
            <a:endParaRPr lang="pt-PT" altLang="pt-PT"/>
          </a:p>
        </p:txBody>
      </p:sp>
      <p:sp>
        <p:nvSpPr>
          <p:cNvPr id="242691" name="Rectangle 2"/>
          <p:cNvSpPr>
            <a:spLocks noRot="1" noChangeArrowheads="1" noTextEdit="1"/>
          </p:cNvSpPr>
          <p:nvPr>
            <p:ph type="sldImg"/>
          </p:nvPr>
        </p:nvSpPr>
        <p:spPr>
          <a:ln/>
        </p:spPr>
      </p:sp>
      <p:sp>
        <p:nvSpPr>
          <p:cNvPr id="2426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674434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511F84-AE31-49A2-AAB7-13B4E9E88E89}" type="slidenum">
              <a:rPr lang="pt-PT" altLang="pt-PT"/>
              <a:pPr eaLnBrk="1" hangingPunct="1"/>
              <a:t>69</a:t>
            </a:fld>
            <a:endParaRPr lang="pt-PT" altLang="pt-PT"/>
          </a:p>
        </p:txBody>
      </p:sp>
      <p:sp>
        <p:nvSpPr>
          <p:cNvPr id="243715" name="Rectangle 2"/>
          <p:cNvSpPr>
            <a:spLocks noRot="1" noChangeArrowheads="1" noTextEdit="1"/>
          </p:cNvSpPr>
          <p:nvPr>
            <p:ph type="sldImg"/>
          </p:nvPr>
        </p:nvSpPr>
        <p:spPr>
          <a:ln/>
        </p:spPr>
      </p:sp>
      <p:sp>
        <p:nvSpPr>
          <p:cNvPr id="2437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90197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0C0E78-97A2-4884-AEDF-AFDBE81C132B}" type="slidenum">
              <a:rPr lang="pt-PT" altLang="pt-PT"/>
              <a:pPr eaLnBrk="1" hangingPunct="1"/>
              <a:t>6</a:t>
            </a:fld>
            <a:endParaRPr lang="pt-PT" altLang="pt-PT"/>
          </a:p>
        </p:txBody>
      </p:sp>
      <p:sp>
        <p:nvSpPr>
          <p:cNvPr id="216067" name="Rectangle 2"/>
          <p:cNvSpPr>
            <a:spLocks noRot="1" noChangeArrowheads="1" noTextEdit="1"/>
          </p:cNvSpPr>
          <p:nvPr>
            <p:ph type="sldImg"/>
          </p:nvPr>
        </p:nvSpPr>
        <p:spPr>
          <a:ln/>
        </p:spPr>
      </p:sp>
      <p:sp>
        <p:nvSpPr>
          <p:cNvPr id="2160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830558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A2307E-9938-4166-9E3B-795D10AF7EB4}" type="slidenum">
              <a:rPr lang="pt-PT" altLang="pt-PT"/>
              <a:pPr eaLnBrk="1" hangingPunct="1"/>
              <a:t>72</a:t>
            </a:fld>
            <a:endParaRPr lang="pt-PT" altLang="pt-PT"/>
          </a:p>
        </p:txBody>
      </p:sp>
      <p:sp>
        <p:nvSpPr>
          <p:cNvPr id="244739" name="Rectangle 2"/>
          <p:cNvSpPr>
            <a:spLocks noRot="1" noChangeArrowheads="1" noTextEdit="1"/>
          </p:cNvSpPr>
          <p:nvPr>
            <p:ph type="sldImg"/>
          </p:nvPr>
        </p:nvSpPr>
        <p:spPr>
          <a:ln/>
        </p:spPr>
      </p:sp>
      <p:sp>
        <p:nvSpPr>
          <p:cNvPr id="2447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6856696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7E5B4C-452E-4753-8BC0-1F872569FBA7}" type="slidenum">
              <a:rPr lang="pt-PT" altLang="pt-PT"/>
              <a:pPr eaLnBrk="1" hangingPunct="1"/>
              <a:t>75</a:t>
            </a:fld>
            <a:endParaRPr lang="pt-PT" altLang="pt-PT"/>
          </a:p>
        </p:txBody>
      </p:sp>
      <p:sp>
        <p:nvSpPr>
          <p:cNvPr id="245763" name="Rectangle 2"/>
          <p:cNvSpPr>
            <a:spLocks noRot="1" noChangeArrowheads="1" noTextEdit="1"/>
          </p:cNvSpPr>
          <p:nvPr>
            <p:ph type="sldImg"/>
          </p:nvPr>
        </p:nvSpPr>
        <p:spPr>
          <a:ln/>
        </p:spPr>
      </p:sp>
      <p:sp>
        <p:nvSpPr>
          <p:cNvPr id="2457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3256801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683275-5DD1-4647-8DCF-D73077C56FC8}" type="slidenum">
              <a:rPr lang="pt-PT" altLang="pt-PT"/>
              <a:pPr eaLnBrk="1" hangingPunct="1"/>
              <a:t>76</a:t>
            </a:fld>
            <a:endParaRPr lang="pt-PT" altLang="pt-PT"/>
          </a:p>
        </p:txBody>
      </p:sp>
      <p:sp>
        <p:nvSpPr>
          <p:cNvPr id="246787" name="Rectangle 2"/>
          <p:cNvSpPr>
            <a:spLocks noRot="1" noChangeArrowheads="1" noTextEdit="1"/>
          </p:cNvSpPr>
          <p:nvPr>
            <p:ph type="sldImg"/>
          </p:nvPr>
        </p:nvSpPr>
        <p:spPr>
          <a:ln/>
        </p:spPr>
      </p:sp>
      <p:sp>
        <p:nvSpPr>
          <p:cNvPr id="2467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461650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3A521F-C454-4D59-8681-19A9603B2247}" type="slidenum">
              <a:rPr lang="pt-PT" altLang="pt-PT"/>
              <a:pPr eaLnBrk="1" hangingPunct="1"/>
              <a:t>77</a:t>
            </a:fld>
            <a:endParaRPr lang="pt-PT" altLang="pt-PT"/>
          </a:p>
        </p:txBody>
      </p:sp>
      <p:sp>
        <p:nvSpPr>
          <p:cNvPr id="247811" name="Rectangle 2"/>
          <p:cNvSpPr>
            <a:spLocks noRot="1" noChangeArrowheads="1" noTextEdit="1"/>
          </p:cNvSpPr>
          <p:nvPr>
            <p:ph type="sldImg"/>
          </p:nvPr>
        </p:nvSpPr>
        <p:spPr>
          <a:ln/>
        </p:spPr>
      </p:sp>
      <p:sp>
        <p:nvSpPr>
          <p:cNvPr id="2478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2013173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629436-CC61-41DD-B4F8-53C5738DE9DB}" type="slidenum">
              <a:rPr lang="pt-PT" altLang="pt-PT"/>
              <a:pPr eaLnBrk="1" hangingPunct="1"/>
              <a:t>78</a:t>
            </a:fld>
            <a:endParaRPr lang="pt-PT" altLang="pt-PT"/>
          </a:p>
        </p:txBody>
      </p:sp>
      <p:sp>
        <p:nvSpPr>
          <p:cNvPr id="248835" name="Rectangle 2"/>
          <p:cNvSpPr>
            <a:spLocks noRot="1" noChangeArrowheads="1" noTextEdit="1"/>
          </p:cNvSpPr>
          <p:nvPr>
            <p:ph type="sldImg"/>
          </p:nvPr>
        </p:nvSpPr>
        <p:spPr>
          <a:ln/>
        </p:spPr>
      </p:sp>
      <p:sp>
        <p:nvSpPr>
          <p:cNvPr id="2488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354797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AEDE22-9092-48C5-A565-10BC6B64669D}" type="slidenum">
              <a:rPr lang="pt-PT" altLang="pt-PT"/>
              <a:pPr eaLnBrk="1" hangingPunct="1"/>
              <a:t>79</a:t>
            </a:fld>
            <a:endParaRPr lang="pt-PT" altLang="pt-PT"/>
          </a:p>
        </p:txBody>
      </p:sp>
      <p:sp>
        <p:nvSpPr>
          <p:cNvPr id="249859" name="Rectangle 2"/>
          <p:cNvSpPr>
            <a:spLocks noRot="1" noChangeArrowheads="1" noTextEdit="1"/>
          </p:cNvSpPr>
          <p:nvPr>
            <p:ph type="sldImg"/>
          </p:nvPr>
        </p:nvSpPr>
        <p:spPr>
          <a:ln/>
        </p:spPr>
      </p:sp>
      <p:sp>
        <p:nvSpPr>
          <p:cNvPr id="24986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02945525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6252DA-AD60-432A-B1AE-66D4A5C89EAE}" type="slidenum">
              <a:rPr lang="pt-PT" altLang="pt-PT"/>
              <a:pPr eaLnBrk="1" hangingPunct="1"/>
              <a:t>80</a:t>
            </a:fld>
            <a:endParaRPr lang="pt-PT" altLang="pt-PT"/>
          </a:p>
        </p:txBody>
      </p:sp>
      <p:sp>
        <p:nvSpPr>
          <p:cNvPr id="250883" name="Rectangle 2"/>
          <p:cNvSpPr>
            <a:spLocks noRot="1" noChangeArrowheads="1" noTextEdit="1"/>
          </p:cNvSpPr>
          <p:nvPr>
            <p:ph type="sldImg"/>
          </p:nvPr>
        </p:nvSpPr>
        <p:spPr>
          <a:ln/>
        </p:spPr>
      </p:sp>
      <p:sp>
        <p:nvSpPr>
          <p:cNvPr id="2508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5592764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561038-5684-4EF8-ACA9-0934501FFE29}" type="slidenum">
              <a:rPr lang="pt-PT" altLang="pt-PT"/>
              <a:pPr eaLnBrk="1" hangingPunct="1"/>
              <a:t>81</a:t>
            </a:fld>
            <a:endParaRPr lang="pt-PT" altLang="pt-PT"/>
          </a:p>
        </p:txBody>
      </p:sp>
      <p:sp>
        <p:nvSpPr>
          <p:cNvPr id="259075" name="Rectangle 2"/>
          <p:cNvSpPr>
            <a:spLocks noRot="1" noChangeArrowheads="1" noTextEdit="1"/>
          </p:cNvSpPr>
          <p:nvPr>
            <p:ph type="sldImg"/>
          </p:nvPr>
        </p:nvSpPr>
        <p:spPr>
          <a:ln/>
        </p:spPr>
      </p:sp>
      <p:sp>
        <p:nvSpPr>
          <p:cNvPr id="25907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04261934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D2E8EC-6666-4B36-9883-62B9BDE1AFAE}" type="slidenum">
              <a:rPr lang="pt-PT" altLang="pt-PT"/>
              <a:pPr eaLnBrk="1" hangingPunct="1"/>
              <a:t>82</a:t>
            </a:fld>
            <a:endParaRPr lang="pt-PT" altLang="pt-PT"/>
          </a:p>
        </p:txBody>
      </p:sp>
      <p:sp>
        <p:nvSpPr>
          <p:cNvPr id="260099" name="Rectangle 2"/>
          <p:cNvSpPr>
            <a:spLocks noRot="1" noChangeArrowheads="1" noTextEdit="1"/>
          </p:cNvSpPr>
          <p:nvPr>
            <p:ph type="sldImg"/>
          </p:nvPr>
        </p:nvSpPr>
        <p:spPr>
          <a:ln/>
        </p:spPr>
      </p:sp>
      <p:sp>
        <p:nvSpPr>
          <p:cNvPr id="26010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21189593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6B4837-14CB-4D8B-99A2-67CFD8986428}" type="slidenum">
              <a:rPr lang="pt-PT" altLang="pt-PT"/>
              <a:pPr eaLnBrk="1" hangingPunct="1"/>
              <a:t>83</a:t>
            </a:fld>
            <a:endParaRPr lang="pt-PT" altLang="pt-PT"/>
          </a:p>
        </p:txBody>
      </p:sp>
      <p:sp>
        <p:nvSpPr>
          <p:cNvPr id="261123" name="Rectangle 2"/>
          <p:cNvSpPr>
            <a:spLocks noRot="1" noChangeArrowheads="1" noTextEdit="1"/>
          </p:cNvSpPr>
          <p:nvPr>
            <p:ph type="sldImg"/>
          </p:nvPr>
        </p:nvSpPr>
        <p:spPr>
          <a:ln/>
        </p:spPr>
      </p:sp>
      <p:sp>
        <p:nvSpPr>
          <p:cNvPr id="2611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363289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6A47B0-14F6-4A60-A1C5-E5CE1EBD3C5A}" type="slidenum">
              <a:rPr lang="pt-PT" altLang="pt-PT"/>
              <a:pPr eaLnBrk="1" hangingPunct="1"/>
              <a:t>7</a:t>
            </a:fld>
            <a:endParaRPr lang="pt-PT" altLang="pt-PT"/>
          </a:p>
        </p:txBody>
      </p:sp>
      <p:sp>
        <p:nvSpPr>
          <p:cNvPr id="217091" name="Rectangle 2"/>
          <p:cNvSpPr>
            <a:spLocks noRot="1" noChangeArrowheads="1" noTextEdit="1"/>
          </p:cNvSpPr>
          <p:nvPr>
            <p:ph type="sldImg"/>
          </p:nvPr>
        </p:nvSpPr>
        <p:spPr>
          <a:ln/>
        </p:spPr>
      </p:sp>
      <p:sp>
        <p:nvSpPr>
          <p:cNvPr id="2170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85338773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C4C5AA-9A01-4816-8803-3F2C4D0A6AAE}" type="slidenum">
              <a:rPr lang="pt-PT" altLang="pt-PT"/>
              <a:pPr eaLnBrk="1" hangingPunct="1"/>
              <a:t>86</a:t>
            </a:fld>
            <a:endParaRPr lang="pt-PT" altLang="pt-PT"/>
          </a:p>
        </p:txBody>
      </p:sp>
      <p:sp>
        <p:nvSpPr>
          <p:cNvPr id="262147" name="Rectangle 2"/>
          <p:cNvSpPr>
            <a:spLocks noRot="1" noChangeArrowheads="1" noTextEdit="1"/>
          </p:cNvSpPr>
          <p:nvPr>
            <p:ph type="sldImg"/>
          </p:nvPr>
        </p:nvSpPr>
        <p:spPr>
          <a:ln/>
        </p:spPr>
      </p:sp>
      <p:sp>
        <p:nvSpPr>
          <p:cNvPr id="2621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061959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E799AF-2204-4622-A0CE-414C2FD955C1}" type="slidenum">
              <a:rPr lang="pt-PT" altLang="pt-PT"/>
              <a:pPr eaLnBrk="1" hangingPunct="1"/>
              <a:t>9</a:t>
            </a:fld>
            <a:endParaRPr lang="pt-PT" altLang="pt-PT"/>
          </a:p>
        </p:txBody>
      </p:sp>
      <p:sp>
        <p:nvSpPr>
          <p:cNvPr id="218115" name="Rectangle 2"/>
          <p:cNvSpPr>
            <a:spLocks noRot="1" noChangeArrowheads="1" noTextEdit="1"/>
          </p:cNvSpPr>
          <p:nvPr>
            <p:ph type="sldImg"/>
          </p:nvPr>
        </p:nvSpPr>
        <p:spPr>
          <a:ln/>
        </p:spPr>
      </p:sp>
      <p:sp>
        <p:nvSpPr>
          <p:cNvPr id="2181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3927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0BCD91-72AF-4C1C-B755-D23C3A256D4F}" type="slidenum">
              <a:rPr lang="pt-PT" altLang="pt-PT"/>
              <a:pPr eaLnBrk="1" hangingPunct="1"/>
              <a:t>12</a:t>
            </a:fld>
            <a:endParaRPr lang="pt-PT" altLang="pt-PT"/>
          </a:p>
        </p:txBody>
      </p:sp>
      <p:sp>
        <p:nvSpPr>
          <p:cNvPr id="210947" name="Rectangle 2"/>
          <p:cNvSpPr>
            <a:spLocks noRot="1" noChangeArrowheads="1" noTextEdit="1"/>
          </p:cNvSpPr>
          <p:nvPr>
            <p:ph type="sldImg"/>
          </p:nvPr>
        </p:nvSpPr>
        <p:spPr>
          <a:ln/>
        </p:spPr>
      </p:sp>
      <p:sp>
        <p:nvSpPr>
          <p:cNvPr id="2109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889634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821017-C7D1-44BE-A1DC-B92A77DB0BD9}" type="slidenum">
              <a:rPr lang="pt-PT" altLang="pt-PT"/>
              <a:pPr eaLnBrk="1" hangingPunct="1"/>
              <a:t>13</a:t>
            </a:fld>
            <a:endParaRPr lang="pt-PT" altLang="pt-PT"/>
          </a:p>
        </p:txBody>
      </p:sp>
      <p:sp>
        <p:nvSpPr>
          <p:cNvPr id="219139" name="Rectangle 2"/>
          <p:cNvSpPr>
            <a:spLocks noRot="1" noChangeArrowheads="1" noTextEdit="1"/>
          </p:cNvSpPr>
          <p:nvPr>
            <p:ph type="sldImg"/>
          </p:nvPr>
        </p:nvSpPr>
        <p:spPr>
          <a:ln/>
        </p:spPr>
      </p:sp>
      <p:sp>
        <p:nvSpPr>
          <p:cNvPr id="2191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91900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CD54F27D-570C-4E18-8328-589985712BC8}" type="datetimeFigureOut">
              <a:rPr lang="pt-PT" smtClean="0"/>
              <a:t>12/04/2016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387582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CD54F27D-570C-4E18-8328-589985712BC8}" type="datetimeFigureOut">
              <a:rPr lang="pt-PT" smtClean="0"/>
              <a:t>12/04/2016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95940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CD54F27D-570C-4E18-8328-589985712BC8}" type="datetimeFigureOut">
              <a:rPr lang="pt-PT" smtClean="0"/>
              <a:t>12/04/2016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62045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CD54F27D-570C-4E18-8328-589985712BC8}" type="datetimeFigureOut">
              <a:rPr lang="pt-PT" smtClean="0"/>
              <a:t>12/04/2016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29562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54F27D-570C-4E18-8328-589985712BC8}" type="datetimeFigureOut">
              <a:rPr lang="pt-PT" smtClean="0"/>
              <a:t>12/04/2016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227658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CD54F27D-570C-4E18-8328-589985712BC8}" type="datetimeFigureOut">
              <a:rPr lang="pt-PT" smtClean="0"/>
              <a:t>12/04/2016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322829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CD54F27D-570C-4E18-8328-589985712BC8}" type="datetimeFigureOut">
              <a:rPr lang="pt-PT" smtClean="0"/>
              <a:t>12/04/2016</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93982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CD54F27D-570C-4E18-8328-589985712BC8}" type="datetimeFigureOut">
              <a:rPr lang="pt-PT" smtClean="0"/>
              <a:t>12/04/2016</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358357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4F27D-570C-4E18-8328-589985712BC8}" type="datetimeFigureOut">
              <a:rPr lang="pt-PT" smtClean="0"/>
              <a:t>12/04/2016</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1370354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4F27D-570C-4E18-8328-589985712BC8}" type="datetimeFigureOut">
              <a:rPr lang="pt-PT" smtClean="0"/>
              <a:t>12/04/2016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374358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4F27D-570C-4E18-8328-589985712BC8}" type="datetimeFigureOut">
              <a:rPr lang="pt-PT" smtClean="0"/>
              <a:t>12/04/2016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012FF82-D303-4605-9EA8-A5449988B861}" type="slidenum">
              <a:rPr lang="pt-PT" smtClean="0"/>
              <a:t>‹#›</a:t>
            </a:fld>
            <a:endParaRPr lang="pt-PT"/>
          </a:p>
        </p:txBody>
      </p:sp>
    </p:spTree>
    <p:extLst>
      <p:ext uri="{BB962C8B-B14F-4D97-AF65-F5344CB8AC3E}">
        <p14:creationId xmlns:p14="http://schemas.microsoft.com/office/powerpoint/2010/main" val="3089905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4F27D-570C-4E18-8328-589985712BC8}" type="datetimeFigureOut">
              <a:rPr lang="pt-PT" smtClean="0"/>
              <a:t>12/04/2016</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2FF82-D303-4605-9EA8-A5449988B861}" type="slidenum">
              <a:rPr lang="pt-PT" smtClean="0"/>
              <a:t>‹#›</a:t>
            </a:fld>
            <a:endParaRPr lang="pt-PT"/>
          </a:p>
        </p:txBody>
      </p:sp>
    </p:spTree>
    <p:extLst>
      <p:ext uri="{BB962C8B-B14F-4D97-AF65-F5344CB8AC3E}">
        <p14:creationId xmlns:p14="http://schemas.microsoft.com/office/powerpoint/2010/main" val="2095991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12manage.com/methods_kaizen.html" TargetMode="External"/><Relationship Id="rId2" Type="http://schemas.openxmlformats.org/officeDocument/2006/relationships/hyperlink" Target="http://www.12manage.com/methods_goldratt_theory_of_constraint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12manage.com/images/picture_kaizen.gi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www.12manage.com/images/picture_kaizen_5s_framework.gi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www.12manage.com/images/picture_deming_14_principles.gi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http://www.12manage.com/images/picture_six_sigma.gi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12manage.com/methods_root_cause_analysi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12manage.com/methods_goleman_leadership_style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12manage.com/methods_weber_charismatic_leadership.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http://www.12manage.com/images/picture_turnaround_management.gi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12manage.com/methods_ishikawa_cause_effect_diagram.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12manage.com/methods_root_cause_analysi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12manage.com/methods_raci.html" TargetMode="External"/><Relationship Id="rId2" Type="http://schemas.openxmlformats.org/officeDocument/2006/relationships/hyperlink" Target="http://www.12manage.com/methods_demingcycl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http://www.12manage.com/images/picture_ishikawa_fishbone_diagram.gi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12manage.com/methods_kaizen.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12manage.com/methods_ishikawa_cause_effect_diagram.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http://www.12manage.com/images/picture_ford_8d_problem_solving.gi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12manage.com/methods_raroc.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www.12manage.com/methods_cost-benefit_analysis.html"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http://www.12manage.com/images/figure_bsc.jpg"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12manage.com/methods_deming_14_points_management.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12manage.com/methods_kleiner_core_groups.html"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www.12manage.com/methods_strategy_maps_strategic_communication.html" TargetMode="Externa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12manage.com/i_s.html"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www.12manage.com/methods_corporate_reputation_quotient.html" TargetMode="External"/><Relationship Id="rId2" Type="http://schemas.openxmlformats.org/officeDocument/2006/relationships/hyperlink" Target="http://www.12manage.com/methods_raroc.html"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http://www.12manage.com/images/picture_hofstede_cultural_dimensions.gif"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www.12manage.com/methods_herzberg_two_factor_theory.html"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http://www.12manage.com/images/picture_blake_mouton_managerial_grid.gif"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12manage.com/methods_mcgregor_theory_X_Y.html"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12manage.com/methods_mcgregor_theory_X_Y.html"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www.12manage.com/methods_coaching.html"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5" Type="http://schemas.openxmlformats.org/officeDocument/2006/relationships/hyperlink" Target="http://www.12manage.com/methods_blanchard_situational_leadership.html" TargetMode="External"/><Relationship Id="rId4" Type="http://schemas.openxmlformats.org/officeDocument/2006/relationships/hyperlink" Target="http://www.12manage.com/methods_contingency_theory.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normAutofit/>
          </a:bodyPr>
          <a:lstStyle/>
          <a:p>
            <a:pPr algn="ctr" eaLnBrk="1" hangingPunct="1">
              <a:defRPr/>
            </a:pPr>
            <a:r>
              <a:rPr lang="pt-PT" b="1" dirty="0"/>
              <a:t>DEMING’S TOTAL QUALITY MANAGEMENT</a:t>
            </a:r>
          </a:p>
        </p:txBody>
      </p:sp>
      <p:sp>
        <p:nvSpPr>
          <p:cNvPr id="73731" name="Rectangle 3"/>
          <p:cNvSpPr>
            <a:spLocks noGrp="1" noChangeArrowheads="1"/>
          </p:cNvSpPr>
          <p:nvPr>
            <p:ph type="body" idx="1"/>
          </p:nvPr>
        </p:nvSpPr>
        <p:spPr/>
        <p:txBody>
          <a:bodyPr>
            <a:normAutofit fontScale="85000" lnSpcReduction="20000"/>
          </a:bodyPr>
          <a:lstStyle/>
          <a:p>
            <a:pPr marL="0" indent="0" eaLnBrk="1" hangingPunct="1">
              <a:lnSpc>
                <a:spcPct val="80000"/>
              </a:lnSpc>
              <a:buNone/>
            </a:pPr>
            <a:endParaRPr lang="pt-PT" altLang="pt-PT" sz="1800" dirty="0"/>
          </a:p>
          <a:p>
            <a:pPr algn="just" eaLnBrk="1" hangingPunct="1">
              <a:lnSpc>
                <a:spcPct val="80000"/>
              </a:lnSpc>
            </a:pPr>
            <a:r>
              <a:rPr lang="pt-PT" altLang="pt-PT" dirty="0"/>
              <a:t>W </a:t>
            </a:r>
            <a:r>
              <a:rPr lang="pt-PT" altLang="pt-PT" dirty="0" err="1"/>
              <a:t>Edwards</a:t>
            </a:r>
            <a:r>
              <a:rPr lang="pt-PT" altLang="pt-PT" dirty="0"/>
              <a:t> </a:t>
            </a:r>
            <a:r>
              <a:rPr lang="pt-PT" altLang="pt-PT" dirty="0" err="1"/>
              <a:t>Deming</a:t>
            </a:r>
            <a:r>
              <a:rPr lang="pt-PT" altLang="pt-PT" dirty="0"/>
              <a:t> </a:t>
            </a:r>
            <a:r>
              <a:rPr lang="pt-PT" altLang="pt-PT" dirty="0" err="1"/>
              <a:t>was</a:t>
            </a:r>
            <a:r>
              <a:rPr lang="pt-PT" altLang="pt-PT" dirty="0"/>
              <a:t> </a:t>
            </a:r>
            <a:r>
              <a:rPr lang="pt-PT" altLang="pt-PT" dirty="0" err="1"/>
              <a:t>an</a:t>
            </a:r>
            <a:r>
              <a:rPr lang="pt-PT" altLang="pt-PT" dirty="0"/>
              <a:t> </a:t>
            </a:r>
            <a:r>
              <a:rPr lang="pt-PT" altLang="pt-PT" dirty="0" err="1"/>
              <a:t>American</a:t>
            </a:r>
            <a:r>
              <a:rPr lang="pt-PT" altLang="pt-PT" dirty="0"/>
              <a:t> </a:t>
            </a:r>
            <a:r>
              <a:rPr lang="pt-PT" altLang="pt-PT" dirty="0" err="1"/>
              <a:t>statistician</a:t>
            </a:r>
            <a:r>
              <a:rPr lang="pt-PT" altLang="pt-PT" dirty="0"/>
              <a:t> </a:t>
            </a:r>
            <a:r>
              <a:rPr lang="pt-PT" altLang="pt-PT" dirty="0" err="1"/>
              <a:t>who</a:t>
            </a:r>
            <a:r>
              <a:rPr lang="pt-PT" altLang="pt-PT" dirty="0"/>
              <a:t> </a:t>
            </a:r>
            <a:r>
              <a:rPr lang="pt-PT" altLang="pt-PT" dirty="0" err="1"/>
              <a:t>is</a:t>
            </a:r>
            <a:r>
              <a:rPr lang="pt-PT" altLang="pt-PT" dirty="0"/>
              <a:t> </a:t>
            </a:r>
            <a:r>
              <a:rPr lang="pt-PT" altLang="pt-PT" dirty="0" err="1"/>
              <a:t>associated</a:t>
            </a:r>
            <a:r>
              <a:rPr lang="pt-PT" altLang="pt-PT" dirty="0"/>
              <a:t> </a:t>
            </a:r>
            <a:r>
              <a:rPr lang="pt-PT" altLang="pt-PT" dirty="0" err="1"/>
              <a:t>with</a:t>
            </a:r>
            <a:r>
              <a:rPr lang="pt-PT" altLang="pt-PT" dirty="0"/>
              <a:t> </a:t>
            </a:r>
            <a:r>
              <a:rPr lang="pt-PT" altLang="pt-PT" dirty="0" err="1"/>
              <a:t>the</a:t>
            </a:r>
            <a:r>
              <a:rPr lang="pt-PT" altLang="pt-PT" dirty="0"/>
              <a:t> </a:t>
            </a:r>
            <a:r>
              <a:rPr lang="pt-PT" altLang="pt-PT" dirty="0" err="1"/>
              <a:t>rise</a:t>
            </a:r>
            <a:r>
              <a:rPr lang="pt-PT" altLang="pt-PT" dirty="0"/>
              <a:t> </a:t>
            </a:r>
            <a:r>
              <a:rPr lang="pt-PT" altLang="pt-PT" dirty="0" err="1"/>
              <a:t>of</a:t>
            </a:r>
            <a:r>
              <a:rPr lang="pt-PT" altLang="pt-PT" dirty="0"/>
              <a:t> </a:t>
            </a:r>
            <a:r>
              <a:rPr lang="pt-PT" altLang="pt-PT" b="1" dirty="0" err="1"/>
              <a:t>Japan</a:t>
            </a:r>
            <a:r>
              <a:rPr lang="pt-PT" altLang="pt-PT" dirty="0"/>
              <a:t> as a </a:t>
            </a:r>
            <a:r>
              <a:rPr lang="pt-PT" altLang="pt-PT" dirty="0" err="1"/>
              <a:t>manufacturing</a:t>
            </a:r>
            <a:r>
              <a:rPr lang="pt-PT" altLang="pt-PT" dirty="0"/>
              <a:t> </a:t>
            </a:r>
            <a:r>
              <a:rPr lang="pt-PT" altLang="pt-PT" dirty="0" err="1"/>
              <a:t>nation</a:t>
            </a:r>
            <a:r>
              <a:rPr lang="pt-PT" altLang="pt-PT" dirty="0"/>
              <a:t>, </a:t>
            </a:r>
            <a:r>
              <a:rPr lang="pt-PT" altLang="pt-PT" dirty="0" err="1"/>
              <a:t>and</a:t>
            </a:r>
            <a:r>
              <a:rPr lang="pt-PT" altLang="pt-PT" dirty="0"/>
              <a:t> </a:t>
            </a:r>
            <a:r>
              <a:rPr lang="pt-PT" altLang="pt-PT" dirty="0" err="1"/>
              <a:t>with</a:t>
            </a:r>
            <a:r>
              <a:rPr lang="pt-PT" altLang="pt-PT" dirty="0"/>
              <a:t> </a:t>
            </a:r>
            <a:r>
              <a:rPr lang="pt-PT" altLang="pt-PT" dirty="0" err="1"/>
              <a:t>the</a:t>
            </a:r>
            <a:r>
              <a:rPr lang="pt-PT" altLang="pt-PT" dirty="0"/>
              <a:t> </a:t>
            </a:r>
            <a:r>
              <a:rPr lang="pt-PT" altLang="pt-PT" dirty="0" err="1"/>
              <a:t>invention</a:t>
            </a:r>
            <a:r>
              <a:rPr lang="pt-PT" altLang="pt-PT" dirty="0"/>
              <a:t> </a:t>
            </a:r>
            <a:r>
              <a:rPr lang="pt-PT" altLang="pt-PT" dirty="0" err="1"/>
              <a:t>of</a:t>
            </a:r>
            <a:r>
              <a:rPr lang="pt-PT" altLang="pt-PT" dirty="0"/>
              <a:t> </a:t>
            </a:r>
            <a:r>
              <a:rPr lang="pt-PT" altLang="pt-PT" b="1" dirty="0"/>
              <a:t>Total </a:t>
            </a:r>
            <a:r>
              <a:rPr lang="pt-PT" altLang="pt-PT" b="1" dirty="0" err="1"/>
              <a:t>Quality</a:t>
            </a:r>
            <a:r>
              <a:rPr lang="pt-PT" altLang="pt-PT" b="1" dirty="0"/>
              <a:t> Management</a:t>
            </a:r>
            <a:r>
              <a:rPr lang="pt-PT" altLang="pt-PT" dirty="0"/>
              <a:t> (TQM). </a:t>
            </a:r>
            <a:r>
              <a:rPr lang="pt-PT" altLang="pt-PT" dirty="0" err="1"/>
              <a:t>Deming</a:t>
            </a:r>
            <a:r>
              <a:rPr lang="pt-PT" altLang="pt-PT" dirty="0"/>
              <a:t> </a:t>
            </a:r>
            <a:r>
              <a:rPr lang="pt-PT" altLang="pt-PT" dirty="0" err="1"/>
              <a:t>went</a:t>
            </a:r>
            <a:r>
              <a:rPr lang="pt-PT" altLang="pt-PT" dirty="0"/>
              <a:t> to </a:t>
            </a:r>
            <a:r>
              <a:rPr lang="pt-PT" altLang="pt-PT" dirty="0" err="1"/>
              <a:t>Japan</a:t>
            </a:r>
            <a:r>
              <a:rPr lang="pt-PT" altLang="pt-PT" dirty="0"/>
              <a:t> </a:t>
            </a:r>
            <a:r>
              <a:rPr lang="pt-PT" altLang="pt-PT" dirty="0" err="1"/>
              <a:t>just</a:t>
            </a:r>
            <a:r>
              <a:rPr lang="pt-PT" altLang="pt-PT" dirty="0"/>
              <a:t> </a:t>
            </a:r>
            <a:r>
              <a:rPr lang="pt-PT" altLang="pt-PT" dirty="0" err="1"/>
              <a:t>after</a:t>
            </a:r>
            <a:r>
              <a:rPr lang="pt-PT" altLang="pt-PT" dirty="0"/>
              <a:t> </a:t>
            </a:r>
            <a:r>
              <a:rPr lang="pt-PT" altLang="pt-PT" dirty="0" err="1"/>
              <a:t>the</a:t>
            </a:r>
            <a:r>
              <a:rPr lang="pt-PT" altLang="pt-PT" dirty="0"/>
              <a:t> </a:t>
            </a:r>
            <a:r>
              <a:rPr lang="pt-PT" altLang="pt-PT" dirty="0" err="1"/>
              <a:t>War</a:t>
            </a:r>
            <a:r>
              <a:rPr lang="pt-PT" altLang="pt-PT" dirty="0"/>
              <a:t> to </a:t>
            </a:r>
            <a:r>
              <a:rPr lang="pt-PT" altLang="pt-PT" dirty="0" err="1"/>
              <a:t>help</a:t>
            </a:r>
            <a:r>
              <a:rPr lang="pt-PT" altLang="pt-PT" dirty="0"/>
              <a:t> set </a:t>
            </a:r>
            <a:r>
              <a:rPr lang="pt-PT" altLang="pt-PT" dirty="0" err="1"/>
              <a:t>up</a:t>
            </a:r>
            <a:r>
              <a:rPr lang="pt-PT" altLang="pt-PT" dirty="0"/>
              <a:t> a </a:t>
            </a:r>
            <a:r>
              <a:rPr lang="pt-PT" altLang="pt-PT" dirty="0" err="1"/>
              <a:t>census</a:t>
            </a:r>
            <a:r>
              <a:rPr lang="pt-PT" altLang="pt-PT" dirty="0"/>
              <a:t> </a:t>
            </a:r>
            <a:r>
              <a:rPr lang="pt-PT" altLang="pt-PT" dirty="0" err="1"/>
              <a:t>of</a:t>
            </a:r>
            <a:r>
              <a:rPr lang="pt-PT" altLang="pt-PT" dirty="0"/>
              <a:t> </a:t>
            </a:r>
            <a:r>
              <a:rPr lang="pt-PT" altLang="pt-PT" dirty="0" err="1"/>
              <a:t>the</a:t>
            </a:r>
            <a:r>
              <a:rPr lang="pt-PT" altLang="pt-PT" dirty="0"/>
              <a:t> </a:t>
            </a:r>
            <a:r>
              <a:rPr lang="pt-PT" altLang="pt-PT" dirty="0" err="1"/>
              <a:t>Japanese</a:t>
            </a:r>
            <a:r>
              <a:rPr lang="pt-PT" altLang="pt-PT" dirty="0"/>
              <a:t> </a:t>
            </a:r>
            <a:r>
              <a:rPr lang="pt-PT" altLang="pt-PT" dirty="0" err="1"/>
              <a:t>population</a:t>
            </a:r>
            <a:r>
              <a:rPr lang="pt-PT" altLang="pt-PT" dirty="0"/>
              <a:t>. </a:t>
            </a:r>
            <a:r>
              <a:rPr lang="pt-PT" altLang="pt-PT" dirty="0" err="1"/>
              <a:t>While</a:t>
            </a:r>
            <a:r>
              <a:rPr lang="pt-PT" altLang="pt-PT" dirty="0"/>
              <a:t> </a:t>
            </a:r>
            <a:r>
              <a:rPr lang="pt-PT" altLang="pt-PT" dirty="0" err="1"/>
              <a:t>he</a:t>
            </a:r>
            <a:r>
              <a:rPr lang="pt-PT" altLang="pt-PT" dirty="0"/>
              <a:t> </a:t>
            </a:r>
            <a:r>
              <a:rPr lang="pt-PT" altLang="pt-PT" dirty="0" err="1"/>
              <a:t>was</a:t>
            </a:r>
            <a:r>
              <a:rPr lang="pt-PT" altLang="pt-PT" dirty="0"/>
              <a:t> </a:t>
            </a:r>
            <a:r>
              <a:rPr lang="pt-PT" altLang="pt-PT" dirty="0" err="1"/>
              <a:t>there</a:t>
            </a:r>
            <a:r>
              <a:rPr lang="pt-PT" altLang="pt-PT" dirty="0"/>
              <a:t>, </a:t>
            </a:r>
            <a:r>
              <a:rPr lang="pt-PT" altLang="pt-PT" dirty="0" err="1"/>
              <a:t>he</a:t>
            </a:r>
            <a:r>
              <a:rPr lang="pt-PT" altLang="pt-PT" dirty="0"/>
              <a:t> </a:t>
            </a:r>
            <a:r>
              <a:rPr lang="pt-PT" altLang="pt-PT" dirty="0" err="1"/>
              <a:t>taught</a:t>
            </a:r>
            <a:r>
              <a:rPr lang="pt-PT" altLang="pt-PT" dirty="0"/>
              <a:t> '</a:t>
            </a:r>
            <a:r>
              <a:rPr lang="pt-PT" altLang="pt-PT" dirty="0" err="1"/>
              <a:t>statistical</a:t>
            </a:r>
            <a:r>
              <a:rPr lang="pt-PT" altLang="pt-PT" dirty="0"/>
              <a:t> </a:t>
            </a:r>
            <a:r>
              <a:rPr lang="pt-PT" altLang="pt-PT" dirty="0" err="1"/>
              <a:t>process</a:t>
            </a:r>
            <a:r>
              <a:rPr lang="pt-PT" altLang="pt-PT" dirty="0"/>
              <a:t> </a:t>
            </a:r>
            <a:r>
              <a:rPr lang="pt-PT" altLang="pt-PT" dirty="0" err="1"/>
              <a:t>control</a:t>
            </a:r>
            <a:r>
              <a:rPr lang="pt-PT" altLang="pt-PT" dirty="0"/>
              <a:t>' to </a:t>
            </a:r>
            <a:r>
              <a:rPr lang="pt-PT" altLang="pt-PT" dirty="0" err="1"/>
              <a:t>Japanese</a:t>
            </a:r>
            <a:r>
              <a:rPr lang="pt-PT" altLang="pt-PT" dirty="0"/>
              <a:t> </a:t>
            </a:r>
            <a:r>
              <a:rPr lang="pt-PT" altLang="pt-PT" dirty="0" err="1"/>
              <a:t>engineers</a:t>
            </a:r>
            <a:r>
              <a:rPr lang="pt-PT" altLang="pt-PT" dirty="0"/>
              <a:t> - a set </a:t>
            </a:r>
            <a:r>
              <a:rPr lang="pt-PT" altLang="pt-PT" dirty="0" err="1"/>
              <a:t>of</a:t>
            </a:r>
            <a:r>
              <a:rPr lang="pt-PT" altLang="pt-PT" dirty="0"/>
              <a:t> </a:t>
            </a:r>
            <a:r>
              <a:rPr lang="pt-PT" altLang="pt-PT" dirty="0" err="1"/>
              <a:t>techniques</a:t>
            </a:r>
            <a:r>
              <a:rPr lang="pt-PT" altLang="pt-PT" dirty="0"/>
              <a:t> </a:t>
            </a:r>
            <a:r>
              <a:rPr lang="pt-PT" altLang="pt-PT" dirty="0" err="1"/>
              <a:t>which</a:t>
            </a:r>
            <a:r>
              <a:rPr lang="pt-PT" altLang="pt-PT" dirty="0"/>
              <a:t> </a:t>
            </a:r>
            <a:r>
              <a:rPr lang="pt-PT" altLang="pt-PT" dirty="0" err="1"/>
              <a:t>allowed</a:t>
            </a:r>
            <a:r>
              <a:rPr lang="pt-PT" altLang="pt-PT" dirty="0"/>
              <a:t> </a:t>
            </a:r>
            <a:r>
              <a:rPr lang="pt-PT" altLang="pt-PT" dirty="0" err="1"/>
              <a:t>them</a:t>
            </a:r>
            <a:r>
              <a:rPr lang="pt-PT" altLang="pt-PT" dirty="0"/>
              <a:t> to </a:t>
            </a:r>
            <a:r>
              <a:rPr lang="pt-PT" altLang="pt-PT" dirty="0" err="1"/>
              <a:t>manufacture</a:t>
            </a:r>
            <a:r>
              <a:rPr lang="pt-PT" altLang="pt-PT" dirty="0"/>
              <a:t> </a:t>
            </a:r>
            <a:r>
              <a:rPr lang="pt-PT" altLang="pt-PT" dirty="0" err="1"/>
              <a:t>high-quality</a:t>
            </a:r>
            <a:r>
              <a:rPr lang="pt-PT" altLang="pt-PT" dirty="0"/>
              <a:t> </a:t>
            </a:r>
            <a:r>
              <a:rPr lang="pt-PT" altLang="pt-PT" dirty="0" err="1"/>
              <a:t>goods</a:t>
            </a:r>
            <a:r>
              <a:rPr lang="pt-PT" altLang="pt-PT" dirty="0"/>
              <a:t> </a:t>
            </a:r>
            <a:r>
              <a:rPr lang="pt-PT" altLang="pt-PT" dirty="0" err="1"/>
              <a:t>without</a:t>
            </a:r>
            <a:r>
              <a:rPr lang="pt-PT" altLang="pt-PT" dirty="0"/>
              <a:t> </a:t>
            </a:r>
            <a:r>
              <a:rPr lang="pt-PT" altLang="pt-PT" dirty="0" err="1"/>
              <a:t>expensive</a:t>
            </a:r>
            <a:r>
              <a:rPr lang="pt-PT" altLang="pt-PT" dirty="0"/>
              <a:t> </a:t>
            </a:r>
            <a:r>
              <a:rPr lang="pt-PT" altLang="pt-PT" dirty="0" err="1"/>
              <a:t>machinery</a:t>
            </a:r>
            <a:r>
              <a:rPr lang="pt-PT" altLang="pt-PT" dirty="0"/>
              <a:t>. In 1960 </a:t>
            </a:r>
            <a:r>
              <a:rPr lang="pt-PT" altLang="pt-PT" dirty="0" err="1"/>
              <a:t>he</a:t>
            </a:r>
            <a:r>
              <a:rPr lang="pt-PT" altLang="pt-PT" dirty="0"/>
              <a:t> </a:t>
            </a:r>
            <a:r>
              <a:rPr lang="pt-PT" altLang="pt-PT" dirty="0" err="1"/>
              <a:t>was</a:t>
            </a:r>
            <a:r>
              <a:rPr lang="pt-PT" altLang="pt-PT" dirty="0"/>
              <a:t> </a:t>
            </a:r>
            <a:r>
              <a:rPr lang="pt-PT" altLang="pt-PT" dirty="0" err="1"/>
              <a:t>awarded</a:t>
            </a:r>
            <a:r>
              <a:rPr lang="pt-PT" altLang="pt-PT" dirty="0"/>
              <a:t> a </a:t>
            </a:r>
            <a:r>
              <a:rPr lang="pt-PT" altLang="pt-PT" dirty="0" err="1"/>
              <a:t>medal</a:t>
            </a:r>
            <a:r>
              <a:rPr lang="pt-PT" altLang="pt-PT" dirty="0"/>
              <a:t> </a:t>
            </a:r>
            <a:r>
              <a:rPr lang="pt-PT" altLang="pt-PT" dirty="0" err="1"/>
              <a:t>by</a:t>
            </a:r>
            <a:r>
              <a:rPr lang="pt-PT" altLang="pt-PT" dirty="0"/>
              <a:t> </a:t>
            </a:r>
            <a:r>
              <a:rPr lang="pt-PT" altLang="pt-PT" dirty="0" err="1"/>
              <a:t>the</a:t>
            </a:r>
            <a:r>
              <a:rPr lang="pt-PT" altLang="pt-PT" dirty="0"/>
              <a:t> </a:t>
            </a:r>
            <a:r>
              <a:rPr lang="pt-PT" altLang="pt-PT" dirty="0" err="1"/>
              <a:t>Japanese</a:t>
            </a:r>
            <a:r>
              <a:rPr lang="pt-PT" altLang="pt-PT" dirty="0"/>
              <a:t> </a:t>
            </a:r>
            <a:r>
              <a:rPr lang="pt-PT" altLang="pt-PT" dirty="0" err="1"/>
              <a:t>Emperor</a:t>
            </a:r>
            <a:r>
              <a:rPr lang="pt-PT" altLang="pt-PT" dirty="0"/>
              <a:t> for </a:t>
            </a:r>
            <a:r>
              <a:rPr lang="pt-PT" altLang="pt-PT" dirty="0" err="1"/>
              <a:t>his</a:t>
            </a:r>
            <a:r>
              <a:rPr lang="pt-PT" altLang="pt-PT" dirty="0"/>
              <a:t> </a:t>
            </a:r>
            <a:r>
              <a:rPr lang="pt-PT" altLang="pt-PT" dirty="0" err="1"/>
              <a:t>services</a:t>
            </a:r>
            <a:r>
              <a:rPr lang="pt-PT" altLang="pt-PT" dirty="0"/>
              <a:t> to </a:t>
            </a:r>
            <a:r>
              <a:rPr lang="pt-PT" altLang="pt-PT" dirty="0" err="1"/>
              <a:t>that</a:t>
            </a:r>
            <a:r>
              <a:rPr lang="pt-PT" altLang="pt-PT" dirty="0"/>
              <a:t> </a:t>
            </a:r>
            <a:r>
              <a:rPr lang="pt-PT" altLang="pt-PT" dirty="0" err="1"/>
              <a:t>country's</a:t>
            </a:r>
            <a:r>
              <a:rPr lang="pt-PT" altLang="pt-PT" dirty="0"/>
              <a:t> </a:t>
            </a:r>
            <a:r>
              <a:rPr lang="pt-PT" altLang="pt-PT" dirty="0" err="1"/>
              <a:t>industry</a:t>
            </a:r>
            <a:r>
              <a:rPr lang="pt-PT" altLang="pt-PT" dirty="0" smtClean="0"/>
              <a:t>.</a:t>
            </a:r>
          </a:p>
          <a:p>
            <a:pPr marL="0" indent="0" algn="just">
              <a:lnSpc>
                <a:spcPct val="80000"/>
              </a:lnSpc>
              <a:buNone/>
            </a:pPr>
            <a:r>
              <a:rPr lang="pt-PT" altLang="pt-PT" dirty="0"/>
              <a:t/>
            </a:r>
            <a:br>
              <a:rPr lang="pt-PT" altLang="pt-PT" dirty="0"/>
            </a:br>
            <a:r>
              <a:rPr lang="pt-PT" altLang="pt-PT" dirty="0" err="1"/>
              <a:t>Deming</a:t>
            </a:r>
            <a:r>
              <a:rPr lang="pt-PT" altLang="pt-PT" dirty="0"/>
              <a:t> </a:t>
            </a:r>
            <a:r>
              <a:rPr lang="pt-PT" altLang="pt-PT" dirty="0" err="1"/>
              <a:t>returned</a:t>
            </a:r>
            <a:r>
              <a:rPr lang="pt-PT" altLang="pt-PT" dirty="0"/>
              <a:t> to </a:t>
            </a:r>
            <a:r>
              <a:rPr lang="pt-PT" altLang="pt-PT" dirty="0" err="1"/>
              <a:t>the</a:t>
            </a:r>
            <a:r>
              <a:rPr lang="pt-PT" altLang="pt-PT" dirty="0"/>
              <a:t> US </a:t>
            </a:r>
            <a:r>
              <a:rPr lang="pt-PT" altLang="pt-PT" dirty="0" err="1"/>
              <a:t>and</a:t>
            </a:r>
            <a:r>
              <a:rPr lang="pt-PT" altLang="pt-PT" dirty="0"/>
              <a:t> </a:t>
            </a:r>
            <a:r>
              <a:rPr lang="pt-PT" altLang="pt-PT" dirty="0" err="1"/>
              <a:t>was</a:t>
            </a:r>
            <a:r>
              <a:rPr lang="pt-PT" altLang="pt-PT" dirty="0"/>
              <a:t> </a:t>
            </a:r>
            <a:r>
              <a:rPr lang="pt-PT" altLang="pt-PT" dirty="0" err="1"/>
              <a:t>unknown</a:t>
            </a:r>
            <a:r>
              <a:rPr lang="pt-PT" altLang="pt-PT" dirty="0"/>
              <a:t> for </a:t>
            </a:r>
            <a:r>
              <a:rPr lang="pt-PT" altLang="pt-PT" dirty="0" err="1"/>
              <a:t>years</a:t>
            </a:r>
            <a:r>
              <a:rPr lang="pt-PT" altLang="pt-PT" dirty="0"/>
              <a:t> </a:t>
            </a:r>
            <a:r>
              <a:rPr lang="pt-PT" altLang="pt-PT" dirty="0" err="1"/>
              <a:t>until</a:t>
            </a:r>
            <a:r>
              <a:rPr lang="pt-PT" altLang="pt-PT" dirty="0"/>
              <a:t> </a:t>
            </a:r>
            <a:r>
              <a:rPr lang="pt-PT" altLang="pt-PT" dirty="0" err="1"/>
              <a:t>the</a:t>
            </a:r>
            <a:r>
              <a:rPr lang="pt-PT" altLang="pt-PT" dirty="0"/>
              <a:t> </a:t>
            </a:r>
            <a:r>
              <a:rPr lang="pt-PT" altLang="pt-PT" dirty="0" err="1"/>
              <a:t>publication</a:t>
            </a:r>
            <a:r>
              <a:rPr lang="pt-PT" altLang="pt-PT" dirty="0"/>
              <a:t> </a:t>
            </a:r>
            <a:r>
              <a:rPr lang="pt-PT" altLang="pt-PT" dirty="0" err="1"/>
              <a:t>of</a:t>
            </a:r>
            <a:r>
              <a:rPr lang="pt-PT" altLang="pt-PT" dirty="0"/>
              <a:t> </a:t>
            </a:r>
            <a:r>
              <a:rPr lang="pt-PT" altLang="pt-PT" dirty="0" err="1"/>
              <a:t>his</a:t>
            </a:r>
            <a:r>
              <a:rPr lang="pt-PT" altLang="pt-PT" dirty="0"/>
              <a:t> </a:t>
            </a:r>
            <a:r>
              <a:rPr lang="pt-PT" altLang="pt-PT" dirty="0" err="1"/>
              <a:t>book</a:t>
            </a:r>
            <a:r>
              <a:rPr lang="pt-PT" altLang="pt-PT" dirty="0"/>
              <a:t> "Out </a:t>
            </a:r>
            <a:r>
              <a:rPr lang="pt-PT" altLang="pt-PT" dirty="0" err="1"/>
              <a:t>of</a:t>
            </a:r>
            <a:r>
              <a:rPr lang="pt-PT" altLang="pt-PT" dirty="0"/>
              <a:t> </a:t>
            </a:r>
            <a:r>
              <a:rPr lang="pt-PT" altLang="pt-PT" dirty="0" err="1"/>
              <a:t>the</a:t>
            </a:r>
            <a:r>
              <a:rPr lang="pt-PT" altLang="pt-PT" dirty="0"/>
              <a:t> </a:t>
            </a:r>
            <a:r>
              <a:rPr lang="pt-PT" altLang="pt-PT" dirty="0" err="1"/>
              <a:t>crisis</a:t>
            </a:r>
            <a:r>
              <a:rPr lang="pt-PT" altLang="pt-PT" dirty="0"/>
              <a:t>" in 1982. In </a:t>
            </a:r>
            <a:r>
              <a:rPr lang="pt-PT" altLang="pt-PT" dirty="0" err="1"/>
              <a:t>this</a:t>
            </a:r>
            <a:r>
              <a:rPr lang="pt-PT" altLang="pt-PT" dirty="0"/>
              <a:t> </a:t>
            </a:r>
            <a:r>
              <a:rPr lang="pt-PT" altLang="pt-PT" dirty="0" err="1"/>
              <a:t>book</a:t>
            </a:r>
            <a:r>
              <a:rPr lang="pt-PT" altLang="pt-PT" dirty="0"/>
              <a:t>, </a:t>
            </a:r>
            <a:r>
              <a:rPr lang="pt-PT" altLang="pt-PT" dirty="0" err="1"/>
              <a:t>Deming</a:t>
            </a:r>
            <a:r>
              <a:rPr lang="pt-PT" altLang="pt-PT" dirty="0"/>
              <a:t> set out 14 </a:t>
            </a:r>
            <a:r>
              <a:rPr lang="pt-PT" altLang="pt-PT" dirty="0" err="1"/>
              <a:t>points</a:t>
            </a:r>
            <a:r>
              <a:rPr lang="pt-PT" altLang="pt-PT" dirty="0"/>
              <a:t> </a:t>
            </a:r>
            <a:r>
              <a:rPr lang="pt-PT" altLang="pt-PT" dirty="0" err="1"/>
              <a:t>which</a:t>
            </a:r>
            <a:r>
              <a:rPr lang="pt-PT" altLang="pt-PT" dirty="0"/>
              <a:t>, </a:t>
            </a:r>
            <a:r>
              <a:rPr lang="pt-PT" altLang="pt-PT" dirty="0" err="1"/>
              <a:t>if</a:t>
            </a:r>
            <a:r>
              <a:rPr lang="pt-PT" altLang="pt-PT" dirty="0"/>
              <a:t> </a:t>
            </a:r>
            <a:r>
              <a:rPr lang="pt-PT" altLang="pt-PT" dirty="0" err="1"/>
              <a:t>applied</a:t>
            </a:r>
            <a:r>
              <a:rPr lang="pt-PT" altLang="pt-PT" dirty="0"/>
              <a:t> to US </a:t>
            </a:r>
            <a:r>
              <a:rPr lang="pt-PT" altLang="pt-PT" dirty="0" err="1"/>
              <a:t>manufacturing</a:t>
            </a:r>
            <a:r>
              <a:rPr lang="pt-PT" altLang="pt-PT" dirty="0"/>
              <a:t> </a:t>
            </a:r>
            <a:r>
              <a:rPr lang="pt-PT" altLang="pt-PT" dirty="0" err="1"/>
              <a:t>industry</a:t>
            </a:r>
            <a:r>
              <a:rPr lang="pt-PT" altLang="pt-PT" dirty="0"/>
              <a:t>, </a:t>
            </a:r>
            <a:r>
              <a:rPr lang="pt-PT" altLang="pt-PT" dirty="0" err="1"/>
              <a:t>would</a:t>
            </a:r>
            <a:r>
              <a:rPr lang="pt-PT" altLang="pt-PT" dirty="0"/>
              <a:t> </a:t>
            </a:r>
            <a:r>
              <a:rPr lang="pt-PT" altLang="pt-PT" dirty="0" err="1"/>
              <a:t>he</a:t>
            </a:r>
            <a:r>
              <a:rPr lang="pt-PT" altLang="pt-PT" dirty="0"/>
              <a:t> </a:t>
            </a:r>
            <a:r>
              <a:rPr lang="pt-PT" altLang="pt-PT" dirty="0" err="1"/>
              <a:t>believed</a:t>
            </a:r>
            <a:r>
              <a:rPr lang="pt-PT" altLang="pt-PT" dirty="0"/>
              <a:t>, </a:t>
            </a:r>
            <a:r>
              <a:rPr lang="pt-PT" altLang="pt-PT" dirty="0" err="1"/>
              <a:t>save</a:t>
            </a:r>
            <a:r>
              <a:rPr lang="pt-PT" altLang="pt-PT" dirty="0"/>
              <a:t> </a:t>
            </a:r>
            <a:r>
              <a:rPr lang="pt-PT" altLang="pt-PT" dirty="0" err="1"/>
              <a:t>the</a:t>
            </a:r>
            <a:r>
              <a:rPr lang="pt-PT" altLang="pt-PT" dirty="0"/>
              <a:t> US </a:t>
            </a:r>
            <a:r>
              <a:rPr lang="pt-PT" altLang="pt-PT" dirty="0" err="1"/>
              <a:t>from</a:t>
            </a:r>
            <a:r>
              <a:rPr lang="pt-PT" altLang="pt-PT" dirty="0"/>
              <a:t> industrial </a:t>
            </a:r>
            <a:r>
              <a:rPr lang="pt-PT" altLang="pt-PT" dirty="0" err="1"/>
              <a:t>doom</a:t>
            </a:r>
            <a:r>
              <a:rPr lang="pt-PT" altLang="pt-PT" dirty="0"/>
              <a:t> </a:t>
            </a:r>
            <a:r>
              <a:rPr lang="pt-PT" altLang="pt-PT" dirty="0" err="1"/>
              <a:t>by</a:t>
            </a:r>
            <a:r>
              <a:rPr lang="pt-PT" altLang="pt-PT" dirty="0"/>
              <a:t> </a:t>
            </a:r>
            <a:r>
              <a:rPr lang="pt-PT" altLang="pt-PT" dirty="0" err="1"/>
              <a:t>the</a:t>
            </a:r>
            <a:r>
              <a:rPr lang="pt-PT" altLang="pt-PT" dirty="0"/>
              <a:t> </a:t>
            </a:r>
            <a:r>
              <a:rPr lang="pt-PT" altLang="pt-PT" dirty="0" err="1"/>
              <a:t>Japanese</a:t>
            </a:r>
            <a:r>
              <a:rPr lang="pt-PT" altLang="pt-PT" dirty="0" smtClean="0"/>
              <a:t>.</a:t>
            </a:r>
          </a:p>
          <a:p>
            <a:pPr marL="0" indent="0" algn="just" eaLnBrk="1" hangingPunct="1">
              <a:lnSpc>
                <a:spcPct val="80000"/>
              </a:lnSpc>
              <a:buNone/>
            </a:pPr>
            <a:r>
              <a:rPr lang="pt-PT" altLang="pt-PT" dirty="0"/>
              <a:t> </a:t>
            </a:r>
            <a:endParaRPr lang="pt-PT" altLang="ja-JP" dirty="0">
              <a:ea typeface="ＭＳ Ｐゴシック" panose="020B0600070205080204" pitchFamily="34" charset="-128"/>
            </a:endParaRPr>
          </a:p>
          <a:p>
            <a:pPr algn="just" eaLnBrk="1" hangingPunct="1">
              <a:lnSpc>
                <a:spcPct val="80000"/>
              </a:lnSpc>
            </a:pP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Fourteen</a:t>
            </a:r>
            <a:r>
              <a:rPr lang="pt-PT" altLang="ja-JP" dirty="0">
                <a:ea typeface="ＭＳ Ｐゴシック" panose="020B0600070205080204" pitchFamily="34" charset="-128"/>
              </a:rPr>
              <a:t> </a:t>
            </a:r>
            <a:r>
              <a:rPr lang="pt-PT" altLang="ja-JP" dirty="0" err="1">
                <a:ea typeface="ＭＳ Ｐゴシック" panose="020B0600070205080204" pitchFamily="34" charset="-128"/>
              </a:rPr>
              <a:t>Points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Management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Dr. W. Edward </a:t>
            </a:r>
            <a:r>
              <a:rPr lang="pt-PT" altLang="ja-JP" dirty="0" err="1">
                <a:ea typeface="ＭＳ Ｐゴシック" panose="020B0600070205080204" pitchFamily="34" charset="-128"/>
              </a:rPr>
              <a:t>Deming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represent</a:t>
            </a:r>
            <a:r>
              <a:rPr lang="pt-PT" altLang="ja-JP" dirty="0">
                <a:ea typeface="ＭＳ Ｐゴシック" panose="020B0600070205080204" pitchFamily="34" charset="-128"/>
              </a:rPr>
              <a:t> for </a:t>
            </a:r>
            <a:r>
              <a:rPr lang="pt-PT" altLang="ja-JP" dirty="0" err="1">
                <a:ea typeface="ＭＳ Ｐゴシック" panose="020B0600070205080204" pitchFamily="34" charset="-128"/>
              </a:rPr>
              <a:t>many</a:t>
            </a:r>
            <a:r>
              <a:rPr lang="pt-PT" altLang="ja-JP" dirty="0">
                <a:ea typeface="ＭＳ Ｐゴシック" panose="020B0600070205080204" pitchFamily="34" charset="-128"/>
              </a:rPr>
              <a:t> </a:t>
            </a:r>
            <a:r>
              <a:rPr lang="pt-PT" altLang="ja-JP" dirty="0" err="1">
                <a:ea typeface="ＭＳ Ｐゴシック" panose="020B0600070205080204" pitchFamily="34" charset="-128"/>
              </a:rPr>
              <a:t>people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essence</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b="1" dirty="0">
                <a:ea typeface="ＭＳ Ｐゴシック" panose="020B0600070205080204" pitchFamily="34" charset="-128"/>
              </a:rPr>
              <a:t>Total </a:t>
            </a:r>
            <a:r>
              <a:rPr lang="pt-PT" altLang="ja-JP" b="1" dirty="0" err="1">
                <a:ea typeface="ＭＳ Ｐゴシック" panose="020B0600070205080204" pitchFamily="34" charset="-128"/>
              </a:rPr>
              <a:t>Quality</a:t>
            </a:r>
            <a:r>
              <a:rPr lang="pt-PT" altLang="ja-JP" b="1" dirty="0">
                <a:ea typeface="ＭＳ Ｐゴシック" panose="020B0600070205080204" pitchFamily="34" charset="-128"/>
              </a:rPr>
              <a:t> Management</a:t>
            </a:r>
            <a:r>
              <a:rPr lang="pt-PT" altLang="ja-JP" dirty="0">
                <a:ea typeface="ＭＳ Ｐゴシック" panose="020B0600070205080204" pitchFamily="34" charset="-128"/>
              </a:rPr>
              <a:t> (TQM). </a:t>
            </a:r>
          </a:p>
          <a:p>
            <a:pPr marL="0" indent="0" algn="just" eaLnBrk="1" hangingPunct="1">
              <a:lnSpc>
                <a:spcPct val="80000"/>
              </a:lnSpc>
              <a:buNone/>
            </a:pPr>
            <a:endParaRPr lang="pt-PT" altLang="pt-PT" sz="1800" dirty="0"/>
          </a:p>
        </p:txBody>
      </p:sp>
    </p:spTree>
    <p:extLst>
      <p:ext uri="{BB962C8B-B14F-4D97-AF65-F5344CB8AC3E}">
        <p14:creationId xmlns:p14="http://schemas.microsoft.com/office/powerpoint/2010/main" val="1495854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Hammer and </a:t>
            </a:r>
            <a:r>
              <a:rPr lang="en-US" b="1" dirty="0" err="1" smtClean="0"/>
              <a:t>Champy’s</a:t>
            </a:r>
            <a:r>
              <a:rPr lang="en-US" b="1" dirty="0" smtClean="0"/>
              <a:t> Business Process Reengineering</a:t>
            </a:r>
            <a:endParaRPr lang="pt-PT" b="1" dirty="0"/>
          </a:p>
        </p:txBody>
      </p:sp>
      <p:sp>
        <p:nvSpPr>
          <p:cNvPr id="3" name="Content Placeholder 2"/>
          <p:cNvSpPr>
            <a:spLocks noGrp="1"/>
          </p:cNvSpPr>
          <p:nvPr>
            <p:ph idx="1"/>
          </p:nvPr>
        </p:nvSpPr>
        <p:spPr/>
        <p:txBody>
          <a:bodyPr/>
          <a:lstStyle/>
          <a:p>
            <a:pPr algn="just"/>
            <a:r>
              <a:rPr lang="en-US" sz="3200" b="1" dirty="0" smtClean="0"/>
              <a:t>Critics of the BPR approach</a:t>
            </a:r>
          </a:p>
          <a:p>
            <a:pPr algn="just"/>
            <a:r>
              <a:rPr lang="en-US" sz="3200" dirty="0" smtClean="0"/>
              <a:t>Reengineering has earned a bad reputation because such projects have often resulted in massive layoffs. In spite of the hype that surrounded the introduction of Business Process Reengineering, partially due to the fact that the authors of Reengineering the Corporation reportedly bought huge numbers of copies to reach the top of the bestseller lists, the method has not entirely lived up to its expectations. The main reasons seem to be that:</a:t>
            </a:r>
          </a:p>
          <a:p>
            <a:pPr marL="0" indent="0">
              <a:buNone/>
            </a:pPr>
            <a:endParaRPr lang="pt-PT" dirty="0"/>
          </a:p>
        </p:txBody>
      </p:sp>
    </p:spTree>
    <p:extLst>
      <p:ext uri="{BB962C8B-B14F-4D97-AF65-F5344CB8AC3E}">
        <p14:creationId xmlns:p14="http://schemas.microsoft.com/office/powerpoint/2010/main" val="230467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Hammer</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Champy’s</a:t>
            </a:r>
            <a:r>
              <a:rPr lang="pt-PT" altLang="ja-JP" b="1" dirty="0">
                <a:ea typeface="ＭＳ Ｐゴシック" charset="-128"/>
              </a:rPr>
              <a:t> Business </a:t>
            </a:r>
            <a:r>
              <a:rPr lang="pt-PT" altLang="ja-JP" b="1" dirty="0" err="1">
                <a:ea typeface="ＭＳ Ｐゴシック" charset="-128"/>
              </a:rPr>
              <a:t>Process</a:t>
            </a:r>
            <a:r>
              <a:rPr lang="pt-PT" altLang="ja-JP" b="1" dirty="0">
                <a:ea typeface="ＭＳ Ｐゴシック" charset="-128"/>
              </a:rPr>
              <a:t> Reengineering</a:t>
            </a:r>
            <a:endParaRPr lang="pt-PT" b="1" dirty="0">
              <a:ea typeface="ＭＳ Ｐゴシック" charset="-128"/>
            </a:endParaRPr>
          </a:p>
        </p:txBody>
      </p:sp>
      <p:sp>
        <p:nvSpPr>
          <p:cNvPr id="82947"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2000" dirty="0"/>
              <a:t>BPR assumes </a:t>
            </a:r>
            <a:r>
              <a:rPr lang="pt-PT" altLang="pt-PT" sz="2000" dirty="0" err="1"/>
              <a:t>that</a:t>
            </a:r>
            <a:r>
              <a:rPr lang="pt-PT" altLang="pt-PT" sz="2000" dirty="0"/>
              <a:t> </a:t>
            </a:r>
            <a:r>
              <a:rPr lang="pt-PT" altLang="pt-PT" sz="2000" dirty="0" err="1"/>
              <a:t>the</a:t>
            </a:r>
            <a:r>
              <a:rPr lang="pt-PT" altLang="pt-PT" sz="2000" dirty="0"/>
              <a:t> </a:t>
            </a:r>
            <a:r>
              <a:rPr lang="pt-PT" altLang="pt-PT" sz="2000" dirty="0" err="1"/>
              <a:t>factor</a:t>
            </a:r>
            <a:r>
              <a:rPr lang="pt-PT" altLang="pt-PT" sz="2000" dirty="0"/>
              <a:t> </a:t>
            </a:r>
            <a:r>
              <a:rPr lang="pt-PT" altLang="pt-PT" sz="2000" dirty="0" err="1"/>
              <a:t>that</a:t>
            </a:r>
            <a:r>
              <a:rPr lang="pt-PT" altLang="pt-PT" sz="2000" dirty="0"/>
              <a:t> </a:t>
            </a:r>
            <a:r>
              <a:rPr lang="pt-PT" altLang="pt-PT" sz="2000" dirty="0" err="1"/>
              <a:t>limits</a:t>
            </a:r>
            <a:r>
              <a:rPr lang="pt-PT" altLang="pt-PT" sz="2000" dirty="0"/>
              <a:t> </a:t>
            </a:r>
            <a:r>
              <a:rPr lang="pt-PT" altLang="pt-PT" sz="2000" dirty="0" err="1"/>
              <a:t>organization's</a:t>
            </a:r>
            <a:r>
              <a:rPr lang="pt-PT" altLang="pt-PT" sz="2000" dirty="0"/>
              <a:t> performance </a:t>
            </a:r>
            <a:r>
              <a:rPr lang="pt-PT" altLang="pt-PT" sz="2000" dirty="0" err="1"/>
              <a:t>is</a:t>
            </a:r>
            <a:r>
              <a:rPr lang="pt-PT" altLang="pt-PT" sz="2000" dirty="0"/>
              <a:t> </a:t>
            </a:r>
            <a:r>
              <a:rPr lang="pt-PT" altLang="pt-PT" sz="2000" dirty="0" err="1"/>
              <a:t>the</a:t>
            </a:r>
            <a:r>
              <a:rPr lang="pt-PT" altLang="pt-PT" sz="2000" dirty="0"/>
              <a:t> </a:t>
            </a:r>
            <a:r>
              <a:rPr lang="pt-PT" altLang="pt-PT" sz="2000" dirty="0" err="1"/>
              <a:t>ineffectiveness</a:t>
            </a:r>
            <a:r>
              <a:rPr lang="pt-PT" altLang="pt-PT" sz="2000" dirty="0"/>
              <a:t> </a:t>
            </a:r>
            <a:r>
              <a:rPr lang="pt-PT" altLang="pt-PT" sz="2000" dirty="0" err="1"/>
              <a:t>of</a:t>
            </a:r>
            <a:r>
              <a:rPr lang="pt-PT" altLang="pt-PT" sz="2000" dirty="0"/>
              <a:t> </a:t>
            </a:r>
            <a:r>
              <a:rPr lang="pt-PT" altLang="pt-PT" sz="2000" dirty="0" err="1"/>
              <a:t>its</a:t>
            </a:r>
            <a:r>
              <a:rPr lang="pt-PT" altLang="pt-PT" sz="2000" dirty="0"/>
              <a:t> processes. </a:t>
            </a:r>
            <a:r>
              <a:rPr lang="pt-PT" altLang="pt-PT" sz="2000" dirty="0" err="1"/>
              <a:t>This</a:t>
            </a:r>
            <a:r>
              <a:rPr lang="pt-PT" altLang="pt-PT" sz="2000" dirty="0"/>
              <a:t> </a:t>
            </a:r>
            <a:r>
              <a:rPr lang="pt-PT" altLang="pt-PT" sz="2000" dirty="0" err="1"/>
              <a:t>may</a:t>
            </a:r>
            <a:r>
              <a:rPr lang="pt-PT" altLang="pt-PT" sz="2000" dirty="0"/>
              <a:t> </a:t>
            </a:r>
            <a:r>
              <a:rPr lang="pt-PT" altLang="pt-PT" sz="2000" dirty="0" err="1"/>
              <a:t>or</a:t>
            </a:r>
            <a:r>
              <a:rPr lang="pt-PT" altLang="pt-PT" sz="2000" dirty="0"/>
              <a:t> </a:t>
            </a:r>
            <a:r>
              <a:rPr lang="pt-PT" altLang="pt-PT" sz="2000" dirty="0" err="1"/>
              <a:t>may</a:t>
            </a:r>
            <a:r>
              <a:rPr lang="pt-PT" altLang="pt-PT" sz="2000" dirty="0"/>
              <a:t> </a:t>
            </a:r>
            <a:r>
              <a:rPr lang="pt-PT" altLang="pt-PT" sz="2000" dirty="0" err="1"/>
              <a:t>not</a:t>
            </a:r>
            <a:r>
              <a:rPr lang="pt-PT" altLang="pt-PT" sz="2000" dirty="0"/>
              <a:t> </a:t>
            </a:r>
            <a:r>
              <a:rPr lang="pt-PT" altLang="pt-PT" sz="2000" dirty="0" err="1"/>
              <a:t>always</a:t>
            </a:r>
            <a:r>
              <a:rPr lang="pt-PT" altLang="pt-PT" sz="2000" dirty="0"/>
              <a:t> </a:t>
            </a:r>
            <a:r>
              <a:rPr lang="pt-PT" altLang="pt-PT" sz="2000" dirty="0" err="1"/>
              <a:t>be</a:t>
            </a:r>
            <a:r>
              <a:rPr lang="pt-PT" altLang="pt-PT" sz="2000" dirty="0"/>
              <a:t> </a:t>
            </a:r>
            <a:r>
              <a:rPr lang="pt-PT" altLang="pt-PT" sz="2000" dirty="0" err="1"/>
              <a:t>true</a:t>
            </a:r>
            <a:r>
              <a:rPr lang="pt-PT" altLang="pt-PT" sz="2000" dirty="0"/>
              <a:t>. Also BPR </a:t>
            </a:r>
            <a:r>
              <a:rPr lang="pt-PT" altLang="pt-PT" sz="2000" dirty="0" err="1"/>
              <a:t>offers</a:t>
            </a:r>
            <a:r>
              <a:rPr lang="pt-PT" altLang="pt-PT" sz="2000" dirty="0"/>
              <a:t> no </a:t>
            </a:r>
            <a:r>
              <a:rPr lang="pt-PT" altLang="pt-PT" sz="2000" dirty="0" err="1"/>
              <a:t>means</a:t>
            </a:r>
            <a:r>
              <a:rPr lang="pt-PT" altLang="pt-PT" sz="2000" dirty="0"/>
              <a:t> to </a:t>
            </a:r>
            <a:r>
              <a:rPr lang="pt-PT" altLang="pt-PT" sz="2000" dirty="0" err="1"/>
              <a:t>validate</a:t>
            </a:r>
            <a:r>
              <a:rPr lang="pt-PT" altLang="pt-PT" sz="2000" dirty="0"/>
              <a:t> </a:t>
            </a:r>
            <a:r>
              <a:rPr lang="pt-PT" altLang="pt-PT" sz="2000" dirty="0" err="1"/>
              <a:t>this</a:t>
            </a:r>
            <a:r>
              <a:rPr lang="pt-PT" altLang="pt-PT" sz="2000" dirty="0"/>
              <a:t> </a:t>
            </a:r>
            <a:r>
              <a:rPr lang="pt-PT" altLang="pt-PT" sz="2000" dirty="0" err="1"/>
              <a:t>assumption</a:t>
            </a:r>
            <a:r>
              <a:rPr lang="pt-PT" altLang="pt-PT" sz="2000" dirty="0"/>
              <a:t>.</a:t>
            </a:r>
          </a:p>
          <a:p>
            <a:pPr algn="just" eaLnBrk="1" hangingPunct="1">
              <a:lnSpc>
                <a:spcPct val="80000"/>
              </a:lnSpc>
            </a:pPr>
            <a:r>
              <a:rPr lang="pt-PT" altLang="pt-PT" sz="2000" dirty="0"/>
              <a:t>BPR assumes </a:t>
            </a:r>
            <a:r>
              <a:rPr lang="pt-PT" altLang="pt-PT" sz="2000" dirty="0" err="1"/>
              <a:t>the</a:t>
            </a:r>
            <a:r>
              <a:rPr lang="pt-PT" altLang="pt-PT" sz="2000" dirty="0"/>
              <a:t> </a:t>
            </a:r>
            <a:r>
              <a:rPr lang="pt-PT" altLang="pt-PT" sz="2000" dirty="0" err="1"/>
              <a:t>need</a:t>
            </a:r>
            <a:r>
              <a:rPr lang="pt-PT" altLang="pt-PT" sz="2000" dirty="0"/>
              <a:t> to </a:t>
            </a:r>
            <a:r>
              <a:rPr lang="pt-PT" altLang="pt-PT" sz="2000" dirty="0" err="1"/>
              <a:t>start</a:t>
            </a:r>
            <a:r>
              <a:rPr lang="pt-PT" altLang="pt-PT" sz="2000" dirty="0"/>
              <a:t> </a:t>
            </a:r>
            <a:r>
              <a:rPr lang="pt-PT" altLang="pt-PT" sz="2000" dirty="0" err="1"/>
              <a:t>the</a:t>
            </a:r>
            <a:r>
              <a:rPr lang="pt-PT" altLang="pt-PT" sz="2000" dirty="0"/>
              <a:t> </a:t>
            </a:r>
            <a:r>
              <a:rPr lang="pt-PT" altLang="pt-PT" sz="2000" dirty="0" err="1"/>
              <a:t>process</a:t>
            </a:r>
            <a:r>
              <a:rPr lang="pt-PT" altLang="pt-PT" sz="2000" dirty="0"/>
              <a:t> </a:t>
            </a:r>
            <a:r>
              <a:rPr lang="pt-PT" altLang="pt-PT" sz="2000" dirty="0" err="1"/>
              <a:t>of</a:t>
            </a:r>
            <a:r>
              <a:rPr lang="pt-PT" altLang="pt-PT" sz="2000" dirty="0"/>
              <a:t> performance </a:t>
            </a:r>
            <a:r>
              <a:rPr lang="pt-PT" altLang="pt-PT" sz="2000" dirty="0" err="1"/>
              <a:t>improvement</a:t>
            </a:r>
            <a:r>
              <a:rPr lang="pt-PT" altLang="pt-PT" sz="2000" dirty="0"/>
              <a:t> </a:t>
            </a:r>
            <a:r>
              <a:rPr lang="pt-PT" altLang="pt-PT" sz="2000" dirty="0" err="1"/>
              <a:t>with</a:t>
            </a:r>
            <a:r>
              <a:rPr lang="pt-PT" altLang="pt-PT" sz="2000" dirty="0"/>
              <a:t> a "</a:t>
            </a:r>
            <a:r>
              <a:rPr lang="pt-PT" altLang="pt-PT" sz="2000" dirty="0" err="1"/>
              <a:t>clean</a:t>
            </a:r>
            <a:r>
              <a:rPr lang="pt-PT" altLang="pt-PT" sz="2000" dirty="0"/>
              <a:t> </a:t>
            </a:r>
            <a:r>
              <a:rPr lang="pt-PT" altLang="pt-PT" sz="2000" dirty="0" err="1"/>
              <a:t>slate</a:t>
            </a:r>
            <a:r>
              <a:rPr lang="pt-PT" altLang="pt-PT" sz="2000" dirty="0"/>
              <a:t>", i.e. </a:t>
            </a:r>
            <a:r>
              <a:rPr lang="pt-PT" altLang="pt-PT" sz="2000" dirty="0" err="1"/>
              <a:t>totally</a:t>
            </a:r>
            <a:r>
              <a:rPr lang="pt-PT" altLang="pt-PT" sz="2000" dirty="0"/>
              <a:t> </a:t>
            </a:r>
            <a:r>
              <a:rPr lang="pt-PT" altLang="pt-PT" sz="2000" dirty="0" err="1"/>
              <a:t>disregard</a:t>
            </a:r>
            <a:r>
              <a:rPr lang="pt-PT" altLang="pt-PT" sz="2000" dirty="0"/>
              <a:t> </a:t>
            </a:r>
            <a:r>
              <a:rPr lang="pt-PT" altLang="pt-PT" sz="2000" dirty="0" err="1"/>
              <a:t>the</a:t>
            </a:r>
            <a:r>
              <a:rPr lang="pt-PT" altLang="pt-PT" sz="2000" dirty="0"/>
              <a:t> status quo.</a:t>
            </a:r>
          </a:p>
          <a:p>
            <a:pPr algn="just" eaLnBrk="1" hangingPunct="1">
              <a:lnSpc>
                <a:spcPct val="80000"/>
              </a:lnSpc>
            </a:pPr>
            <a:r>
              <a:rPr lang="pt-PT" altLang="pt-PT" sz="2000" dirty="0"/>
              <a:t>BPR does </a:t>
            </a:r>
            <a:r>
              <a:rPr lang="pt-PT" altLang="pt-PT" sz="2000" dirty="0" err="1"/>
              <a:t>not</a:t>
            </a:r>
            <a:r>
              <a:rPr lang="pt-PT" altLang="pt-PT" sz="2000" dirty="0"/>
              <a:t> </a:t>
            </a:r>
            <a:r>
              <a:rPr lang="pt-PT" altLang="pt-PT" sz="2000" dirty="0" err="1"/>
              <a:t>provide</a:t>
            </a:r>
            <a:r>
              <a:rPr lang="pt-PT" altLang="pt-PT" sz="2000" dirty="0"/>
              <a:t> </a:t>
            </a:r>
            <a:r>
              <a:rPr lang="pt-PT" altLang="pt-PT" sz="2000" dirty="0" err="1"/>
              <a:t>an</a:t>
            </a:r>
            <a:r>
              <a:rPr lang="pt-PT" altLang="pt-PT" sz="2000" dirty="0"/>
              <a:t> </a:t>
            </a:r>
            <a:r>
              <a:rPr lang="pt-PT" altLang="pt-PT" sz="2000" dirty="0" err="1"/>
              <a:t>effective</a:t>
            </a:r>
            <a:r>
              <a:rPr lang="pt-PT" altLang="pt-PT" sz="2000" dirty="0"/>
              <a:t> </a:t>
            </a:r>
            <a:r>
              <a:rPr lang="pt-PT" altLang="pt-PT" sz="2000" dirty="0" err="1"/>
              <a:t>way</a:t>
            </a:r>
            <a:r>
              <a:rPr lang="pt-PT" altLang="pt-PT" sz="2000" dirty="0"/>
              <a:t> to </a:t>
            </a:r>
            <a:r>
              <a:rPr lang="pt-PT" altLang="pt-PT" sz="2000" dirty="0" err="1"/>
              <a:t>focus</a:t>
            </a:r>
            <a:r>
              <a:rPr lang="pt-PT" altLang="pt-PT" sz="2000" dirty="0"/>
              <a:t> </a:t>
            </a:r>
            <a:r>
              <a:rPr lang="pt-PT" altLang="pt-PT" sz="2000" dirty="0" err="1"/>
              <a:t>the</a:t>
            </a:r>
            <a:r>
              <a:rPr lang="pt-PT" altLang="pt-PT" sz="2000" dirty="0"/>
              <a:t> </a:t>
            </a:r>
            <a:r>
              <a:rPr lang="pt-PT" altLang="pt-PT" sz="2000" dirty="0" err="1"/>
              <a:t>improvement</a:t>
            </a:r>
            <a:r>
              <a:rPr lang="pt-PT" altLang="pt-PT" sz="2000" dirty="0"/>
              <a:t> </a:t>
            </a:r>
            <a:r>
              <a:rPr lang="pt-PT" altLang="pt-PT" sz="2000" dirty="0" err="1"/>
              <a:t>efforts</a:t>
            </a:r>
            <a:r>
              <a:rPr lang="pt-PT" altLang="pt-PT" sz="2000" dirty="0"/>
              <a:t> </a:t>
            </a:r>
            <a:r>
              <a:rPr lang="pt-PT" altLang="pt-PT" sz="2000" dirty="0" err="1"/>
              <a:t>on</a:t>
            </a:r>
            <a:r>
              <a:rPr lang="pt-PT" altLang="pt-PT" sz="2000" dirty="0"/>
              <a:t> </a:t>
            </a:r>
            <a:r>
              <a:rPr lang="pt-PT" altLang="pt-PT" sz="2000" dirty="0" err="1"/>
              <a:t>the</a:t>
            </a:r>
            <a:r>
              <a:rPr lang="pt-PT" altLang="pt-PT" sz="2000" dirty="0"/>
              <a:t> </a:t>
            </a:r>
            <a:r>
              <a:rPr lang="pt-PT" altLang="pt-PT" sz="2000" dirty="0" err="1"/>
              <a:t>organization's</a:t>
            </a:r>
            <a:r>
              <a:rPr lang="pt-PT" altLang="pt-PT" sz="2000" dirty="0"/>
              <a:t> </a:t>
            </a:r>
            <a:r>
              <a:rPr lang="pt-PT" altLang="pt-PT" sz="2000" dirty="0" err="1"/>
              <a:t>constraints</a:t>
            </a:r>
            <a:r>
              <a:rPr lang="pt-PT" altLang="pt-PT" sz="2000" dirty="0"/>
              <a:t>. (As </a:t>
            </a:r>
            <a:r>
              <a:rPr lang="pt-PT" altLang="pt-PT" sz="2000" dirty="0" err="1"/>
              <a:t>done</a:t>
            </a:r>
            <a:r>
              <a:rPr lang="pt-PT" altLang="pt-PT" sz="2000" dirty="0"/>
              <a:t> </a:t>
            </a:r>
            <a:r>
              <a:rPr lang="pt-PT" altLang="pt-PT" sz="2000" dirty="0" err="1"/>
              <a:t>by</a:t>
            </a:r>
            <a:r>
              <a:rPr lang="pt-PT" altLang="pt-PT" sz="2000" dirty="0"/>
              <a:t> </a:t>
            </a:r>
            <a:r>
              <a:rPr lang="pt-PT" altLang="pt-PT" sz="2000" dirty="0" err="1"/>
              <a:t>Goldratt</a:t>
            </a:r>
            <a:r>
              <a:rPr lang="pt-PT" altLang="pt-PT" sz="2000" dirty="0"/>
              <a:t> in </a:t>
            </a:r>
            <a:r>
              <a:rPr lang="pt-PT" altLang="pt-PT" sz="2000" dirty="0" err="1"/>
              <a:t>the</a:t>
            </a:r>
            <a:r>
              <a:rPr lang="pt-PT" altLang="pt-PT" sz="2000" dirty="0"/>
              <a:t> </a:t>
            </a:r>
            <a:r>
              <a:rPr lang="pt-PT" altLang="pt-PT" sz="2000" dirty="0" err="1">
                <a:solidFill>
                  <a:srgbClr val="FF0000"/>
                </a:solidFill>
                <a:hlinkClick r:id="rId2"/>
              </a:rPr>
              <a:t>Theory</a:t>
            </a:r>
            <a:r>
              <a:rPr lang="pt-PT" altLang="pt-PT" sz="2000" dirty="0">
                <a:solidFill>
                  <a:srgbClr val="FF0000"/>
                </a:solidFill>
                <a:hlinkClick r:id="rId2"/>
              </a:rPr>
              <a:t> </a:t>
            </a:r>
            <a:r>
              <a:rPr lang="pt-PT" altLang="pt-PT" sz="2000" dirty="0" err="1">
                <a:solidFill>
                  <a:srgbClr val="FF0000"/>
                </a:solidFill>
                <a:hlinkClick r:id="rId2"/>
              </a:rPr>
              <a:t>of</a:t>
            </a:r>
            <a:r>
              <a:rPr lang="pt-PT" altLang="pt-PT" sz="2000" dirty="0">
                <a:solidFill>
                  <a:srgbClr val="FF0000"/>
                </a:solidFill>
                <a:hlinkClick r:id="rId2"/>
              </a:rPr>
              <a:t> </a:t>
            </a:r>
            <a:r>
              <a:rPr lang="pt-PT" altLang="pt-PT" sz="2000" dirty="0" err="1">
                <a:solidFill>
                  <a:srgbClr val="FF0000"/>
                </a:solidFill>
                <a:hlinkClick r:id="rId2"/>
              </a:rPr>
              <a:t>Constraints</a:t>
            </a:r>
            <a:r>
              <a:rPr lang="pt-PT" altLang="pt-PT" sz="2000" dirty="0"/>
              <a:t>).</a:t>
            </a:r>
          </a:p>
          <a:p>
            <a:pPr algn="just" eaLnBrk="1" hangingPunct="1">
              <a:lnSpc>
                <a:spcPct val="80000"/>
              </a:lnSpc>
            </a:pPr>
            <a:r>
              <a:rPr lang="pt-PT" altLang="pt-PT" sz="2000" dirty="0" err="1"/>
              <a:t>Sometimes</a:t>
            </a:r>
            <a:r>
              <a:rPr lang="pt-PT" altLang="pt-PT" sz="2000" dirty="0"/>
              <a:t>, </a:t>
            </a:r>
            <a:r>
              <a:rPr lang="pt-PT" altLang="pt-PT" sz="2000" dirty="0" err="1"/>
              <a:t>or</a:t>
            </a:r>
            <a:r>
              <a:rPr lang="pt-PT" altLang="pt-PT" sz="2000" dirty="0"/>
              <a:t> </a:t>
            </a:r>
            <a:r>
              <a:rPr lang="pt-PT" altLang="pt-PT" sz="2000" dirty="0" err="1"/>
              <a:t>maybe</a:t>
            </a:r>
            <a:r>
              <a:rPr lang="pt-PT" altLang="pt-PT" sz="2000" dirty="0"/>
              <a:t> quite </a:t>
            </a:r>
            <a:r>
              <a:rPr lang="pt-PT" altLang="pt-PT" sz="2000" dirty="0" err="1"/>
              <a:t>often</a:t>
            </a:r>
            <a:r>
              <a:rPr lang="pt-PT" altLang="pt-PT" sz="2000" dirty="0"/>
              <a:t>, a gradual </a:t>
            </a:r>
            <a:r>
              <a:rPr lang="pt-PT" altLang="pt-PT" sz="2000" dirty="0" err="1"/>
              <a:t>and</a:t>
            </a:r>
            <a:r>
              <a:rPr lang="pt-PT" altLang="pt-PT" sz="2000" dirty="0"/>
              <a:t> incremental </a:t>
            </a:r>
            <a:r>
              <a:rPr lang="pt-PT" altLang="pt-PT" sz="2000" dirty="0" err="1"/>
              <a:t>change</a:t>
            </a:r>
            <a:r>
              <a:rPr lang="pt-PT" altLang="pt-PT" sz="2000" dirty="0"/>
              <a:t> (</a:t>
            </a:r>
            <a:r>
              <a:rPr lang="pt-PT" altLang="pt-PT" sz="2000" dirty="0" err="1"/>
              <a:t>such</a:t>
            </a:r>
            <a:r>
              <a:rPr lang="pt-PT" altLang="pt-PT" sz="2000" dirty="0"/>
              <a:t> as </a:t>
            </a:r>
            <a:r>
              <a:rPr lang="pt-PT" altLang="pt-PT" sz="2000" dirty="0" err="1">
                <a:hlinkClick r:id="rId3"/>
              </a:rPr>
              <a:t>Kaizen</a:t>
            </a:r>
            <a:r>
              <a:rPr lang="pt-PT" altLang="pt-PT" sz="2000" dirty="0"/>
              <a:t>) </a:t>
            </a:r>
            <a:r>
              <a:rPr lang="pt-PT" altLang="pt-PT" sz="2000" dirty="0" err="1"/>
              <a:t>may</a:t>
            </a:r>
            <a:r>
              <a:rPr lang="pt-PT" altLang="pt-PT" sz="2000" dirty="0"/>
              <a:t> </a:t>
            </a:r>
            <a:r>
              <a:rPr lang="pt-PT" altLang="pt-PT" sz="2000" dirty="0" err="1"/>
              <a:t>be</a:t>
            </a:r>
            <a:r>
              <a:rPr lang="pt-PT" altLang="pt-PT" sz="2000" dirty="0"/>
              <a:t> a </a:t>
            </a:r>
            <a:r>
              <a:rPr lang="pt-PT" altLang="pt-PT" sz="2000" dirty="0" err="1"/>
              <a:t>better</a:t>
            </a:r>
            <a:r>
              <a:rPr lang="pt-PT" altLang="pt-PT" sz="2000" dirty="0"/>
              <a:t> </a:t>
            </a:r>
            <a:r>
              <a:rPr lang="pt-PT" altLang="pt-PT" sz="2000" dirty="0" err="1"/>
              <a:t>approach</a:t>
            </a:r>
            <a:r>
              <a:rPr lang="pt-PT" altLang="pt-PT" sz="2000" dirty="0"/>
              <a:t>.</a:t>
            </a:r>
          </a:p>
          <a:p>
            <a:pPr algn="just" eaLnBrk="1" hangingPunct="1">
              <a:lnSpc>
                <a:spcPct val="80000"/>
              </a:lnSpc>
            </a:pPr>
            <a:r>
              <a:rPr lang="pt-PT" altLang="pt-PT" sz="2000" dirty="0"/>
              <a:t>BPR </a:t>
            </a:r>
            <a:r>
              <a:rPr lang="pt-PT" altLang="pt-PT" sz="2000" dirty="0" err="1"/>
              <a:t>is</a:t>
            </a:r>
            <a:r>
              <a:rPr lang="pt-PT" altLang="pt-PT" sz="2000" dirty="0"/>
              <a:t> </a:t>
            </a:r>
            <a:r>
              <a:rPr lang="pt-PT" altLang="pt-PT" sz="2000" dirty="0" err="1"/>
              <a:t>culturally</a:t>
            </a:r>
            <a:r>
              <a:rPr lang="pt-PT" altLang="pt-PT" sz="2000" dirty="0"/>
              <a:t> </a:t>
            </a:r>
            <a:r>
              <a:rPr lang="pt-PT" altLang="pt-PT" sz="2000" dirty="0" err="1"/>
              <a:t>biased</a:t>
            </a:r>
            <a:r>
              <a:rPr lang="pt-PT" altLang="pt-PT" sz="2000" dirty="0"/>
              <a:t> </a:t>
            </a:r>
            <a:r>
              <a:rPr lang="pt-PT" altLang="pt-PT" sz="2000" dirty="0" err="1"/>
              <a:t>towards</a:t>
            </a:r>
            <a:r>
              <a:rPr lang="pt-PT" altLang="pt-PT" sz="2000" dirty="0"/>
              <a:t> </a:t>
            </a:r>
            <a:r>
              <a:rPr lang="pt-PT" altLang="pt-PT" sz="2000" dirty="0" err="1"/>
              <a:t>the</a:t>
            </a:r>
            <a:r>
              <a:rPr lang="pt-PT" altLang="pt-PT" sz="2000" dirty="0"/>
              <a:t> US </a:t>
            </a:r>
            <a:r>
              <a:rPr lang="pt-PT" altLang="pt-PT" sz="2000" dirty="0" err="1"/>
              <a:t>way</a:t>
            </a:r>
            <a:r>
              <a:rPr lang="pt-PT" altLang="pt-PT" sz="2000" dirty="0"/>
              <a:t> </a:t>
            </a:r>
            <a:r>
              <a:rPr lang="pt-PT" altLang="pt-PT" sz="2000" dirty="0" err="1"/>
              <a:t>of</a:t>
            </a:r>
            <a:r>
              <a:rPr lang="pt-PT" altLang="pt-PT" sz="2000" dirty="0"/>
              <a:t> </a:t>
            </a:r>
            <a:r>
              <a:rPr lang="pt-PT" altLang="pt-PT" sz="2000" dirty="0" err="1"/>
              <a:t>thinking</a:t>
            </a:r>
            <a:r>
              <a:rPr lang="pt-PT" altLang="pt-PT" sz="2000" dirty="0"/>
              <a:t>. </a:t>
            </a:r>
            <a:endParaRPr lang="pt-PT" altLang="pt-PT" sz="2000" dirty="0" smtClean="0"/>
          </a:p>
          <a:p>
            <a:pPr algn="just" eaLnBrk="1" hangingPunct="1">
              <a:lnSpc>
                <a:spcPct val="80000"/>
              </a:lnSpc>
            </a:pPr>
            <a:r>
              <a:rPr lang="pt-PT" altLang="pt-PT" sz="2000" b="1" dirty="0" smtClean="0"/>
              <a:t>BPR </a:t>
            </a:r>
            <a:r>
              <a:rPr lang="pt-PT" altLang="pt-PT" sz="2000" b="1" dirty="0" err="1"/>
              <a:t>compared</a:t>
            </a:r>
            <a:r>
              <a:rPr lang="pt-PT" altLang="pt-PT" sz="2000" b="1" dirty="0"/>
              <a:t> to </a:t>
            </a:r>
            <a:r>
              <a:rPr lang="pt-PT" altLang="pt-PT" sz="2000" b="1" dirty="0" err="1"/>
              <a:t>Kaizen</a:t>
            </a:r>
            <a:endParaRPr lang="pt-PT" altLang="pt-PT" sz="2000" b="1" dirty="0"/>
          </a:p>
          <a:p>
            <a:pPr algn="just" eaLnBrk="1" hangingPunct="1">
              <a:lnSpc>
                <a:spcPct val="80000"/>
              </a:lnSpc>
            </a:pPr>
            <a:r>
              <a:rPr lang="pt-PT" altLang="pt-PT" sz="2000" dirty="0" err="1"/>
              <a:t>When</a:t>
            </a:r>
            <a:r>
              <a:rPr lang="pt-PT" altLang="pt-PT" sz="2000" dirty="0"/>
              <a:t> </a:t>
            </a:r>
            <a:r>
              <a:rPr lang="pt-PT" altLang="pt-PT" sz="2000" dirty="0" err="1"/>
              <a:t>Kaizen</a:t>
            </a:r>
            <a:r>
              <a:rPr lang="pt-PT" altLang="pt-PT" sz="2000" dirty="0"/>
              <a:t> </a:t>
            </a:r>
            <a:r>
              <a:rPr lang="pt-PT" altLang="pt-PT" sz="2000" dirty="0" err="1"/>
              <a:t>is</a:t>
            </a:r>
            <a:r>
              <a:rPr lang="pt-PT" altLang="pt-PT" sz="2000" dirty="0"/>
              <a:t> </a:t>
            </a:r>
            <a:r>
              <a:rPr lang="pt-PT" altLang="pt-PT" sz="2000" dirty="0" err="1"/>
              <a:t>compared</a:t>
            </a:r>
            <a:r>
              <a:rPr lang="pt-PT" altLang="pt-PT" sz="2000" dirty="0"/>
              <a:t> </a:t>
            </a:r>
            <a:r>
              <a:rPr lang="pt-PT" altLang="pt-PT" sz="2000" dirty="0" err="1"/>
              <a:t>with</a:t>
            </a:r>
            <a:r>
              <a:rPr lang="pt-PT" altLang="pt-PT" sz="2000" dirty="0"/>
              <a:t> </a:t>
            </a:r>
            <a:r>
              <a:rPr lang="pt-PT" altLang="pt-PT" sz="2000" dirty="0" err="1"/>
              <a:t>the</a:t>
            </a:r>
            <a:r>
              <a:rPr lang="pt-PT" altLang="pt-PT" sz="2000" dirty="0"/>
              <a:t> BPR </a:t>
            </a:r>
            <a:r>
              <a:rPr lang="pt-PT" altLang="pt-PT" sz="2000" dirty="0" err="1"/>
              <a:t>method</a:t>
            </a:r>
            <a:r>
              <a:rPr lang="pt-PT" altLang="pt-PT" sz="2000" dirty="0"/>
              <a:t> </a:t>
            </a:r>
            <a:r>
              <a:rPr lang="pt-PT" altLang="pt-PT" sz="2000" dirty="0" err="1"/>
              <a:t>is</a:t>
            </a:r>
            <a:r>
              <a:rPr lang="pt-PT" altLang="pt-PT" sz="2000" dirty="0"/>
              <a:t> </a:t>
            </a:r>
            <a:r>
              <a:rPr lang="pt-PT" altLang="pt-PT" sz="2000" dirty="0" err="1"/>
              <a:t>it</a:t>
            </a:r>
            <a:r>
              <a:rPr lang="pt-PT" altLang="pt-PT" sz="2000" dirty="0"/>
              <a:t> clear </a:t>
            </a:r>
            <a:r>
              <a:rPr lang="pt-PT" altLang="pt-PT" sz="2000" dirty="0" err="1"/>
              <a:t>the</a:t>
            </a:r>
            <a:r>
              <a:rPr lang="pt-PT" altLang="pt-PT" sz="2000" dirty="0"/>
              <a:t> </a:t>
            </a:r>
            <a:r>
              <a:rPr lang="pt-PT" altLang="pt-PT" sz="2000" dirty="0" err="1"/>
              <a:t>Kaizen</a:t>
            </a:r>
            <a:r>
              <a:rPr lang="pt-PT" altLang="pt-PT" sz="2000" dirty="0"/>
              <a:t> </a:t>
            </a:r>
            <a:r>
              <a:rPr lang="pt-PT" altLang="pt-PT" sz="2000" dirty="0" err="1"/>
              <a:t>philosophy</a:t>
            </a:r>
            <a:r>
              <a:rPr lang="pt-PT" altLang="pt-PT" sz="2000" dirty="0"/>
              <a:t> </a:t>
            </a:r>
            <a:r>
              <a:rPr lang="pt-PT" altLang="pt-PT" sz="2000" dirty="0" err="1"/>
              <a:t>is</a:t>
            </a:r>
            <a:r>
              <a:rPr lang="pt-PT" altLang="pt-PT" sz="2000" dirty="0"/>
              <a:t> more </a:t>
            </a:r>
            <a:r>
              <a:rPr lang="pt-PT" altLang="pt-PT" sz="2000" dirty="0" err="1"/>
              <a:t>people-oriented</a:t>
            </a:r>
            <a:r>
              <a:rPr lang="pt-PT" altLang="pt-PT" sz="2000" dirty="0"/>
              <a:t>, more </a:t>
            </a:r>
            <a:r>
              <a:rPr lang="pt-PT" altLang="pt-PT" sz="2000" dirty="0" err="1"/>
              <a:t>easy</a:t>
            </a:r>
            <a:r>
              <a:rPr lang="pt-PT" altLang="pt-PT" sz="2000" dirty="0"/>
              <a:t> to </a:t>
            </a:r>
            <a:r>
              <a:rPr lang="pt-PT" altLang="pt-PT" sz="2000" dirty="0" err="1"/>
              <a:t>implement</a:t>
            </a:r>
            <a:r>
              <a:rPr lang="pt-PT" altLang="pt-PT" sz="2000" dirty="0"/>
              <a:t>, </a:t>
            </a:r>
            <a:r>
              <a:rPr lang="pt-PT" altLang="pt-PT" sz="2000" dirty="0" err="1"/>
              <a:t>but</a:t>
            </a:r>
            <a:r>
              <a:rPr lang="pt-PT" altLang="pt-PT" sz="2000" dirty="0"/>
              <a:t> </a:t>
            </a:r>
            <a:r>
              <a:rPr lang="pt-PT" altLang="pt-PT" sz="2000" dirty="0" err="1"/>
              <a:t>requires</a:t>
            </a:r>
            <a:r>
              <a:rPr lang="pt-PT" altLang="pt-PT" sz="2000" dirty="0"/>
              <a:t> </a:t>
            </a:r>
            <a:r>
              <a:rPr lang="pt-PT" altLang="pt-PT" sz="2000" dirty="0" err="1"/>
              <a:t>long-term</a:t>
            </a:r>
            <a:r>
              <a:rPr lang="pt-PT" altLang="pt-PT" sz="2000" dirty="0"/>
              <a:t> discipline </a:t>
            </a:r>
            <a:r>
              <a:rPr lang="pt-PT" altLang="pt-PT" sz="2000" dirty="0" err="1"/>
              <a:t>and</a:t>
            </a:r>
            <a:r>
              <a:rPr lang="pt-PT" altLang="pt-PT" sz="2000" dirty="0"/>
              <a:t> </a:t>
            </a:r>
            <a:r>
              <a:rPr lang="pt-PT" altLang="pt-PT" sz="2000" dirty="0" err="1"/>
              <a:t>provides</a:t>
            </a:r>
            <a:r>
              <a:rPr lang="pt-PT" altLang="pt-PT" sz="2000" dirty="0"/>
              <a:t> </a:t>
            </a:r>
            <a:r>
              <a:rPr lang="pt-PT" altLang="pt-PT" sz="2000" dirty="0" err="1"/>
              <a:t>only</a:t>
            </a:r>
            <a:r>
              <a:rPr lang="pt-PT" altLang="pt-PT" sz="2000" dirty="0"/>
              <a:t> a </a:t>
            </a:r>
            <a:r>
              <a:rPr lang="pt-PT" altLang="pt-PT" sz="2000" dirty="0" err="1"/>
              <a:t>small</a:t>
            </a:r>
            <a:r>
              <a:rPr lang="pt-PT" altLang="pt-PT" sz="2000" dirty="0"/>
              <a:t> </a:t>
            </a:r>
            <a:r>
              <a:rPr lang="pt-PT" altLang="pt-PT" sz="2000" dirty="0" err="1"/>
              <a:t>pace</a:t>
            </a:r>
            <a:r>
              <a:rPr lang="pt-PT" altLang="pt-PT" sz="2000" dirty="0"/>
              <a:t> </a:t>
            </a:r>
            <a:r>
              <a:rPr lang="pt-PT" altLang="pt-PT" sz="2000" dirty="0" err="1"/>
              <a:t>of</a:t>
            </a:r>
            <a:r>
              <a:rPr lang="pt-PT" altLang="pt-PT" sz="2000" dirty="0"/>
              <a:t> </a:t>
            </a:r>
            <a:r>
              <a:rPr lang="pt-PT" altLang="pt-PT" sz="2000" dirty="0" err="1"/>
              <a:t>change</a:t>
            </a:r>
            <a:r>
              <a:rPr lang="pt-PT" altLang="pt-PT" sz="2000" dirty="0"/>
              <a:t>. </a:t>
            </a:r>
            <a:r>
              <a:rPr lang="pt-PT" altLang="pt-PT" sz="2000" dirty="0" err="1"/>
              <a:t>The</a:t>
            </a:r>
            <a:r>
              <a:rPr lang="pt-PT" altLang="pt-PT" sz="2000" dirty="0"/>
              <a:t> Business </a:t>
            </a:r>
            <a:r>
              <a:rPr lang="pt-PT" altLang="pt-PT" sz="2000" dirty="0" err="1"/>
              <a:t>Process</a:t>
            </a:r>
            <a:r>
              <a:rPr lang="pt-PT" altLang="pt-PT" sz="2000" dirty="0"/>
              <a:t> Reengineering </a:t>
            </a:r>
            <a:r>
              <a:rPr lang="pt-PT" altLang="pt-PT" sz="2000" dirty="0" err="1"/>
              <a:t>approach</a:t>
            </a:r>
            <a:r>
              <a:rPr lang="pt-PT" altLang="pt-PT" sz="2000" dirty="0"/>
              <a:t> </a:t>
            </a:r>
            <a:r>
              <a:rPr lang="pt-PT" altLang="pt-PT" sz="2000" dirty="0" err="1"/>
              <a:t>on</a:t>
            </a:r>
            <a:r>
              <a:rPr lang="pt-PT" altLang="pt-PT" sz="2000" dirty="0"/>
              <a:t> </a:t>
            </a:r>
            <a:r>
              <a:rPr lang="pt-PT" altLang="pt-PT" sz="2000" dirty="0" err="1"/>
              <a:t>the</a:t>
            </a:r>
            <a:r>
              <a:rPr lang="pt-PT" altLang="pt-PT" sz="2000" dirty="0"/>
              <a:t> </a:t>
            </a:r>
            <a:r>
              <a:rPr lang="pt-PT" altLang="pt-PT" sz="2000" dirty="0" err="1"/>
              <a:t>other</a:t>
            </a:r>
            <a:r>
              <a:rPr lang="pt-PT" altLang="pt-PT" sz="2000" dirty="0"/>
              <a:t> </a:t>
            </a:r>
            <a:r>
              <a:rPr lang="pt-PT" altLang="pt-PT" sz="2000" dirty="0" err="1"/>
              <a:t>hand</a:t>
            </a:r>
            <a:r>
              <a:rPr lang="pt-PT" altLang="pt-PT" sz="2000" dirty="0"/>
              <a:t> </a:t>
            </a:r>
            <a:r>
              <a:rPr lang="pt-PT" altLang="pt-PT" sz="2000" dirty="0" err="1"/>
              <a:t>is</a:t>
            </a:r>
            <a:r>
              <a:rPr lang="pt-PT" altLang="pt-PT" sz="2000" dirty="0"/>
              <a:t> </a:t>
            </a:r>
            <a:r>
              <a:rPr lang="pt-PT" altLang="pt-PT" sz="2000" dirty="0" err="1"/>
              <a:t>harder</a:t>
            </a:r>
            <a:r>
              <a:rPr lang="pt-PT" altLang="pt-PT" sz="2000" dirty="0"/>
              <a:t>, </a:t>
            </a:r>
            <a:r>
              <a:rPr lang="pt-PT" altLang="pt-PT" sz="2000" dirty="0" err="1"/>
              <a:t>technology-oriented</a:t>
            </a:r>
            <a:r>
              <a:rPr lang="pt-PT" altLang="pt-PT" sz="2000" dirty="0"/>
              <a:t>, </a:t>
            </a:r>
            <a:r>
              <a:rPr lang="pt-PT" altLang="pt-PT" sz="2000" dirty="0" err="1"/>
              <a:t>it</a:t>
            </a:r>
            <a:r>
              <a:rPr lang="pt-PT" altLang="pt-PT" sz="2000" dirty="0"/>
              <a:t> </a:t>
            </a:r>
            <a:r>
              <a:rPr lang="pt-PT" altLang="pt-PT" sz="2000" dirty="0" err="1"/>
              <a:t>enables</a:t>
            </a:r>
            <a:r>
              <a:rPr lang="pt-PT" altLang="pt-PT" sz="2000" dirty="0"/>
              <a:t> radical </a:t>
            </a:r>
            <a:r>
              <a:rPr lang="pt-PT" altLang="pt-PT" sz="2000" dirty="0" err="1"/>
              <a:t>change</a:t>
            </a:r>
            <a:r>
              <a:rPr lang="pt-PT" altLang="pt-PT" sz="2000" dirty="0"/>
              <a:t> </a:t>
            </a:r>
            <a:r>
              <a:rPr lang="pt-PT" altLang="pt-PT" sz="2000" dirty="0" err="1"/>
              <a:t>but</a:t>
            </a:r>
            <a:r>
              <a:rPr lang="pt-PT" altLang="pt-PT" sz="2000" dirty="0"/>
              <a:t> </a:t>
            </a:r>
            <a:r>
              <a:rPr lang="pt-PT" altLang="pt-PT" sz="2000" dirty="0" err="1"/>
              <a:t>it</a:t>
            </a:r>
            <a:r>
              <a:rPr lang="pt-PT" altLang="pt-PT" sz="2000" dirty="0"/>
              <a:t> </a:t>
            </a:r>
            <a:r>
              <a:rPr lang="pt-PT" altLang="pt-PT" sz="2000" dirty="0" err="1"/>
              <a:t>requires</a:t>
            </a:r>
            <a:r>
              <a:rPr lang="pt-PT" altLang="pt-PT" sz="2000" dirty="0"/>
              <a:t> </a:t>
            </a:r>
            <a:r>
              <a:rPr lang="pt-PT" altLang="pt-PT" sz="2000" dirty="0" err="1"/>
              <a:t>considerable</a:t>
            </a:r>
            <a:r>
              <a:rPr lang="pt-PT" altLang="pt-PT" sz="2000" dirty="0"/>
              <a:t> </a:t>
            </a:r>
            <a:r>
              <a:rPr lang="pt-PT" altLang="pt-PT" sz="2000" dirty="0" err="1"/>
              <a:t>change</a:t>
            </a:r>
            <a:r>
              <a:rPr lang="pt-PT" altLang="pt-PT" sz="2000" dirty="0"/>
              <a:t> management </a:t>
            </a:r>
            <a:r>
              <a:rPr lang="pt-PT" altLang="pt-PT" sz="2000" dirty="0" err="1"/>
              <a:t>skills</a:t>
            </a:r>
            <a:r>
              <a:rPr lang="pt-PT" altLang="pt-PT" sz="2000" dirty="0"/>
              <a:t>.</a:t>
            </a:r>
          </a:p>
          <a:p>
            <a:pPr eaLnBrk="1" hangingPunct="1">
              <a:lnSpc>
                <a:spcPct val="80000"/>
              </a:lnSpc>
            </a:pPr>
            <a:endParaRPr lang="pt-PT" altLang="pt-PT" sz="1600" dirty="0"/>
          </a:p>
        </p:txBody>
      </p:sp>
    </p:spTree>
    <p:extLst>
      <p:ext uri="{BB962C8B-B14F-4D97-AF65-F5344CB8AC3E}">
        <p14:creationId xmlns:p14="http://schemas.microsoft.com/office/powerpoint/2010/main" val="79215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a:bodyPr>
          <a:lstStyle/>
          <a:p>
            <a:pPr algn="ctr" eaLnBrk="1" hangingPunct="1">
              <a:defRPr/>
            </a:pPr>
            <a:r>
              <a:rPr lang="pt-PT" sz="4800" b="1" dirty="0"/>
              <a:t>Gradual, </a:t>
            </a:r>
            <a:r>
              <a:rPr lang="pt-PT" sz="4800" b="1" dirty="0" err="1" smtClean="0"/>
              <a:t>Continuous</a:t>
            </a:r>
            <a:r>
              <a:rPr lang="pt-PT" sz="4800" b="1" dirty="0" smtClean="0"/>
              <a:t> </a:t>
            </a:r>
            <a:r>
              <a:rPr lang="pt-PT" sz="4800" b="1" dirty="0" err="1" smtClean="0"/>
              <a:t>Change</a:t>
            </a:r>
            <a:r>
              <a:rPr lang="pt-PT" sz="4800" b="1" dirty="0" smtClean="0"/>
              <a:t> </a:t>
            </a:r>
            <a:r>
              <a:rPr lang="pt-PT" sz="4800" b="1" dirty="0"/>
              <a:t>- </a:t>
            </a:r>
            <a:r>
              <a:rPr lang="pt-PT" sz="4800" b="1" dirty="0" err="1"/>
              <a:t>Kaizen</a:t>
            </a:r>
            <a:endParaRPr lang="pt-PT" sz="4800" b="1" dirty="0"/>
          </a:p>
        </p:txBody>
      </p:sp>
      <p:sp>
        <p:nvSpPr>
          <p:cNvPr id="72707" name="Rectangle 3"/>
          <p:cNvSpPr>
            <a:spLocks noGrp="1" noChangeArrowheads="1"/>
          </p:cNvSpPr>
          <p:nvPr>
            <p:ph type="body" idx="1"/>
          </p:nvPr>
        </p:nvSpPr>
        <p:spPr/>
        <p:txBody>
          <a:bodyPr>
            <a:normAutofit/>
          </a:bodyPr>
          <a:lstStyle/>
          <a:p>
            <a:pPr algn="just" eaLnBrk="1" hangingPunct="1">
              <a:lnSpc>
                <a:spcPct val="80000"/>
              </a:lnSpc>
            </a:pPr>
            <a:r>
              <a:rPr lang="pt-PT" altLang="pt-PT" sz="2400" dirty="0" err="1" smtClean="0"/>
              <a:t>The</a:t>
            </a:r>
            <a:r>
              <a:rPr lang="pt-PT" altLang="pt-PT" sz="2400" dirty="0" smtClean="0"/>
              <a:t> </a:t>
            </a:r>
            <a:r>
              <a:rPr lang="pt-PT" altLang="pt-PT" sz="2400" dirty="0" err="1"/>
              <a:t>Kaizen</a:t>
            </a:r>
            <a:r>
              <a:rPr lang="pt-PT" altLang="pt-PT" sz="2400" dirty="0"/>
              <a:t> </a:t>
            </a:r>
            <a:r>
              <a:rPr lang="pt-PT" altLang="pt-PT" sz="2400" dirty="0" err="1"/>
              <a:t>method</a:t>
            </a:r>
            <a:r>
              <a:rPr lang="pt-PT" altLang="pt-PT" sz="2400" dirty="0"/>
              <a:t> </a:t>
            </a:r>
            <a:r>
              <a:rPr lang="pt-PT" altLang="pt-PT" sz="2400" dirty="0" err="1"/>
              <a:t>of</a:t>
            </a:r>
            <a:r>
              <a:rPr lang="pt-PT" altLang="pt-PT" sz="2400" dirty="0"/>
              <a:t> </a:t>
            </a:r>
            <a:r>
              <a:rPr lang="pt-PT" altLang="pt-PT" sz="2400" dirty="0" err="1"/>
              <a:t>continuous</a:t>
            </a:r>
            <a:r>
              <a:rPr lang="pt-PT" altLang="pt-PT" sz="2400" dirty="0"/>
              <a:t> incremental </a:t>
            </a:r>
            <a:r>
              <a:rPr lang="pt-PT" altLang="pt-PT" sz="2400" dirty="0" err="1"/>
              <a:t>improvements</a:t>
            </a:r>
            <a:r>
              <a:rPr lang="pt-PT" altLang="pt-PT" sz="2400" dirty="0"/>
              <a:t> </a:t>
            </a:r>
            <a:r>
              <a:rPr lang="pt-PT" altLang="pt-PT" sz="2400" dirty="0" err="1"/>
              <a:t>is</a:t>
            </a:r>
            <a:r>
              <a:rPr lang="pt-PT" altLang="pt-PT" sz="2400" dirty="0"/>
              <a:t> </a:t>
            </a:r>
            <a:r>
              <a:rPr lang="pt-PT" altLang="pt-PT" sz="2400" dirty="0" err="1"/>
              <a:t>an</a:t>
            </a:r>
            <a:r>
              <a:rPr lang="pt-PT" altLang="pt-PT" sz="2400" dirty="0"/>
              <a:t> </a:t>
            </a:r>
            <a:r>
              <a:rPr lang="pt-PT" altLang="pt-PT" sz="2400" dirty="0" err="1"/>
              <a:t>originally</a:t>
            </a:r>
            <a:r>
              <a:rPr lang="pt-PT" altLang="pt-PT" sz="2400" dirty="0"/>
              <a:t> </a:t>
            </a:r>
            <a:r>
              <a:rPr lang="pt-PT" altLang="pt-PT" sz="2400" dirty="0" err="1"/>
              <a:t>Japanese</a:t>
            </a:r>
            <a:r>
              <a:rPr lang="pt-PT" altLang="pt-PT" sz="2400" dirty="0"/>
              <a:t> management </a:t>
            </a:r>
            <a:r>
              <a:rPr lang="pt-PT" altLang="pt-PT" sz="2400" dirty="0" err="1"/>
              <a:t>concept</a:t>
            </a:r>
            <a:r>
              <a:rPr lang="pt-PT" altLang="pt-PT" sz="2400" dirty="0"/>
              <a:t> for gradual, </a:t>
            </a:r>
            <a:r>
              <a:rPr lang="pt-PT" altLang="pt-PT" sz="2400" dirty="0" err="1"/>
              <a:t>continuous</a:t>
            </a:r>
            <a:r>
              <a:rPr lang="pt-PT" altLang="pt-PT" sz="2400" dirty="0"/>
              <a:t> (incremental) </a:t>
            </a:r>
            <a:r>
              <a:rPr lang="pt-PT" altLang="pt-PT" sz="2400" dirty="0" err="1"/>
              <a:t>change</a:t>
            </a:r>
            <a:r>
              <a:rPr lang="pt-PT" altLang="pt-PT" sz="2400" dirty="0"/>
              <a:t> (</a:t>
            </a:r>
            <a:r>
              <a:rPr lang="pt-PT" altLang="pt-PT" sz="2400" dirty="0" err="1"/>
              <a:t>improvement</a:t>
            </a:r>
            <a:r>
              <a:rPr lang="pt-PT" altLang="pt-PT" sz="2400" dirty="0"/>
              <a:t>). </a:t>
            </a:r>
          </a:p>
          <a:p>
            <a:pPr algn="just" eaLnBrk="1" hangingPunct="1">
              <a:lnSpc>
                <a:spcPct val="80000"/>
              </a:lnSpc>
            </a:pPr>
            <a:r>
              <a:rPr lang="pt-PT" altLang="pt-PT" sz="2400" dirty="0" err="1"/>
              <a:t>Kaizen</a:t>
            </a:r>
            <a:r>
              <a:rPr lang="pt-PT" altLang="pt-PT" sz="2400" dirty="0"/>
              <a:t> </a:t>
            </a:r>
            <a:r>
              <a:rPr lang="pt-PT" altLang="pt-PT" sz="2400" dirty="0" err="1"/>
              <a:t>is</a:t>
            </a:r>
            <a:r>
              <a:rPr lang="pt-PT" altLang="pt-PT" sz="2400" dirty="0"/>
              <a:t> </a:t>
            </a:r>
            <a:r>
              <a:rPr lang="pt-PT" altLang="pt-PT" sz="2400" dirty="0" err="1"/>
              <a:t>actually</a:t>
            </a:r>
            <a:r>
              <a:rPr lang="pt-PT" altLang="pt-PT" sz="2400" dirty="0"/>
              <a:t> a </a:t>
            </a:r>
            <a:r>
              <a:rPr lang="pt-PT" altLang="pt-PT" sz="2400" dirty="0" err="1"/>
              <a:t>way</a:t>
            </a:r>
            <a:r>
              <a:rPr lang="pt-PT" altLang="pt-PT" sz="2400" dirty="0"/>
              <a:t> </a:t>
            </a:r>
            <a:r>
              <a:rPr lang="pt-PT" altLang="pt-PT" sz="2400" dirty="0" err="1"/>
              <a:t>of</a:t>
            </a:r>
            <a:r>
              <a:rPr lang="pt-PT" altLang="pt-PT" sz="2400" dirty="0"/>
              <a:t> </a:t>
            </a:r>
            <a:r>
              <a:rPr lang="pt-PT" altLang="pt-PT" sz="2400" dirty="0" err="1"/>
              <a:t>life</a:t>
            </a:r>
            <a:r>
              <a:rPr lang="pt-PT" altLang="pt-PT" sz="2400" dirty="0"/>
              <a:t> </a:t>
            </a:r>
            <a:r>
              <a:rPr lang="pt-PT" altLang="pt-PT" sz="2400" dirty="0" err="1"/>
              <a:t>philosophy</a:t>
            </a:r>
            <a:r>
              <a:rPr lang="pt-PT" altLang="pt-PT" sz="2400" dirty="0"/>
              <a:t>. </a:t>
            </a:r>
            <a:r>
              <a:rPr lang="pt-PT" altLang="pt-PT" sz="2400" dirty="0" err="1"/>
              <a:t>It</a:t>
            </a:r>
            <a:r>
              <a:rPr lang="pt-PT" altLang="pt-PT" sz="2400" dirty="0"/>
              <a:t> assumes </a:t>
            </a:r>
            <a:r>
              <a:rPr lang="pt-PT" altLang="pt-PT" sz="2400" dirty="0" err="1"/>
              <a:t>that</a:t>
            </a:r>
            <a:r>
              <a:rPr lang="pt-PT" altLang="pt-PT" sz="2400" dirty="0"/>
              <a:t> </a:t>
            </a:r>
            <a:r>
              <a:rPr lang="pt-PT" altLang="pt-PT" sz="2400" dirty="0" err="1"/>
              <a:t>every</a:t>
            </a:r>
            <a:r>
              <a:rPr lang="pt-PT" altLang="pt-PT" sz="2400" dirty="0"/>
              <a:t> </a:t>
            </a:r>
            <a:r>
              <a:rPr lang="pt-PT" altLang="pt-PT" sz="2400" dirty="0" err="1"/>
              <a:t>aspect</a:t>
            </a:r>
            <a:r>
              <a:rPr lang="pt-PT" altLang="pt-PT" sz="2400" dirty="0"/>
              <a:t> </a:t>
            </a:r>
            <a:r>
              <a:rPr lang="pt-PT" altLang="pt-PT" sz="2400" dirty="0" err="1"/>
              <a:t>of</a:t>
            </a:r>
            <a:r>
              <a:rPr lang="pt-PT" altLang="pt-PT" sz="2400" dirty="0"/>
              <a:t> </a:t>
            </a:r>
            <a:r>
              <a:rPr lang="pt-PT" altLang="pt-PT" sz="2400" dirty="0" err="1"/>
              <a:t>our</a:t>
            </a:r>
            <a:r>
              <a:rPr lang="pt-PT" altLang="pt-PT" sz="2400" dirty="0"/>
              <a:t> </a:t>
            </a:r>
            <a:r>
              <a:rPr lang="pt-PT" altLang="pt-PT" sz="2400" dirty="0" err="1"/>
              <a:t>life</a:t>
            </a:r>
            <a:r>
              <a:rPr lang="pt-PT" altLang="pt-PT" sz="2400" dirty="0"/>
              <a:t> </a:t>
            </a:r>
            <a:r>
              <a:rPr lang="pt-PT" altLang="pt-PT" sz="2400" dirty="0" err="1"/>
              <a:t>deserves</a:t>
            </a:r>
            <a:r>
              <a:rPr lang="pt-PT" altLang="pt-PT" sz="2400" dirty="0"/>
              <a:t> to </a:t>
            </a:r>
            <a:r>
              <a:rPr lang="pt-PT" altLang="pt-PT" sz="2400" dirty="0" err="1"/>
              <a:t>be</a:t>
            </a:r>
            <a:r>
              <a:rPr lang="pt-PT" altLang="pt-PT" sz="2400" dirty="0"/>
              <a:t> </a:t>
            </a:r>
            <a:r>
              <a:rPr lang="pt-PT" altLang="pt-PT" sz="2400" dirty="0" err="1"/>
              <a:t>constantly</a:t>
            </a:r>
            <a:r>
              <a:rPr lang="pt-PT" altLang="pt-PT" sz="2400" dirty="0"/>
              <a:t> </a:t>
            </a:r>
            <a:r>
              <a:rPr lang="pt-PT" altLang="pt-PT" sz="2400" dirty="0" err="1"/>
              <a:t>improved</a:t>
            </a:r>
            <a:r>
              <a:rPr lang="pt-PT" altLang="pt-PT" sz="2400" dirty="0"/>
              <a:t>. </a:t>
            </a:r>
            <a:r>
              <a:rPr lang="pt-PT" altLang="pt-PT" sz="2400" dirty="0" err="1"/>
              <a:t>The</a:t>
            </a:r>
            <a:r>
              <a:rPr lang="pt-PT" altLang="pt-PT" sz="2400" dirty="0"/>
              <a:t> </a:t>
            </a:r>
            <a:r>
              <a:rPr lang="pt-PT" altLang="pt-PT" sz="2400" dirty="0" err="1"/>
              <a:t>Kaizen</a:t>
            </a:r>
            <a:r>
              <a:rPr lang="pt-PT" altLang="pt-PT" sz="2400" dirty="0"/>
              <a:t> </a:t>
            </a:r>
            <a:r>
              <a:rPr lang="pt-PT" altLang="pt-PT" sz="2400" dirty="0" err="1"/>
              <a:t>philosophy</a:t>
            </a:r>
            <a:r>
              <a:rPr lang="pt-PT" altLang="pt-PT" sz="2400" dirty="0"/>
              <a:t> lies </a:t>
            </a:r>
            <a:r>
              <a:rPr lang="pt-PT" altLang="pt-PT" sz="2400" dirty="0" err="1"/>
              <a:t>behind</a:t>
            </a:r>
            <a:r>
              <a:rPr lang="pt-PT" altLang="pt-PT" sz="2400" dirty="0"/>
              <a:t> </a:t>
            </a:r>
            <a:r>
              <a:rPr lang="pt-PT" altLang="pt-PT" sz="2400" dirty="0" err="1"/>
              <a:t>many</a:t>
            </a:r>
            <a:r>
              <a:rPr lang="pt-PT" altLang="pt-PT" sz="2400" dirty="0"/>
              <a:t> </a:t>
            </a:r>
            <a:r>
              <a:rPr lang="pt-PT" altLang="pt-PT" sz="2400" dirty="0" err="1"/>
              <a:t>Japanese</a:t>
            </a:r>
            <a:r>
              <a:rPr lang="pt-PT" altLang="pt-PT" sz="2400" dirty="0"/>
              <a:t> management </a:t>
            </a:r>
            <a:r>
              <a:rPr lang="pt-PT" altLang="pt-PT" sz="2400" dirty="0" err="1"/>
              <a:t>concepts</a:t>
            </a:r>
            <a:r>
              <a:rPr lang="pt-PT" altLang="pt-PT" sz="2400" dirty="0"/>
              <a:t> </a:t>
            </a:r>
            <a:r>
              <a:rPr lang="pt-PT" altLang="pt-PT" sz="2400" dirty="0" err="1"/>
              <a:t>such</a:t>
            </a:r>
            <a:r>
              <a:rPr lang="pt-PT" altLang="pt-PT" sz="2400" dirty="0"/>
              <a:t> as: </a:t>
            </a:r>
            <a:r>
              <a:rPr lang="pt-PT" altLang="pt-PT" sz="2400" b="1" dirty="0"/>
              <a:t>Total </a:t>
            </a:r>
            <a:r>
              <a:rPr lang="pt-PT" altLang="pt-PT" sz="2400" b="1" dirty="0" err="1"/>
              <a:t>Quality</a:t>
            </a:r>
            <a:r>
              <a:rPr lang="pt-PT" altLang="pt-PT" sz="2400" b="1" dirty="0"/>
              <a:t> </a:t>
            </a:r>
            <a:r>
              <a:rPr lang="pt-PT" altLang="pt-PT" sz="2400" b="1" dirty="0" err="1"/>
              <a:t>Control</a:t>
            </a:r>
            <a:r>
              <a:rPr lang="pt-PT" altLang="pt-PT" sz="2400" dirty="0"/>
              <a:t>, </a:t>
            </a:r>
            <a:r>
              <a:rPr lang="pt-PT" altLang="pt-PT" sz="2400" b="1" dirty="0" err="1"/>
              <a:t>Quality</a:t>
            </a:r>
            <a:r>
              <a:rPr lang="pt-PT" altLang="pt-PT" sz="2400" b="1" dirty="0"/>
              <a:t> </a:t>
            </a:r>
            <a:r>
              <a:rPr lang="pt-PT" altLang="pt-PT" sz="2400" b="1" dirty="0" err="1"/>
              <a:t>Control</a:t>
            </a:r>
            <a:r>
              <a:rPr lang="pt-PT" altLang="pt-PT" sz="2400" b="1" dirty="0"/>
              <a:t> </a:t>
            </a:r>
            <a:r>
              <a:rPr lang="pt-PT" altLang="pt-PT" sz="2400" b="1" dirty="0" err="1"/>
              <a:t>circles</a:t>
            </a:r>
            <a:r>
              <a:rPr lang="pt-PT" altLang="pt-PT" sz="2400" dirty="0"/>
              <a:t>, </a:t>
            </a:r>
            <a:r>
              <a:rPr lang="pt-PT" altLang="pt-PT" sz="2400" dirty="0" err="1"/>
              <a:t>small</a:t>
            </a:r>
            <a:r>
              <a:rPr lang="pt-PT" altLang="pt-PT" sz="2400" dirty="0"/>
              <a:t> </a:t>
            </a:r>
            <a:r>
              <a:rPr lang="pt-PT" altLang="pt-PT" sz="2400" dirty="0" err="1"/>
              <a:t>group</a:t>
            </a:r>
            <a:r>
              <a:rPr lang="pt-PT" altLang="pt-PT" sz="2400" dirty="0"/>
              <a:t> </a:t>
            </a:r>
            <a:r>
              <a:rPr lang="pt-PT" altLang="pt-PT" sz="2400" dirty="0" err="1"/>
              <a:t>activities</a:t>
            </a:r>
            <a:r>
              <a:rPr lang="pt-PT" altLang="pt-PT" sz="2400" dirty="0"/>
              <a:t>, labor </a:t>
            </a:r>
            <a:r>
              <a:rPr lang="pt-PT" altLang="pt-PT" sz="2400" dirty="0" err="1"/>
              <a:t>relations</a:t>
            </a:r>
            <a:r>
              <a:rPr lang="pt-PT" altLang="pt-PT" sz="2400" dirty="0"/>
              <a:t>. </a:t>
            </a:r>
          </a:p>
          <a:p>
            <a:pPr algn="just" eaLnBrk="1" hangingPunct="1">
              <a:lnSpc>
                <a:spcPct val="80000"/>
              </a:lnSpc>
            </a:pPr>
            <a:r>
              <a:rPr lang="pt-PT" altLang="pt-PT" sz="2400" dirty="0" err="1"/>
              <a:t>Key</a:t>
            </a:r>
            <a:r>
              <a:rPr lang="pt-PT" altLang="pt-PT" sz="2400" dirty="0"/>
              <a:t> </a:t>
            </a:r>
            <a:r>
              <a:rPr lang="pt-PT" altLang="pt-PT" sz="2400" dirty="0" err="1"/>
              <a:t>elements</a:t>
            </a:r>
            <a:r>
              <a:rPr lang="pt-PT" altLang="pt-PT" sz="2400" dirty="0"/>
              <a:t> </a:t>
            </a:r>
            <a:r>
              <a:rPr lang="pt-PT" altLang="pt-PT" sz="2400" dirty="0" err="1"/>
              <a:t>of</a:t>
            </a:r>
            <a:r>
              <a:rPr lang="pt-PT" altLang="pt-PT" sz="2400" dirty="0"/>
              <a:t> </a:t>
            </a:r>
            <a:r>
              <a:rPr lang="pt-PT" altLang="pt-PT" sz="2400" dirty="0" err="1"/>
              <a:t>Kaizen</a:t>
            </a:r>
            <a:r>
              <a:rPr lang="pt-PT" altLang="pt-PT" sz="2400" dirty="0"/>
              <a:t> are: </a:t>
            </a:r>
            <a:r>
              <a:rPr lang="pt-PT" altLang="pt-PT" sz="2400" dirty="0" err="1"/>
              <a:t>quality</a:t>
            </a:r>
            <a:r>
              <a:rPr lang="pt-PT" altLang="pt-PT" sz="2400" dirty="0"/>
              <a:t>, </a:t>
            </a:r>
            <a:r>
              <a:rPr lang="pt-PT" altLang="pt-PT" sz="2400" dirty="0" err="1"/>
              <a:t>effort</a:t>
            </a:r>
            <a:r>
              <a:rPr lang="pt-PT" altLang="pt-PT" sz="2400" dirty="0"/>
              <a:t>, </a:t>
            </a:r>
            <a:r>
              <a:rPr lang="pt-PT" altLang="pt-PT" sz="2400" dirty="0" err="1"/>
              <a:t>involvement</a:t>
            </a:r>
            <a:r>
              <a:rPr lang="pt-PT" altLang="pt-PT" sz="2400" dirty="0"/>
              <a:t> </a:t>
            </a:r>
            <a:r>
              <a:rPr lang="pt-PT" altLang="pt-PT" sz="2400" dirty="0" err="1"/>
              <a:t>of</a:t>
            </a:r>
            <a:r>
              <a:rPr lang="pt-PT" altLang="pt-PT" sz="2400" dirty="0"/>
              <a:t> </a:t>
            </a:r>
            <a:r>
              <a:rPr lang="pt-PT" altLang="pt-PT" sz="2400" dirty="0" err="1"/>
              <a:t>all</a:t>
            </a:r>
            <a:r>
              <a:rPr lang="pt-PT" altLang="pt-PT" sz="2400" dirty="0"/>
              <a:t> </a:t>
            </a:r>
            <a:r>
              <a:rPr lang="pt-PT" altLang="pt-PT" sz="2400" dirty="0" err="1"/>
              <a:t>employees</a:t>
            </a:r>
            <a:r>
              <a:rPr lang="pt-PT" altLang="pt-PT" sz="2400" dirty="0"/>
              <a:t>, </a:t>
            </a:r>
            <a:r>
              <a:rPr lang="pt-PT" altLang="pt-PT" sz="2400" dirty="0" err="1"/>
              <a:t>willingness</a:t>
            </a:r>
            <a:r>
              <a:rPr lang="pt-PT" altLang="pt-PT" sz="2400" dirty="0"/>
              <a:t> to </a:t>
            </a:r>
            <a:r>
              <a:rPr lang="pt-PT" altLang="pt-PT" sz="2400" dirty="0" err="1"/>
              <a:t>change</a:t>
            </a:r>
            <a:r>
              <a:rPr lang="pt-PT" altLang="pt-PT" sz="2400" dirty="0"/>
              <a:t>, </a:t>
            </a:r>
            <a:r>
              <a:rPr lang="pt-PT" altLang="pt-PT" sz="2400" dirty="0" err="1"/>
              <a:t>and</a:t>
            </a:r>
            <a:r>
              <a:rPr lang="pt-PT" altLang="pt-PT" sz="2400" dirty="0"/>
              <a:t> </a:t>
            </a:r>
            <a:r>
              <a:rPr lang="pt-PT" altLang="pt-PT" sz="2400" dirty="0" err="1"/>
              <a:t>communication</a:t>
            </a:r>
            <a:r>
              <a:rPr lang="pt-PT" altLang="pt-PT" sz="2400" dirty="0" smtClean="0"/>
              <a:t>.</a:t>
            </a:r>
            <a:r>
              <a:rPr lang="pt-PT" altLang="pt-PT" sz="2400" dirty="0"/>
              <a:t> </a:t>
            </a:r>
          </a:p>
          <a:p>
            <a:pPr algn="just" eaLnBrk="1" hangingPunct="1">
              <a:lnSpc>
                <a:spcPct val="80000"/>
              </a:lnSpc>
            </a:pPr>
            <a:r>
              <a:rPr lang="pt-PT" altLang="pt-PT" sz="2400" dirty="0" err="1"/>
              <a:t>Japanese</a:t>
            </a:r>
            <a:r>
              <a:rPr lang="pt-PT" altLang="pt-PT" sz="2400" dirty="0"/>
              <a:t> </a:t>
            </a:r>
            <a:r>
              <a:rPr lang="pt-PT" altLang="pt-PT" sz="2400" dirty="0" err="1"/>
              <a:t>companies</a:t>
            </a:r>
            <a:r>
              <a:rPr lang="pt-PT" altLang="pt-PT" sz="2400" dirty="0"/>
              <a:t> </a:t>
            </a:r>
            <a:r>
              <a:rPr lang="pt-PT" altLang="pt-PT" sz="2400" dirty="0" err="1"/>
              <a:t>distinguish</a:t>
            </a:r>
            <a:r>
              <a:rPr lang="pt-PT" altLang="pt-PT" sz="2400" dirty="0"/>
              <a:t> </a:t>
            </a:r>
            <a:r>
              <a:rPr lang="pt-PT" altLang="pt-PT" sz="2400" dirty="0" err="1"/>
              <a:t>between</a:t>
            </a:r>
            <a:r>
              <a:rPr lang="pt-PT" altLang="pt-PT" sz="2400" dirty="0"/>
              <a:t>: </a:t>
            </a:r>
            <a:r>
              <a:rPr lang="pt-PT" altLang="pt-PT" sz="2400" dirty="0" err="1"/>
              <a:t>Innovation</a:t>
            </a:r>
            <a:r>
              <a:rPr lang="pt-PT" altLang="pt-PT" sz="2400" dirty="0"/>
              <a:t>, a radical </a:t>
            </a:r>
            <a:r>
              <a:rPr lang="pt-PT" altLang="pt-PT" sz="2400" dirty="0" err="1"/>
              <a:t>form</a:t>
            </a:r>
            <a:r>
              <a:rPr lang="pt-PT" altLang="pt-PT" sz="2400" dirty="0"/>
              <a:t> </a:t>
            </a:r>
            <a:r>
              <a:rPr lang="pt-PT" altLang="pt-PT" sz="2400" dirty="0" err="1"/>
              <a:t>of</a:t>
            </a:r>
            <a:r>
              <a:rPr lang="pt-PT" altLang="pt-PT" sz="2400" dirty="0"/>
              <a:t> </a:t>
            </a:r>
            <a:r>
              <a:rPr lang="pt-PT" altLang="pt-PT" sz="2400" dirty="0" err="1"/>
              <a:t>change</a:t>
            </a:r>
            <a:r>
              <a:rPr lang="pt-PT" altLang="pt-PT" sz="2400" dirty="0"/>
              <a:t>, </a:t>
            </a:r>
            <a:r>
              <a:rPr lang="pt-PT" altLang="pt-PT" sz="2400" dirty="0" err="1"/>
              <a:t>and</a:t>
            </a:r>
            <a:r>
              <a:rPr lang="pt-PT" altLang="pt-PT" sz="2400" dirty="0"/>
              <a:t> </a:t>
            </a:r>
            <a:r>
              <a:rPr lang="pt-PT" altLang="pt-PT" sz="2400" dirty="0" err="1"/>
              <a:t>Kaizen</a:t>
            </a:r>
            <a:r>
              <a:rPr lang="pt-PT" altLang="pt-PT" sz="2400" dirty="0"/>
              <a:t>, a </a:t>
            </a:r>
            <a:r>
              <a:rPr lang="pt-PT" altLang="pt-PT" sz="2400" dirty="0" err="1"/>
              <a:t>continuous</a:t>
            </a:r>
            <a:r>
              <a:rPr lang="pt-PT" altLang="pt-PT" sz="2400" dirty="0"/>
              <a:t> </a:t>
            </a:r>
            <a:r>
              <a:rPr lang="pt-PT" altLang="pt-PT" sz="2400" dirty="0" err="1"/>
              <a:t>form</a:t>
            </a:r>
            <a:r>
              <a:rPr lang="pt-PT" altLang="pt-PT" sz="2400" dirty="0"/>
              <a:t> </a:t>
            </a:r>
            <a:r>
              <a:rPr lang="pt-PT" altLang="pt-PT" sz="2400" dirty="0" err="1"/>
              <a:t>of</a:t>
            </a:r>
            <a:r>
              <a:rPr lang="pt-PT" altLang="pt-PT" sz="2400" dirty="0"/>
              <a:t> </a:t>
            </a:r>
            <a:r>
              <a:rPr lang="pt-PT" altLang="pt-PT" sz="2400" dirty="0" err="1"/>
              <a:t>change</a:t>
            </a:r>
            <a:r>
              <a:rPr lang="pt-PT" altLang="pt-PT" sz="2400" dirty="0"/>
              <a:t>. </a:t>
            </a:r>
            <a:r>
              <a:rPr lang="pt-PT" altLang="pt-PT" sz="2400" dirty="0" err="1"/>
              <a:t>Kaizen</a:t>
            </a:r>
            <a:r>
              <a:rPr lang="pt-PT" altLang="pt-PT" sz="2400" dirty="0"/>
              <a:t> </a:t>
            </a:r>
            <a:r>
              <a:rPr lang="pt-PT" altLang="pt-PT" sz="2400" dirty="0" err="1"/>
              <a:t>means</a:t>
            </a:r>
            <a:r>
              <a:rPr lang="pt-PT" altLang="pt-PT" sz="2400" dirty="0"/>
              <a:t> </a:t>
            </a:r>
            <a:r>
              <a:rPr lang="pt-PT" altLang="pt-PT" sz="2400" dirty="0" err="1"/>
              <a:t>literally</a:t>
            </a:r>
            <a:r>
              <a:rPr lang="pt-PT" altLang="pt-PT" sz="2400" dirty="0"/>
              <a:t>: </a:t>
            </a:r>
            <a:r>
              <a:rPr lang="pt-PT" altLang="pt-PT" sz="2400" b="1" dirty="0" err="1"/>
              <a:t>change</a:t>
            </a:r>
            <a:r>
              <a:rPr lang="pt-PT" altLang="pt-PT" sz="2400" b="1" dirty="0"/>
              <a:t> (</a:t>
            </a:r>
            <a:r>
              <a:rPr lang="pt-PT" altLang="pt-PT" sz="2400" b="1" dirty="0" err="1"/>
              <a:t>kai</a:t>
            </a:r>
            <a:r>
              <a:rPr lang="pt-PT" altLang="pt-PT" sz="2400" b="1" dirty="0"/>
              <a:t>) to </a:t>
            </a:r>
            <a:r>
              <a:rPr lang="pt-PT" altLang="pt-PT" sz="2400" b="1" dirty="0" err="1"/>
              <a:t>become</a:t>
            </a:r>
            <a:r>
              <a:rPr lang="pt-PT" altLang="pt-PT" sz="2400" b="1" dirty="0"/>
              <a:t> </a:t>
            </a:r>
            <a:r>
              <a:rPr lang="pt-PT" altLang="pt-PT" sz="2400" b="1" dirty="0" err="1"/>
              <a:t>good</a:t>
            </a:r>
            <a:r>
              <a:rPr lang="pt-PT" altLang="pt-PT" sz="2400" b="1" dirty="0"/>
              <a:t> (zen)</a:t>
            </a:r>
            <a:r>
              <a:rPr lang="pt-PT" altLang="pt-PT" sz="2400" dirty="0"/>
              <a:t>. </a:t>
            </a:r>
          </a:p>
        </p:txBody>
      </p:sp>
    </p:spTree>
    <p:extLst>
      <p:ext uri="{BB962C8B-B14F-4D97-AF65-F5344CB8AC3E}">
        <p14:creationId xmlns:p14="http://schemas.microsoft.com/office/powerpoint/2010/main" val="117224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a:bodyPr>
          <a:lstStyle/>
          <a:p>
            <a:pPr algn="ctr" eaLnBrk="1" hangingPunct="1">
              <a:defRPr/>
            </a:pPr>
            <a:r>
              <a:rPr lang="pt-PT" b="1" dirty="0"/>
              <a:t>Gradual, </a:t>
            </a:r>
            <a:r>
              <a:rPr lang="pt-PT" b="1" dirty="0" err="1"/>
              <a:t>continuous</a:t>
            </a:r>
            <a:r>
              <a:rPr lang="pt-PT" b="1" dirty="0"/>
              <a:t> </a:t>
            </a:r>
            <a:r>
              <a:rPr lang="pt-PT" b="1" dirty="0" err="1"/>
              <a:t>change</a:t>
            </a:r>
            <a:r>
              <a:rPr lang="pt-PT" b="1" dirty="0"/>
              <a:t> - </a:t>
            </a:r>
            <a:r>
              <a:rPr lang="pt-PT" b="1" dirty="0" err="1"/>
              <a:t>Kaizen</a:t>
            </a:r>
            <a:endParaRPr lang="pt-PT" b="1" dirty="0"/>
          </a:p>
        </p:txBody>
      </p:sp>
      <p:pic>
        <p:nvPicPr>
          <p:cNvPr id="83971" name="Picture 4" descr="Kaizen"/>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28775"/>
            <a:ext cx="10515600" cy="4960938"/>
          </a:xfrm>
          <a:solidFill>
            <a:srgbClr val="FF0000"/>
          </a:solidFill>
        </p:spPr>
      </p:pic>
    </p:spTree>
    <p:extLst>
      <p:ext uri="{BB962C8B-B14F-4D97-AF65-F5344CB8AC3E}">
        <p14:creationId xmlns:p14="http://schemas.microsoft.com/office/powerpoint/2010/main" val="398042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a:bodyPr>
          <a:lstStyle/>
          <a:p>
            <a:pPr algn="ctr" eaLnBrk="1" hangingPunct="1">
              <a:defRPr/>
            </a:pPr>
            <a:r>
              <a:rPr lang="pt-PT" b="1" dirty="0"/>
              <a:t>Gradual, </a:t>
            </a:r>
            <a:r>
              <a:rPr lang="pt-PT" b="1" dirty="0" err="1"/>
              <a:t>continuous</a:t>
            </a:r>
            <a:r>
              <a:rPr lang="pt-PT" b="1" dirty="0"/>
              <a:t> </a:t>
            </a:r>
            <a:r>
              <a:rPr lang="pt-PT" b="1" dirty="0" err="1"/>
              <a:t>change</a:t>
            </a:r>
            <a:r>
              <a:rPr lang="pt-PT" b="1" dirty="0"/>
              <a:t> - </a:t>
            </a:r>
            <a:r>
              <a:rPr lang="pt-PT" b="1" dirty="0" err="1"/>
              <a:t>Kaizen</a:t>
            </a:r>
            <a:endParaRPr lang="pt-PT" b="1" dirty="0"/>
          </a:p>
        </p:txBody>
      </p:sp>
      <p:pic>
        <p:nvPicPr>
          <p:cNvPr id="84995" name="Picture 4" descr="Kaizen 5S framework"/>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484314"/>
            <a:ext cx="10515600" cy="5030787"/>
          </a:xfrm>
          <a:solidFill>
            <a:srgbClr val="FF0000"/>
          </a:solidFill>
        </p:spPr>
      </p:pic>
    </p:spTree>
    <p:extLst>
      <p:ext uri="{BB962C8B-B14F-4D97-AF65-F5344CB8AC3E}">
        <p14:creationId xmlns:p14="http://schemas.microsoft.com/office/powerpoint/2010/main" val="2471234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a:bodyPr>
          <a:lstStyle/>
          <a:p>
            <a:pPr algn="ctr" eaLnBrk="1" hangingPunct="1">
              <a:defRPr/>
            </a:pPr>
            <a:r>
              <a:rPr lang="pt-PT" b="1" dirty="0"/>
              <a:t>Gradual, </a:t>
            </a:r>
            <a:r>
              <a:rPr lang="pt-PT" b="1" dirty="0" err="1"/>
              <a:t>continuous</a:t>
            </a:r>
            <a:r>
              <a:rPr lang="pt-PT" b="1" dirty="0"/>
              <a:t> </a:t>
            </a:r>
            <a:r>
              <a:rPr lang="pt-PT" b="1" dirty="0" err="1"/>
              <a:t>change</a:t>
            </a:r>
            <a:r>
              <a:rPr lang="pt-PT" b="1" dirty="0"/>
              <a:t> - </a:t>
            </a:r>
            <a:r>
              <a:rPr lang="pt-PT" b="1" dirty="0" err="1"/>
              <a:t>Kaizen</a:t>
            </a:r>
            <a:endParaRPr lang="pt-PT" b="1" dirty="0"/>
          </a:p>
        </p:txBody>
      </p:sp>
      <p:sp>
        <p:nvSpPr>
          <p:cNvPr id="86019" name="Rectangle 3"/>
          <p:cNvSpPr>
            <a:spLocks noGrp="1" noChangeArrowheads="1"/>
          </p:cNvSpPr>
          <p:nvPr>
            <p:ph type="body" idx="1"/>
          </p:nvPr>
        </p:nvSpPr>
        <p:spPr/>
        <p:txBody>
          <a:bodyPr>
            <a:normAutofit lnSpcReduction="10000"/>
          </a:bodyPr>
          <a:lstStyle/>
          <a:p>
            <a:pPr marL="0" indent="0" eaLnBrk="1" hangingPunct="1">
              <a:lnSpc>
                <a:spcPct val="80000"/>
              </a:lnSpc>
              <a:buNone/>
            </a:pPr>
            <a:endParaRPr lang="pt-PT" altLang="pt-PT" b="1" dirty="0"/>
          </a:p>
          <a:p>
            <a:pPr eaLnBrk="1" hangingPunct="1">
              <a:lnSpc>
                <a:spcPct val="80000"/>
              </a:lnSpc>
            </a:pPr>
            <a:r>
              <a:rPr lang="pt-PT" altLang="pt-PT" sz="3200" b="1" dirty="0" err="1"/>
              <a:t>The</a:t>
            </a:r>
            <a:r>
              <a:rPr lang="pt-PT" altLang="pt-PT" sz="3200" b="1" dirty="0"/>
              <a:t> </a:t>
            </a:r>
            <a:r>
              <a:rPr lang="pt-PT" altLang="pt-PT" sz="3200" b="1" dirty="0" err="1"/>
              <a:t>five</a:t>
            </a:r>
            <a:r>
              <a:rPr lang="pt-PT" altLang="pt-PT" sz="3200" b="1" dirty="0"/>
              <a:t> </a:t>
            </a:r>
            <a:r>
              <a:rPr lang="pt-PT" altLang="pt-PT" sz="3200" b="1" dirty="0" err="1"/>
              <a:t>foundation</a:t>
            </a:r>
            <a:r>
              <a:rPr lang="pt-PT" altLang="pt-PT" sz="3200" b="1" dirty="0"/>
              <a:t> </a:t>
            </a:r>
            <a:r>
              <a:rPr lang="pt-PT" altLang="pt-PT" sz="3200" b="1" dirty="0" err="1"/>
              <a:t>elements</a:t>
            </a:r>
            <a:r>
              <a:rPr lang="pt-PT" altLang="pt-PT" sz="3200" b="1" dirty="0"/>
              <a:t> </a:t>
            </a:r>
            <a:r>
              <a:rPr lang="pt-PT" altLang="pt-PT" sz="3200" b="1" dirty="0" err="1"/>
              <a:t>of</a:t>
            </a:r>
            <a:r>
              <a:rPr lang="pt-PT" altLang="pt-PT" sz="3200" b="1" dirty="0"/>
              <a:t> </a:t>
            </a:r>
            <a:r>
              <a:rPr lang="pt-PT" altLang="pt-PT" sz="3200" b="1" dirty="0" err="1"/>
              <a:t>Kaizen</a:t>
            </a:r>
            <a:endParaRPr lang="pt-PT" altLang="pt-PT" sz="3200" b="1" dirty="0"/>
          </a:p>
          <a:p>
            <a:pPr eaLnBrk="1" hangingPunct="1">
              <a:lnSpc>
                <a:spcPct val="80000"/>
              </a:lnSpc>
            </a:pPr>
            <a:r>
              <a:rPr lang="pt-PT" altLang="pt-PT" sz="3200" dirty="0" err="1"/>
              <a:t>Teamwork</a:t>
            </a:r>
            <a:r>
              <a:rPr lang="pt-PT" altLang="pt-PT" sz="3200" dirty="0"/>
              <a:t>.</a:t>
            </a:r>
          </a:p>
          <a:p>
            <a:pPr eaLnBrk="1" hangingPunct="1">
              <a:lnSpc>
                <a:spcPct val="80000"/>
              </a:lnSpc>
            </a:pPr>
            <a:r>
              <a:rPr lang="pt-PT" altLang="pt-PT" sz="3200" dirty="0" err="1"/>
              <a:t>Personal</a:t>
            </a:r>
            <a:r>
              <a:rPr lang="pt-PT" altLang="pt-PT" sz="3200" dirty="0"/>
              <a:t> discipline.</a:t>
            </a:r>
          </a:p>
          <a:p>
            <a:pPr eaLnBrk="1" hangingPunct="1">
              <a:lnSpc>
                <a:spcPct val="80000"/>
              </a:lnSpc>
            </a:pPr>
            <a:r>
              <a:rPr lang="pt-PT" altLang="pt-PT" sz="3200" dirty="0" err="1"/>
              <a:t>Improved</a:t>
            </a:r>
            <a:r>
              <a:rPr lang="pt-PT" altLang="pt-PT" sz="3200" dirty="0"/>
              <a:t> </a:t>
            </a:r>
            <a:r>
              <a:rPr lang="pt-PT" altLang="pt-PT" sz="3200" dirty="0" err="1"/>
              <a:t>morale</a:t>
            </a:r>
            <a:r>
              <a:rPr lang="pt-PT" altLang="pt-PT" sz="3200" dirty="0"/>
              <a:t>.</a:t>
            </a:r>
          </a:p>
          <a:p>
            <a:pPr eaLnBrk="1" hangingPunct="1">
              <a:lnSpc>
                <a:spcPct val="80000"/>
              </a:lnSpc>
            </a:pPr>
            <a:r>
              <a:rPr lang="pt-PT" altLang="pt-PT" sz="3200" dirty="0" err="1"/>
              <a:t>Quality</a:t>
            </a:r>
            <a:r>
              <a:rPr lang="pt-PT" altLang="pt-PT" sz="3200" dirty="0"/>
              <a:t> </a:t>
            </a:r>
            <a:r>
              <a:rPr lang="pt-PT" altLang="pt-PT" sz="3200" dirty="0" err="1"/>
              <a:t>circles</a:t>
            </a:r>
            <a:r>
              <a:rPr lang="pt-PT" altLang="pt-PT" sz="3200" dirty="0"/>
              <a:t>.</a:t>
            </a:r>
          </a:p>
          <a:p>
            <a:pPr eaLnBrk="1" hangingPunct="1">
              <a:lnSpc>
                <a:spcPct val="80000"/>
              </a:lnSpc>
            </a:pPr>
            <a:r>
              <a:rPr lang="pt-PT" altLang="pt-PT" sz="3200" dirty="0" err="1"/>
              <a:t>Suggestions</a:t>
            </a:r>
            <a:r>
              <a:rPr lang="pt-PT" altLang="pt-PT" sz="3200" dirty="0"/>
              <a:t> for </a:t>
            </a:r>
            <a:r>
              <a:rPr lang="pt-PT" altLang="pt-PT" sz="3200" dirty="0" err="1"/>
              <a:t>improvement</a:t>
            </a:r>
            <a:r>
              <a:rPr lang="pt-PT" altLang="pt-PT" sz="3200" dirty="0"/>
              <a:t>.</a:t>
            </a:r>
            <a:endParaRPr lang="pt-PT" altLang="pt-PT" sz="3200" b="1" dirty="0"/>
          </a:p>
          <a:p>
            <a:pPr eaLnBrk="1" hangingPunct="1">
              <a:lnSpc>
                <a:spcPct val="80000"/>
              </a:lnSpc>
            </a:pPr>
            <a:r>
              <a:rPr lang="pt-PT" altLang="pt-PT" sz="3200" b="1" dirty="0" err="1" smtClean="0"/>
              <a:t>Elimination</a:t>
            </a:r>
            <a:r>
              <a:rPr lang="pt-PT" altLang="pt-PT" sz="3200" b="1" dirty="0" smtClean="0"/>
              <a:t> </a:t>
            </a:r>
            <a:r>
              <a:rPr lang="pt-PT" altLang="pt-PT" sz="3200" b="1" dirty="0" err="1"/>
              <a:t>of</a:t>
            </a:r>
            <a:r>
              <a:rPr lang="pt-PT" altLang="pt-PT" sz="3200" b="1" dirty="0"/>
              <a:t> </a:t>
            </a:r>
            <a:r>
              <a:rPr lang="pt-PT" altLang="pt-PT" sz="3200" b="1" dirty="0" err="1"/>
              <a:t>waste</a:t>
            </a:r>
            <a:r>
              <a:rPr lang="pt-PT" altLang="pt-PT" sz="3200" dirty="0"/>
              <a:t> (muda) </a:t>
            </a:r>
            <a:r>
              <a:rPr lang="pt-PT" altLang="pt-PT" sz="3200" dirty="0" err="1"/>
              <a:t>and</a:t>
            </a:r>
            <a:r>
              <a:rPr lang="pt-PT" altLang="pt-PT" sz="3200" dirty="0"/>
              <a:t> </a:t>
            </a:r>
            <a:r>
              <a:rPr lang="pt-PT" altLang="pt-PT" sz="3200" dirty="0" err="1"/>
              <a:t>inefficiency</a:t>
            </a:r>
            <a:r>
              <a:rPr lang="pt-PT" altLang="pt-PT" sz="3200" dirty="0"/>
              <a:t>.</a:t>
            </a:r>
          </a:p>
          <a:p>
            <a:pPr eaLnBrk="1" hangingPunct="1">
              <a:lnSpc>
                <a:spcPct val="80000"/>
              </a:lnSpc>
              <a:buFontTx/>
              <a:buNone/>
            </a:pPr>
            <a:r>
              <a:rPr lang="pt-PT" altLang="pt-PT" dirty="0"/>
              <a:t> </a:t>
            </a:r>
          </a:p>
        </p:txBody>
      </p:sp>
    </p:spTree>
    <p:extLst>
      <p:ext uri="{BB962C8B-B14F-4D97-AF65-F5344CB8AC3E}">
        <p14:creationId xmlns:p14="http://schemas.microsoft.com/office/powerpoint/2010/main" val="1014136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normAutofit/>
          </a:bodyPr>
          <a:lstStyle/>
          <a:p>
            <a:pPr algn="ctr" eaLnBrk="1" hangingPunct="1">
              <a:defRPr/>
            </a:pPr>
            <a:r>
              <a:rPr lang="pt-PT" b="1" dirty="0"/>
              <a:t>Gradual, </a:t>
            </a:r>
            <a:r>
              <a:rPr lang="pt-PT" b="1" dirty="0" err="1"/>
              <a:t>continuous</a:t>
            </a:r>
            <a:r>
              <a:rPr lang="pt-PT" b="1" dirty="0"/>
              <a:t> </a:t>
            </a:r>
            <a:r>
              <a:rPr lang="pt-PT" b="1" dirty="0" err="1"/>
              <a:t>change</a:t>
            </a:r>
            <a:r>
              <a:rPr lang="pt-PT" b="1" dirty="0"/>
              <a:t> - </a:t>
            </a:r>
            <a:r>
              <a:rPr lang="pt-PT" b="1" dirty="0" err="1"/>
              <a:t>Kaizen</a:t>
            </a:r>
            <a:endParaRPr lang="pt-PT" b="1" dirty="0"/>
          </a:p>
        </p:txBody>
      </p:sp>
      <p:sp>
        <p:nvSpPr>
          <p:cNvPr id="87043" name="Rectangle 3"/>
          <p:cNvSpPr>
            <a:spLocks noGrp="1" noChangeArrowheads="1"/>
          </p:cNvSpPr>
          <p:nvPr>
            <p:ph type="body" idx="1"/>
          </p:nvPr>
        </p:nvSpPr>
        <p:spPr>
          <a:xfrm>
            <a:off x="838200" y="1825625"/>
            <a:ext cx="10515600" cy="4536538"/>
          </a:xfrm>
        </p:spPr>
        <p:txBody>
          <a:bodyPr>
            <a:noAutofit/>
          </a:bodyPr>
          <a:lstStyle/>
          <a:p>
            <a:pPr algn="just" eaLnBrk="1" hangingPunct="1">
              <a:lnSpc>
                <a:spcPct val="80000"/>
              </a:lnSpc>
            </a:pPr>
            <a:r>
              <a:rPr lang="pt-PT" altLang="pt-PT" sz="2400" dirty="0" err="1"/>
              <a:t>The</a:t>
            </a:r>
            <a:r>
              <a:rPr lang="pt-PT" altLang="pt-PT" sz="2400" dirty="0"/>
              <a:t> </a:t>
            </a:r>
            <a:r>
              <a:rPr lang="pt-PT" altLang="pt-PT" sz="2400" b="1" dirty="0" err="1"/>
              <a:t>Kaizen</a:t>
            </a:r>
            <a:r>
              <a:rPr lang="pt-PT" altLang="pt-PT" sz="2400" b="1" dirty="0"/>
              <a:t> </a:t>
            </a:r>
            <a:r>
              <a:rPr lang="pt-PT" altLang="pt-PT" sz="2400" b="1" dirty="0" err="1"/>
              <a:t>five</a:t>
            </a:r>
            <a:r>
              <a:rPr lang="pt-PT" altLang="pt-PT" sz="2400" b="1" dirty="0"/>
              <a:t>-S </a:t>
            </a:r>
            <a:r>
              <a:rPr lang="pt-PT" altLang="pt-PT" sz="2400" b="1" dirty="0" err="1"/>
              <a:t>framework</a:t>
            </a:r>
            <a:r>
              <a:rPr lang="pt-PT" altLang="pt-PT" sz="2400" dirty="0"/>
              <a:t> for </a:t>
            </a:r>
            <a:r>
              <a:rPr lang="pt-PT" altLang="pt-PT" sz="2400" dirty="0" err="1"/>
              <a:t>good</a:t>
            </a:r>
            <a:r>
              <a:rPr lang="pt-PT" altLang="pt-PT" sz="2400" dirty="0"/>
              <a:t> </a:t>
            </a:r>
            <a:r>
              <a:rPr lang="pt-PT" altLang="pt-PT" sz="2400" dirty="0" err="1"/>
              <a:t>housekeeping</a:t>
            </a:r>
            <a:r>
              <a:rPr lang="pt-PT" altLang="pt-PT" sz="2400" dirty="0" smtClean="0"/>
              <a:t>.</a:t>
            </a:r>
            <a:endParaRPr lang="pt-PT" altLang="pt-PT" sz="2400" dirty="0"/>
          </a:p>
          <a:p>
            <a:pPr algn="just" eaLnBrk="1" hangingPunct="1">
              <a:lnSpc>
                <a:spcPct val="80000"/>
              </a:lnSpc>
            </a:pPr>
            <a:r>
              <a:rPr lang="pt-PT" altLang="pt-PT" sz="2400" dirty="0"/>
              <a:t>1. </a:t>
            </a:r>
            <a:r>
              <a:rPr lang="pt-PT" altLang="pt-PT" sz="2400" dirty="0" err="1"/>
              <a:t>Seiri</a:t>
            </a:r>
            <a:r>
              <a:rPr lang="pt-PT" altLang="pt-PT" sz="2400" dirty="0"/>
              <a:t> - </a:t>
            </a:r>
            <a:r>
              <a:rPr lang="pt-PT" altLang="pt-PT" sz="2400" dirty="0" err="1"/>
              <a:t>tidiness</a:t>
            </a:r>
            <a:endParaRPr lang="pt-PT" altLang="pt-PT" sz="2400" dirty="0"/>
          </a:p>
          <a:p>
            <a:pPr algn="just" eaLnBrk="1" hangingPunct="1">
              <a:lnSpc>
                <a:spcPct val="80000"/>
              </a:lnSpc>
            </a:pPr>
            <a:r>
              <a:rPr lang="pt-PT" altLang="pt-PT" sz="2400" dirty="0"/>
              <a:t>2. </a:t>
            </a:r>
            <a:r>
              <a:rPr lang="pt-PT" altLang="pt-PT" sz="2400" dirty="0" err="1"/>
              <a:t>Seiton</a:t>
            </a:r>
            <a:r>
              <a:rPr lang="pt-PT" altLang="pt-PT" sz="2400" dirty="0"/>
              <a:t> - </a:t>
            </a:r>
            <a:r>
              <a:rPr lang="pt-PT" altLang="pt-PT" sz="2400" dirty="0" err="1"/>
              <a:t>orderliness</a:t>
            </a:r>
            <a:endParaRPr lang="pt-PT" altLang="pt-PT" sz="2400" dirty="0"/>
          </a:p>
          <a:p>
            <a:pPr algn="just" eaLnBrk="1" hangingPunct="1">
              <a:lnSpc>
                <a:spcPct val="80000"/>
              </a:lnSpc>
            </a:pPr>
            <a:r>
              <a:rPr lang="pt-PT" altLang="pt-PT" sz="2400" dirty="0"/>
              <a:t>3. </a:t>
            </a:r>
            <a:r>
              <a:rPr lang="pt-PT" altLang="pt-PT" sz="2400" dirty="0" err="1"/>
              <a:t>Seiso</a:t>
            </a:r>
            <a:r>
              <a:rPr lang="pt-PT" altLang="pt-PT" sz="2400" dirty="0"/>
              <a:t> - </a:t>
            </a:r>
            <a:r>
              <a:rPr lang="pt-PT" altLang="pt-PT" sz="2400" dirty="0" err="1"/>
              <a:t>cleanliness</a:t>
            </a:r>
            <a:endParaRPr lang="pt-PT" altLang="pt-PT" sz="2400" dirty="0"/>
          </a:p>
          <a:p>
            <a:pPr algn="just" eaLnBrk="1" hangingPunct="1">
              <a:lnSpc>
                <a:spcPct val="80000"/>
              </a:lnSpc>
            </a:pPr>
            <a:r>
              <a:rPr lang="pt-PT" altLang="pt-PT" sz="2400" dirty="0"/>
              <a:t>4. </a:t>
            </a:r>
            <a:r>
              <a:rPr lang="pt-PT" altLang="pt-PT" sz="2400" dirty="0" err="1"/>
              <a:t>Seiketsu</a:t>
            </a:r>
            <a:r>
              <a:rPr lang="pt-PT" altLang="pt-PT" sz="2400" dirty="0"/>
              <a:t> - </a:t>
            </a:r>
            <a:r>
              <a:rPr lang="pt-PT" altLang="pt-PT" sz="2400" dirty="0" err="1"/>
              <a:t>standardized</a:t>
            </a:r>
            <a:r>
              <a:rPr lang="pt-PT" altLang="pt-PT" sz="2400" dirty="0"/>
              <a:t> </a:t>
            </a:r>
            <a:r>
              <a:rPr lang="pt-PT" altLang="pt-PT" sz="2400" dirty="0" err="1"/>
              <a:t>clean-up</a:t>
            </a:r>
            <a:endParaRPr lang="pt-PT" altLang="pt-PT" sz="2400" dirty="0"/>
          </a:p>
          <a:p>
            <a:pPr algn="just" eaLnBrk="1" hangingPunct="1">
              <a:lnSpc>
                <a:spcPct val="80000"/>
              </a:lnSpc>
            </a:pPr>
            <a:r>
              <a:rPr lang="pt-PT" altLang="pt-PT" sz="2400" dirty="0"/>
              <a:t>5. </a:t>
            </a:r>
            <a:r>
              <a:rPr lang="pt-PT" altLang="pt-PT" sz="2400" dirty="0" err="1"/>
              <a:t>Shitsuke</a:t>
            </a:r>
            <a:r>
              <a:rPr lang="pt-PT" altLang="pt-PT" sz="2400" dirty="0"/>
              <a:t> - </a:t>
            </a:r>
            <a:r>
              <a:rPr lang="pt-PT" altLang="pt-PT" sz="2400" dirty="0" smtClean="0"/>
              <a:t>discipline</a:t>
            </a:r>
            <a:endParaRPr lang="pt-PT" altLang="pt-PT" sz="2400" b="1" dirty="0"/>
          </a:p>
          <a:p>
            <a:pPr algn="just" eaLnBrk="1" hangingPunct="1">
              <a:lnSpc>
                <a:spcPct val="80000"/>
              </a:lnSpc>
            </a:pPr>
            <a:r>
              <a:rPr lang="pt-PT" altLang="pt-PT" sz="2400" b="1" dirty="0" err="1"/>
              <a:t>Standardization</a:t>
            </a:r>
            <a:r>
              <a:rPr lang="pt-PT" altLang="pt-PT" sz="2400" dirty="0"/>
              <a:t>.</a:t>
            </a:r>
          </a:p>
          <a:p>
            <a:pPr algn="just" eaLnBrk="1" hangingPunct="1">
              <a:lnSpc>
                <a:spcPct val="80000"/>
              </a:lnSpc>
            </a:pPr>
            <a:r>
              <a:rPr lang="pt-PT" altLang="pt-PT" sz="2400" dirty="0" err="1"/>
              <a:t>When</a:t>
            </a:r>
            <a:r>
              <a:rPr lang="pt-PT" altLang="pt-PT" sz="2400" dirty="0"/>
              <a:t> </a:t>
            </a:r>
            <a:r>
              <a:rPr lang="pt-PT" altLang="pt-PT" sz="2400" dirty="0" err="1"/>
              <a:t>should</a:t>
            </a:r>
            <a:r>
              <a:rPr lang="pt-PT" altLang="pt-PT" sz="2400" dirty="0"/>
              <a:t> </a:t>
            </a:r>
            <a:r>
              <a:rPr lang="pt-PT" altLang="pt-PT" sz="2400" dirty="0" err="1"/>
              <a:t>the</a:t>
            </a:r>
            <a:r>
              <a:rPr lang="pt-PT" altLang="pt-PT" sz="2400" dirty="0"/>
              <a:t> </a:t>
            </a:r>
            <a:r>
              <a:rPr lang="pt-PT" altLang="pt-PT" sz="2400" dirty="0" err="1"/>
              <a:t>Kaizen</a:t>
            </a:r>
            <a:r>
              <a:rPr lang="pt-PT" altLang="pt-PT" sz="2400" dirty="0"/>
              <a:t> </a:t>
            </a:r>
            <a:r>
              <a:rPr lang="pt-PT" altLang="pt-PT" sz="2400" dirty="0" err="1"/>
              <a:t>philosophy</a:t>
            </a:r>
            <a:r>
              <a:rPr lang="pt-PT" altLang="pt-PT" sz="2400" dirty="0"/>
              <a:t> </a:t>
            </a:r>
            <a:r>
              <a:rPr lang="pt-PT" altLang="pt-PT" sz="2400" dirty="0" err="1"/>
              <a:t>be</a:t>
            </a:r>
            <a:r>
              <a:rPr lang="pt-PT" altLang="pt-PT" sz="2400" dirty="0"/>
              <a:t> </a:t>
            </a:r>
            <a:r>
              <a:rPr lang="pt-PT" altLang="pt-PT" sz="2400" dirty="0" err="1"/>
              <a:t>applied</a:t>
            </a:r>
            <a:r>
              <a:rPr lang="pt-PT" altLang="pt-PT" sz="2400" dirty="0"/>
              <a:t>? </a:t>
            </a:r>
            <a:r>
              <a:rPr lang="pt-PT" altLang="pt-PT" sz="2400" dirty="0" err="1"/>
              <a:t>Although</a:t>
            </a:r>
            <a:r>
              <a:rPr lang="pt-PT" altLang="pt-PT" sz="2400" dirty="0"/>
              <a:t> </a:t>
            </a:r>
            <a:r>
              <a:rPr lang="pt-PT" altLang="pt-PT" sz="2400" dirty="0" err="1"/>
              <a:t>it</a:t>
            </a:r>
            <a:r>
              <a:rPr lang="pt-PT" altLang="pt-PT" sz="2400" dirty="0"/>
              <a:t> </a:t>
            </a:r>
            <a:r>
              <a:rPr lang="pt-PT" altLang="pt-PT" sz="2400" dirty="0" err="1"/>
              <a:t>is</a:t>
            </a:r>
            <a:r>
              <a:rPr lang="pt-PT" altLang="pt-PT" sz="2400" dirty="0"/>
              <a:t> </a:t>
            </a:r>
            <a:r>
              <a:rPr lang="pt-PT" altLang="pt-PT" sz="2400" dirty="0" err="1"/>
              <a:t>difficult</a:t>
            </a:r>
            <a:r>
              <a:rPr lang="pt-PT" altLang="pt-PT" sz="2400" dirty="0"/>
              <a:t> to </a:t>
            </a:r>
            <a:r>
              <a:rPr lang="pt-PT" altLang="pt-PT" sz="2400" dirty="0" err="1"/>
              <a:t>give</a:t>
            </a:r>
            <a:r>
              <a:rPr lang="pt-PT" altLang="pt-PT" sz="2400" dirty="0"/>
              <a:t> </a:t>
            </a:r>
            <a:r>
              <a:rPr lang="pt-PT" altLang="pt-PT" sz="2400" dirty="0" err="1"/>
              <a:t>generic</a:t>
            </a:r>
            <a:r>
              <a:rPr lang="pt-PT" altLang="pt-PT" sz="2400" dirty="0"/>
              <a:t> </a:t>
            </a:r>
            <a:r>
              <a:rPr lang="pt-PT" altLang="pt-PT" sz="2400" dirty="0" err="1"/>
              <a:t>advice</a:t>
            </a:r>
            <a:r>
              <a:rPr lang="pt-PT" altLang="pt-PT" sz="2400" dirty="0"/>
              <a:t> </a:t>
            </a:r>
            <a:r>
              <a:rPr lang="pt-PT" altLang="pt-PT" sz="2400" dirty="0" err="1"/>
              <a:t>it</a:t>
            </a:r>
            <a:r>
              <a:rPr lang="pt-PT" altLang="pt-PT" sz="2400" dirty="0"/>
              <a:t> </a:t>
            </a:r>
            <a:r>
              <a:rPr lang="pt-PT" altLang="pt-PT" sz="2400" dirty="0" err="1"/>
              <a:t>is</a:t>
            </a:r>
            <a:r>
              <a:rPr lang="pt-PT" altLang="pt-PT" sz="2400" dirty="0"/>
              <a:t> clear </a:t>
            </a:r>
            <a:r>
              <a:rPr lang="pt-PT" altLang="pt-PT" sz="2400" dirty="0" err="1"/>
              <a:t>that</a:t>
            </a:r>
            <a:r>
              <a:rPr lang="pt-PT" altLang="pt-PT" sz="2400" dirty="0"/>
              <a:t> </a:t>
            </a:r>
            <a:r>
              <a:rPr lang="pt-PT" altLang="pt-PT" sz="2400" dirty="0" err="1"/>
              <a:t>it</a:t>
            </a:r>
            <a:r>
              <a:rPr lang="pt-PT" altLang="pt-PT" sz="2400" dirty="0"/>
              <a:t> </a:t>
            </a:r>
            <a:r>
              <a:rPr lang="pt-PT" altLang="pt-PT" sz="2400" dirty="0" err="1"/>
              <a:t>fits</a:t>
            </a:r>
            <a:r>
              <a:rPr lang="pt-PT" altLang="pt-PT" sz="2400" dirty="0"/>
              <a:t> </a:t>
            </a:r>
            <a:r>
              <a:rPr lang="pt-PT" altLang="pt-PT" sz="2400" dirty="0" err="1"/>
              <a:t>well</a:t>
            </a:r>
            <a:r>
              <a:rPr lang="pt-PT" altLang="pt-PT" sz="2400" dirty="0"/>
              <a:t> in gradual, incremental </a:t>
            </a:r>
            <a:r>
              <a:rPr lang="pt-PT" altLang="pt-PT" sz="2400" dirty="0" err="1"/>
              <a:t>change</a:t>
            </a:r>
            <a:r>
              <a:rPr lang="pt-PT" altLang="pt-PT" sz="2400" dirty="0"/>
              <a:t> </a:t>
            </a:r>
            <a:r>
              <a:rPr lang="pt-PT" altLang="pt-PT" sz="2400" dirty="0" err="1"/>
              <a:t>situations</a:t>
            </a:r>
            <a:r>
              <a:rPr lang="pt-PT" altLang="pt-PT" sz="2400" dirty="0"/>
              <a:t> </a:t>
            </a:r>
            <a:r>
              <a:rPr lang="pt-PT" altLang="pt-PT" sz="2400" dirty="0" err="1"/>
              <a:t>that</a:t>
            </a:r>
            <a:r>
              <a:rPr lang="pt-PT" altLang="pt-PT" sz="2400" dirty="0"/>
              <a:t> </a:t>
            </a:r>
            <a:r>
              <a:rPr lang="pt-PT" altLang="pt-PT" sz="2400" dirty="0" err="1"/>
              <a:t>require</a:t>
            </a:r>
            <a:r>
              <a:rPr lang="pt-PT" altLang="pt-PT" sz="2400" dirty="0"/>
              <a:t> </a:t>
            </a:r>
            <a:r>
              <a:rPr lang="pt-PT" altLang="pt-PT" sz="2400" dirty="0" err="1"/>
              <a:t>long-term</a:t>
            </a:r>
            <a:r>
              <a:rPr lang="pt-PT" altLang="pt-PT" sz="2400" dirty="0"/>
              <a:t> </a:t>
            </a:r>
            <a:r>
              <a:rPr lang="pt-PT" altLang="pt-PT" sz="2400" dirty="0" err="1"/>
              <a:t>change</a:t>
            </a:r>
            <a:r>
              <a:rPr lang="pt-PT" altLang="pt-PT" sz="2400" dirty="0"/>
              <a:t> </a:t>
            </a:r>
            <a:r>
              <a:rPr lang="pt-PT" altLang="pt-PT" sz="2400" dirty="0" err="1"/>
              <a:t>and</a:t>
            </a:r>
            <a:r>
              <a:rPr lang="pt-PT" altLang="pt-PT" sz="2400" dirty="0"/>
              <a:t> in </a:t>
            </a:r>
            <a:r>
              <a:rPr lang="pt-PT" altLang="pt-PT" sz="2400" dirty="0" err="1"/>
              <a:t>collective</a:t>
            </a:r>
            <a:r>
              <a:rPr lang="pt-PT" altLang="pt-PT" sz="2400" dirty="0"/>
              <a:t> </a:t>
            </a:r>
            <a:r>
              <a:rPr lang="pt-PT" altLang="pt-PT" sz="2400" dirty="0" err="1"/>
              <a:t>cultures</a:t>
            </a:r>
            <a:r>
              <a:rPr lang="pt-PT" altLang="pt-PT" sz="2400" dirty="0"/>
              <a:t>. More individual </a:t>
            </a:r>
            <a:r>
              <a:rPr lang="pt-PT" altLang="pt-PT" sz="2400" dirty="0" err="1"/>
              <a:t>cultures</a:t>
            </a:r>
            <a:r>
              <a:rPr lang="pt-PT" altLang="pt-PT" sz="2400" dirty="0"/>
              <a:t> </a:t>
            </a:r>
            <a:r>
              <a:rPr lang="pt-PT" altLang="pt-PT" sz="2400" dirty="0" err="1"/>
              <a:t>that</a:t>
            </a:r>
            <a:r>
              <a:rPr lang="pt-PT" altLang="pt-PT" sz="2400" dirty="0"/>
              <a:t> are more </a:t>
            </a:r>
            <a:r>
              <a:rPr lang="pt-PT" altLang="pt-PT" sz="2400" dirty="0" err="1"/>
              <a:t>focused</a:t>
            </a:r>
            <a:r>
              <a:rPr lang="pt-PT" altLang="pt-PT" sz="2400" dirty="0"/>
              <a:t> </a:t>
            </a:r>
            <a:r>
              <a:rPr lang="pt-PT" altLang="pt-PT" sz="2400" dirty="0" err="1"/>
              <a:t>on</a:t>
            </a:r>
            <a:r>
              <a:rPr lang="pt-PT" altLang="pt-PT" sz="2400" dirty="0"/>
              <a:t> short-</a:t>
            </a:r>
            <a:r>
              <a:rPr lang="pt-PT" altLang="pt-PT" sz="2400" dirty="0" err="1"/>
              <a:t>term</a:t>
            </a:r>
            <a:r>
              <a:rPr lang="pt-PT" altLang="pt-PT" sz="2400" dirty="0"/>
              <a:t> </a:t>
            </a:r>
            <a:r>
              <a:rPr lang="pt-PT" altLang="pt-PT" sz="2400" dirty="0" err="1"/>
              <a:t>success</a:t>
            </a:r>
            <a:r>
              <a:rPr lang="pt-PT" altLang="pt-PT" sz="2400" dirty="0"/>
              <a:t> are </a:t>
            </a:r>
            <a:r>
              <a:rPr lang="pt-PT" altLang="pt-PT" sz="2400" dirty="0" err="1"/>
              <a:t>often</a:t>
            </a:r>
            <a:r>
              <a:rPr lang="pt-PT" altLang="pt-PT" sz="2400" dirty="0"/>
              <a:t> more </a:t>
            </a:r>
            <a:r>
              <a:rPr lang="pt-PT" altLang="pt-PT" sz="2400" dirty="0" err="1"/>
              <a:t>conducive</a:t>
            </a:r>
            <a:r>
              <a:rPr lang="pt-PT" altLang="pt-PT" sz="2400" dirty="0"/>
              <a:t> to </a:t>
            </a:r>
            <a:r>
              <a:rPr lang="pt-PT" altLang="pt-PT" sz="2400" dirty="0" err="1"/>
              <a:t>concepts</a:t>
            </a:r>
            <a:r>
              <a:rPr lang="pt-PT" altLang="pt-PT" sz="2400" dirty="0"/>
              <a:t> </a:t>
            </a:r>
            <a:r>
              <a:rPr lang="pt-PT" altLang="pt-PT" sz="2400" dirty="0" err="1"/>
              <a:t>such</a:t>
            </a:r>
            <a:r>
              <a:rPr lang="pt-PT" altLang="pt-PT" sz="2400" dirty="0"/>
              <a:t> as Business </a:t>
            </a:r>
            <a:r>
              <a:rPr lang="pt-PT" altLang="pt-PT" sz="2400" dirty="0" err="1"/>
              <a:t>Process</a:t>
            </a:r>
            <a:r>
              <a:rPr lang="pt-PT" altLang="pt-PT" sz="2400" dirty="0"/>
              <a:t> </a:t>
            </a:r>
            <a:r>
              <a:rPr lang="pt-PT" altLang="pt-PT" sz="2400" dirty="0" smtClean="0"/>
              <a:t>Reengineering.</a:t>
            </a:r>
            <a:endParaRPr lang="pt-PT" altLang="pt-PT" sz="2400" dirty="0"/>
          </a:p>
        </p:txBody>
      </p:sp>
    </p:spTree>
    <p:extLst>
      <p:ext uri="{BB962C8B-B14F-4D97-AF65-F5344CB8AC3E}">
        <p14:creationId xmlns:p14="http://schemas.microsoft.com/office/powerpoint/2010/main" val="597395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pPr algn="ctr" eaLnBrk="1" hangingPunct="1">
              <a:defRPr/>
            </a:pPr>
            <a:r>
              <a:rPr lang="pt-PT" b="1" dirty="0"/>
              <a:t>Gradual, </a:t>
            </a:r>
            <a:r>
              <a:rPr lang="pt-PT" b="1" dirty="0" err="1"/>
              <a:t>continuous</a:t>
            </a:r>
            <a:r>
              <a:rPr lang="pt-PT" b="1" dirty="0"/>
              <a:t> </a:t>
            </a:r>
            <a:r>
              <a:rPr lang="pt-PT" b="1" dirty="0" err="1"/>
              <a:t>change</a:t>
            </a:r>
            <a:r>
              <a:rPr lang="pt-PT" b="1" dirty="0"/>
              <a:t> - </a:t>
            </a:r>
            <a:r>
              <a:rPr lang="pt-PT" b="1" dirty="0" err="1"/>
              <a:t>Kaizen</a:t>
            </a:r>
            <a:endParaRPr lang="pt-PT" b="1" dirty="0"/>
          </a:p>
        </p:txBody>
      </p:sp>
      <p:sp>
        <p:nvSpPr>
          <p:cNvPr id="88067" name="Rectangle 3"/>
          <p:cNvSpPr>
            <a:spLocks noGrp="1" noChangeArrowheads="1"/>
          </p:cNvSpPr>
          <p:nvPr>
            <p:ph type="body" idx="1"/>
          </p:nvPr>
        </p:nvSpPr>
        <p:spPr/>
        <p:txBody>
          <a:bodyPr>
            <a:normAutofit/>
          </a:bodyPr>
          <a:lstStyle/>
          <a:p>
            <a:pPr algn="just" eaLnBrk="1" hangingPunct="1">
              <a:lnSpc>
                <a:spcPct val="90000"/>
              </a:lnSpc>
            </a:pPr>
            <a:r>
              <a:rPr lang="pt-PT" altLang="pt-PT" sz="3200" b="1" dirty="0" err="1"/>
              <a:t>Kaizen</a:t>
            </a:r>
            <a:r>
              <a:rPr lang="pt-PT" altLang="pt-PT" sz="3200" b="1" dirty="0"/>
              <a:t> </a:t>
            </a:r>
            <a:r>
              <a:rPr lang="pt-PT" altLang="pt-PT" sz="3200" b="1" dirty="0" err="1"/>
              <a:t>compared</a:t>
            </a:r>
            <a:r>
              <a:rPr lang="pt-PT" altLang="pt-PT" sz="3200" b="1" dirty="0"/>
              <a:t> to Business </a:t>
            </a:r>
            <a:r>
              <a:rPr lang="pt-PT" altLang="pt-PT" sz="3200" b="1" dirty="0" err="1"/>
              <a:t>Process</a:t>
            </a:r>
            <a:r>
              <a:rPr lang="pt-PT" altLang="pt-PT" sz="3200" b="1" dirty="0"/>
              <a:t> Reengineering</a:t>
            </a:r>
          </a:p>
          <a:p>
            <a:pPr algn="just" eaLnBrk="1" hangingPunct="1">
              <a:lnSpc>
                <a:spcPct val="90000"/>
              </a:lnSpc>
            </a:pPr>
            <a:r>
              <a:rPr lang="pt-PT" altLang="pt-PT" sz="3200" dirty="0" err="1"/>
              <a:t>When</a:t>
            </a:r>
            <a:r>
              <a:rPr lang="pt-PT" altLang="pt-PT" sz="3200" dirty="0"/>
              <a:t> </a:t>
            </a:r>
            <a:r>
              <a:rPr lang="pt-PT" altLang="pt-PT" sz="3200" dirty="0" err="1"/>
              <a:t>Kaizen</a:t>
            </a:r>
            <a:r>
              <a:rPr lang="pt-PT" altLang="pt-PT" sz="3200" dirty="0"/>
              <a:t> </a:t>
            </a:r>
            <a:r>
              <a:rPr lang="pt-PT" altLang="pt-PT" sz="3200" dirty="0" err="1"/>
              <a:t>is</a:t>
            </a:r>
            <a:r>
              <a:rPr lang="pt-PT" altLang="pt-PT" sz="3200" dirty="0"/>
              <a:t> </a:t>
            </a:r>
            <a:r>
              <a:rPr lang="pt-PT" altLang="pt-PT" sz="3200" dirty="0" err="1"/>
              <a:t>compared</a:t>
            </a:r>
            <a:r>
              <a:rPr lang="pt-PT" altLang="pt-PT" sz="3200" dirty="0"/>
              <a:t> </a:t>
            </a:r>
            <a:r>
              <a:rPr lang="pt-PT" altLang="pt-PT" sz="3200" dirty="0" err="1"/>
              <a:t>with</a:t>
            </a:r>
            <a:r>
              <a:rPr lang="pt-PT" altLang="pt-PT" sz="3200" dirty="0"/>
              <a:t> </a:t>
            </a:r>
            <a:r>
              <a:rPr lang="pt-PT" altLang="pt-PT" sz="3200" dirty="0" err="1"/>
              <a:t>the</a:t>
            </a:r>
            <a:r>
              <a:rPr lang="pt-PT" altLang="pt-PT" sz="3200" dirty="0"/>
              <a:t> BPR </a:t>
            </a:r>
            <a:r>
              <a:rPr lang="pt-PT" altLang="pt-PT" sz="3200" dirty="0" err="1"/>
              <a:t>method</a:t>
            </a:r>
            <a:r>
              <a:rPr lang="pt-PT" altLang="pt-PT" sz="3200" dirty="0"/>
              <a:t> </a:t>
            </a:r>
            <a:r>
              <a:rPr lang="pt-PT" altLang="pt-PT" sz="3200" dirty="0" err="1"/>
              <a:t>it</a:t>
            </a:r>
            <a:r>
              <a:rPr lang="pt-PT" altLang="pt-PT" sz="3200" dirty="0"/>
              <a:t> </a:t>
            </a:r>
            <a:r>
              <a:rPr lang="pt-PT" altLang="pt-PT" sz="3200" dirty="0" err="1"/>
              <a:t>is</a:t>
            </a:r>
            <a:r>
              <a:rPr lang="pt-PT" altLang="pt-PT" sz="3200" dirty="0"/>
              <a:t> clear </a:t>
            </a:r>
            <a:r>
              <a:rPr lang="pt-PT" altLang="pt-PT" sz="3200" dirty="0" err="1"/>
              <a:t>the</a:t>
            </a:r>
            <a:r>
              <a:rPr lang="pt-PT" altLang="pt-PT" sz="3200" dirty="0"/>
              <a:t> </a:t>
            </a:r>
            <a:r>
              <a:rPr lang="pt-PT" altLang="pt-PT" sz="3200" dirty="0" err="1"/>
              <a:t>Kaizen</a:t>
            </a:r>
            <a:r>
              <a:rPr lang="pt-PT" altLang="pt-PT" sz="3200" dirty="0"/>
              <a:t> </a:t>
            </a:r>
            <a:r>
              <a:rPr lang="pt-PT" altLang="pt-PT" sz="3200" dirty="0" err="1"/>
              <a:t>philosophy</a:t>
            </a:r>
            <a:r>
              <a:rPr lang="pt-PT" altLang="pt-PT" sz="3200" dirty="0"/>
              <a:t> </a:t>
            </a:r>
            <a:r>
              <a:rPr lang="pt-PT" altLang="pt-PT" sz="3200" dirty="0" err="1"/>
              <a:t>is</a:t>
            </a:r>
            <a:r>
              <a:rPr lang="pt-PT" altLang="pt-PT" sz="3200" dirty="0"/>
              <a:t> more </a:t>
            </a:r>
            <a:r>
              <a:rPr lang="pt-PT" altLang="pt-PT" sz="3200" dirty="0" err="1"/>
              <a:t>people-oriented</a:t>
            </a:r>
            <a:r>
              <a:rPr lang="pt-PT" altLang="pt-PT" sz="3200" dirty="0"/>
              <a:t>, more </a:t>
            </a:r>
            <a:r>
              <a:rPr lang="pt-PT" altLang="pt-PT" sz="3200" dirty="0" err="1"/>
              <a:t>easy</a:t>
            </a:r>
            <a:r>
              <a:rPr lang="pt-PT" altLang="pt-PT" sz="3200" dirty="0"/>
              <a:t> to </a:t>
            </a:r>
            <a:r>
              <a:rPr lang="pt-PT" altLang="pt-PT" sz="3200" dirty="0" err="1"/>
              <a:t>implement</a:t>
            </a:r>
            <a:r>
              <a:rPr lang="pt-PT" altLang="pt-PT" sz="3200" dirty="0"/>
              <a:t>, </a:t>
            </a:r>
            <a:r>
              <a:rPr lang="pt-PT" altLang="pt-PT" sz="3200" dirty="0" err="1"/>
              <a:t>but</a:t>
            </a:r>
            <a:r>
              <a:rPr lang="pt-PT" altLang="pt-PT" sz="3200" dirty="0"/>
              <a:t> </a:t>
            </a:r>
            <a:r>
              <a:rPr lang="pt-PT" altLang="pt-PT" sz="3200" dirty="0" err="1"/>
              <a:t>requires</a:t>
            </a:r>
            <a:r>
              <a:rPr lang="pt-PT" altLang="pt-PT" sz="3200" dirty="0"/>
              <a:t> </a:t>
            </a:r>
            <a:r>
              <a:rPr lang="pt-PT" altLang="pt-PT" sz="3200" dirty="0" err="1"/>
              <a:t>long-term</a:t>
            </a:r>
            <a:r>
              <a:rPr lang="pt-PT" altLang="pt-PT" sz="3200" dirty="0"/>
              <a:t> discipline </a:t>
            </a:r>
            <a:r>
              <a:rPr lang="pt-PT" altLang="pt-PT" sz="3200" dirty="0" err="1"/>
              <a:t>and</a:t>
            </a:r>
            <a:r>
              <a:rPr lang="pt-PT" altLang="pt-PT" sz="3200" dirty="0"/>
              <a:t> </a:t>
            </a:r>
            <a:r>
              <a:rPr lang="pt-PT" altLang="pt-PT" sz="3200" dirty="0" err="1"/>
              <a:t>provides</a:t>
            </a:r>
            <a:r>
              <a:rPr lang="pt-PT" altLang="pt-PT" sz="3200" dirty="0"/>
              <a:t> </a:t>
            </a:r>
            <a:r>
              <a:rPr lang="pt-PT" altLang="pt-PT" sz="3200" dirty="0" err="1"/>
              <a:t>only</a:t>
            </a:r>
            <a:r>
              <a:rPr lang="pt-PT" altLang="pt-PT" sz="3200" dirty="0"/>
              <a:t> a </a:t>
            </a:r>
            <a:r>
              <a:rPr lang="pt-PT" altLang="pt-PT" sz="3200" dirty="0" err="1"/>
              <a:t>small</a:t>
            </a:r>
            <a:r>
              <a:rPr lang="pt-PT" altLang="pt-PT" sz="3200" dirty="0"/>
              <a:t> </a:t>
            </a:r>
            <a:r>
              <a:rPr lang="pt-PT" altLang="pt-PT" sz="3200" dirty="0" err="1"/>
              <a:t>pace</a:t>
            </a:r>
            <a:r>
              <a:rPr lang="pt-PT" altLang="pt-PT" sz="3200" dirty="0"/>
              <a:t> </a:t>
            </a:r>
            <a:r>
              <a:rPr lang="pt-PT" altLang="pt-PT" sz="3200" dirty="0" err="1"/>
              <a:t>of</a:t>
            </a:r>
            <a:r>
              <a:rPr lang="pt-PT" altLang="pt-PT" sz="3200" dirty="0"/>
              <a:t> </a:t>
            </a:r>
            <a:r>
              <a:rPr lang="pt-PT" altLang="pt-PT" sz="3200" dirty="0" err="1"/>
              <a:t>change</a:t>
            </a:r>
            <a:r>
              <a:rPr lang="pt-PT" altLang="pt-PT" sz="3200" dirty="0"/>
              <a:t>. </a:t>
            </a:r>
            <a:r>
              <a:rPr lang="pt-PT" altLang="pt-PT" sz="3200" dirty="0" err="1"/>
              <a:t>The</a:t>
            </a:r>
            <a:r>
              <a:rPr lang="pt-PT" altLang="pt-PT" sz="3200" dirty="0"/>
              <a:t> Business </a:t>
            </a:r>
            <a:r>
              <a:rPr lang="pt-PT" altLang="pt-PT" sz="3200" dirty="0" err="1"/>
              <a:t>Process</a:t>
            </a:r>
            <a:r>
              <a:rPr lang="pt-PT" altLang="pt-PT" sz="3200" dirty="0"/>
              <a:t> Reengineering </a:t>
            </a:r>
            <a:r>
              <a:rPr lang="pt-PT" altLang="pt-PT" sz="3200" dirty="0" err="1"/>
              <a:t>approach</a:t>
            </a:r>
            <a:r>
              <a:rPr lang="pt-PT" altLang="pt-PT" sz="3200" dirty="0"/>
              <a:t> </a:t>
            </a:r>
            <a:r>
              <a:rPr lang="pt-PT" altLang="pt-PT" sz="3200" dirty="0" err="1"/>
              <a:t>on</a:t>
            </a:r>
            <a:r>
              <a:rPr lang="pt-PT" altLang="pt-PT" sz="3200" dirty="0"/>
              <a:t> </a:t>
            </a:r>
            <a:r>
              <a:rPr lang="pt-PT" altLang="pt-PT" sz="3200" dirty="0" err="1"/>
              <a:t>the</a:t>
            </a:r>
            <a:r>
              <a:rPr lang="pt-PT" altLang="pt-PT" sz="3200" dirty="0"/>
              <a:t> </a:t>
            </a:r>
            <a:r>
              <a:rPr lang="pt-PT" altLang="pt-PT" sz="3200" dirty="0" err="1"/>
              <a:t>other</a:t>
            </a:r>
            <a:r>
              <a:rPr lang="pt-PT" altLang="pt-PT" sz="3200" dirty="0"/>
              <a:t> </a:t>
            </a:r>
            <a:r>
              <a:rPr lang="pt-PT" altLang="pt-PT" sz="3200" dirty="0" err="1"/>
              <a:t>hand</a:t>
            </a:r>
            <a:r>
              <a:rPr lang="pt-PT" altLang="pt-PT" sz="3200" dirty="0"/>
              <a:t> </a:t>
            </a:r>
            <a:r>
              <a:rPr lang="pt-PT" altLang="pt-PT" sz="3200" dirty="0" err="1"/>
              <a:t>is</a:t>
            </a:r>
            <a:r>
              <a:rPr lang="pt-PT" altLang="pt-PT" sz="3200" dirty="0"/>
              <a:t> </a:t>
            </a:r>
            <a:r>
              <a:rPr lang="pt-PT" altLang="pt-PT" sz="3200" dirty="0" err="1"/>
              <a:t>harder</a:t>
            </a:r>
            <a:r>
              <a:rPr lang="pt-PT" altLang="pt-PT" sz="3200" dirty="0"/>
              <a:t>, </a:t>
            </a:r>
            <a:r>
              <a:rPr lang="pt-PT" altLang="pt-PT" sz="3200" dirty="0" err="1"/>
              <a:t>technology-oriented</a:t>
            </a:r>
            <a:r>
              <a:rPr lang="pt-PT" altLang="pt-PT" sz="3200" dirty="0"/>
              <a:t>, </a:t>
            </a:r>
            <a:r>
              <a:rPr lang="pt-PT" altLang="pt-PT" sz="3200" dirty="0" err="1"/>
              <a:t>it</a:t>
            </a:r>
            <a:r>
              <a:rPr lang="pt-PT" altLang="pt-PT" sz="3200" dirty="0"/>
              <a:t> </a:t>
            </a:r>
            <a:r>
              <a:rPr lang="pt-PT" altLang="pt-PT" sz="3200" dirty="0" err="1"/>
              <a:t>enables</a:t>
            </a:r>
            <a:r>
              <a:rPr lang="pt-PT" altLang="pt-PT" sz="3200" dirty="0"/>
              <a:t> radical </a:t>
            </a:r>
            <a:r>
              <a:rPr lang="pt-PT" altLang="pt-PT" sz="3200" dirty="0" err="1"/>
              <a:t>change</a:t>
            </a:r>
            <a:r>
              <a:rPr lang="pt-PT" altLang="pt-PT" sz="3200" dirty="0"/>
              <a:t> </a:t>
            </a:r>
            <a:r>
              <a:rPr lang="pt-PT" altLang="pt-PT" sz="3200" dirty="0" err="1"/>
              <a:t>but</a:t>
            </a:r>
            <a:r>
              <a:rPr lang="pt-PT" altLang="pt-PT" sz="3200" dirty="0"/>
              <a:t> </a:t>
            </a:r>
            <a:r>
              <a:rPr lang="pt-PT" altLang="pt-PT" sz="3200" dirty="0" err="1"/>
              <a:t>it</a:t>
            </a:r>
            <a:r>
              <a:rPr lang="pt-PT" altLang="pt-PT" sz="3200" dirty="0"/>
              <a:t> </a:t>
            </a:r>
            <a:r>
              <a:rPr lang="pt-PT" altLang="pt-PT" sz="3200" dirty="0" err="1"/>
              <a:t>requires</a:t>
            </a:r>
            <a:r>
              <a:rPr lang="pt-PT" altLang="pt-PT" sz="3200" dirty="0"/>
              <a:t> </a:t>
            </a:r>
            <a:r>
              <a:rPr lang="pt-PT" altLang="pt-PT" sz="3200" dirty="0" err="1"/>
              <a:t>considerable</a:t>
            </a:r>
            <a:r>
              <a:rPr lang="pt-PT" altLang="pt-PT" sz="3200" dirty="0"/>
              <a:t> </a:t>
            </a:r>
            <a:r>
              <a:rPr lang="pt-PT" altLang="pt-PT" sz="3200" dirty="0" err="1"/>
              <a:t>change</a:t>
            </a:r>
            <a:r>
              <a:rPr lang="pt-PT" altLang="pt-PT" sz="3200" dirty="0"/>
              <a:t> management </a:t>
            </a:r>
            <a:r>
              <a:rPr lang="pt-PT" altLang="pt-PT" sz="3200" dirty="0" err="1"/>
              <a:t>skills</a:t>
            </a:r>
            <a:r>
              <a:rPr lang="pt-PT" altLang="pt-PT" sz="3200" dirty="0"/>
              <a:t>.</a:t>
            </a:r>
          </a:p>
        </p:txBody>
      </p:sp>
    </p:spTree>
    <p:extLst>
      <p:ext uri="{BB962C8B-B14F-4D97-AF65-F5344CB8AC3E}">
        <p14:creationId xmlns:p14="http://schemas.microsoft.com/office/powerpoint/2010/main" val="3119242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Six</a:t>
            </a:r>
            <a:r>
              <a:rPr lang="pt-PT" altLang="ja-JP" b="1" dirty="0" smtClean="0">
                <a:ea typeface="ＭＳ Ｐゴシック" charset="-128"/>
              </a:rPr>
              <a:t> Sigma </a:t>
            </a:r>
            <a:endParaRPr lang="pt-PT" b="1" dirty="0" smtClean="0"/>
          </a:p>
        </p:txBody>
      </p:sp>
      <p:sp>
        <p:nvSpPr>
          <p:cNvPr id="129027" name="Rectangle 3"/>
          <p:cNvSpPr>
            <a:spLocks noGrp="1" noChangeArrowheads="1"/>
          </p:cNvSpPr>
          <p:nvPr>
            <p:ph type="body" idx="1"/>
          </p:nvPr>
        </p:nvSpPr>
        <p:spPr/>
        <p:txBody>
          <a:bodyPr>
            <a:normAutofit lnSpcReduction="10000"/>
          </a:bodyPr>
          <a:lstStyle/>
          <a:p>
            <a:pPr marL="0" indent="0" eaLnBrk="1" hangingPunct="1">
              <a:lnSpc>
                <a:spcPct val="80000"/>
              </a:lnSpc>
              <a:buNone/>
            </a:pPr>
            <a:endParaRPr lang="pt-PT" altLang="ja-JP" sz="2000" dirty="0">
              <a:ea typeface="ＭＳ Ｐゴシック" panose="020B0600070205080204" pitchFamily="34" charset="-128"/>
            </a:endParaRPr>
          </a:p>
          <a:p>
            <a:pPr algn="just" eaLnBrk="1" hangingPunct="1">
              <a:lnSpc>
                <a:spcPct val="80000"/>
              </a:lnSpc>
            </a:pPr>
            <a:r>
              <a:rPr lang="pt-PT" altLang="ja-JP" dirty="0" err="1">
                <a:ea typeface="ＭＳ Ｐゴシック" panose="020B0600070205080204" pitchFamily="34" charset="-128"/>
              </a:rPr>
              <a:t>Six</a:t>
            </a:r>
            <a:r>
              <a:rPr lang="pt-PT" altLang="ja-JP" dirty="0">
                <a:ea typeface="ＭＳ Ｐゴシック" panose="020B0600070205080204" pitchFamily="34" charset="-128"/>
              </a:rPr>
              <a:t> Sigma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quality</a:t>
            </a:r>
            <a:r>
              <a:rPr lang="pt-PT" altLang="ja-JP" dirty="0">
                <a:ea typeface="ＭＳ Ｐゴシック" panose="020B0600070205080204" pitchFamily="34" charset="-128"/>
              </a:rPr>
              <a:t> management </a:t>
            </a:r>
            <a:r>
              <a:rPr lang="pt-PT" altLang="ja-JP" dirty="0" err="1">
                <a:ea typeface="ＭＳ Ｐゴシック" panose="020B0600070205080204" pitchFamily="34" charset="-128"/>
              </a:rPr>
              <a:t>methodology</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that</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provides</a:t>
            </a:r>
            <a:r>
              <a:rPr lang="pt-PT" altLang="ja-JP" dirty="0">
                <a:ea typeface="ＭＳ Ｐゴシック" panose="020B0600070205080204" pitchFamily="34" charset="-128"/>
              </a:rPr>
              <a:t> businesses </a:t>
            </a:r>
            <a:r>
              <a:rPr lang="pt-PT" altLang="ja-JP" dirty="0" err="1">
                <a:ea typeface="ＭＳ Ｐゴシック" panose="020B0600070205080204" pitchFamily="34" charset="-128"/>
              </a:rPr>
              <a:t>with</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tools</a:t>
            </a:r>
            <a:r>
              <a:rPr lang="pt-PT" altLang="ja-JP" dirty="0">
                <a:ea typeface="ＭＳ Ｐゴシック" panose="020B0600070205080204" pitchFamily="34" charset="-128"/>
              </a:rPr>
              <a:t> to improve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capability</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their</a:t>
            </a:r>
            <a:r>
              <a:rPr lang="pt-PT" altLang="ja-JP" dirty="0">
                <a:ea typeface="ＭＳ Ｐゴシック" panose="020B0600070205080204" pitchFamily="34" charset="-128"/>
              </a:rPr>
              <a:t> business processes. </a:t>
            </a:r>
            <a:r>
              <a:rPr lang="pt-PT" altLang="ja-JP" dirty="0" err="1">
                <a:ea typeface="ＭＳ Ｐゴシック" panose="020B0600070205080204" pitchFamily="34" charset="-128"/>
              </a:rPr>
              <a:t>This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increase</a:t>
            </a:r>
            <a:r>
              <a:rPr lang="pt-PT" altLang="ja-JP" dirty="0">
                <a:ea typeface="ＭＳ Ｐゴシック" panose="020B0600070205080204" pitchFamily="34" charset="-128"/>
              </a:rPr>
              <a:t> in performance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decrease</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process</a:t>
            </a:r>
            <a:r>
              <a:rPr lang="pt-PT" altLang="ja-JP" dirty="0">
                <a:ea typeface="ＭＳ Ｐゴシック" panose="020B0600070205080204" pitchFamily="34" charset="-128"/>
              </a:rPr>
              <a:t> </a:t>
            </a:r>
            <a:r>
              <a:rPr lang="pt-PT" altLang="ja-JP" dirty="0" err="1">
                <a:ea typeface="ＭＳ Ｐゴシック" panose="020B0600070205080204" pitchFamily="34" charset="-128"/>
              </a:rPr>
              <a:t>variation</a:t>
            </a:r>
            <a:r>
              <a:rPr lang="pt-PT" altLang="ja-JP" dirty="0">
                <a:ea typeface="ＭＳ Ｐゴシック" panose="020B0600070205080204" pitchFamily="34" charset="-128"/>
              </a:rPr>
              <a:t> lead to </a:t>
            </a:r>
            <a:r>
              <a:rPr lang="pt-PT" altLang="ja-JP" dirty="0" err="1">
                <a:ea typeface="ＭＳ Ｐゴシック" panose="020B0600070205080204" pitchFamily="34" charset="-128"/>
              </a:rPr>
              <a:t>defect</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reduction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improvement</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profits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employee</a:t>
            </a:r>
            <a:r>
              <a:rPr lang="pt-PT" altLang="ja-JP" dirty="0">
                <a:ea typeface="ＭＳ Ｐゴシック" panose="020B0600070205080204" pitchFamily="34" charset="-128"/>
              </a:rPr>
              <a:t> </a:t>
            </a:r>
            <a:r>
              <a:rPr lang="pt-PT" altLang="ja-JP" dirty="0" err="1">
                <a:ea typeface="ＭＳ Ｐゴシック" panose="020B0600070205080204" pitchFamily="34" charset="-128"/>
              </a:rPr>
              <a:t>morale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quality</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product</a:t>
            </a:r>
            <a:r>
              <a:rPr lang="pt-PT" altLang="ja-JP" dirty="0">
                <a:ea typeface="ＭＳ Ｐゴシック" panose="020B0600070205080204" pitchFamily="34" charset="-128"/>
              </a:rPr>
              <a:t>. </a:t>
            </a:r>
            <a:r>
              <a:rPr lang="pt-PT" altLang="ja-JP" dirty="0" err="1">
                <a:ea typeface="ＭＳ Ｐゴシック" panose="020B0600070205080204" pitchFamily="34" charset="-128"/>
              </a:rPr>
              <a:t>It</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quality</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measure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improvement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program</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that</a:t>
            </a:r>
            <a:r>
              <a:rPr lang="pt-PT" altLang="ja-JP" dirty="0">
                <a:ea typeface="ＭＳ Ｐゴシック" panose="020B0600070205080204" pitchFamily="34" charset="-128"/>
              </a:rPr>
              <a:t> </a:t>
            </a:r>
            <a:r>
              <a:rPr lang="pt-PT" altLang="ja-JP" dirty="0" err="1">
                <a:ea typeface="ＭＳ Ｐゴシック" panose="020B0600070205080204" pitchFamily="34" charset="-128"/>
              </a:rPr>
              <a:t>was</a:t>
            </a:r>
            <a:r>
              <a:rPr lang="pt-PT" altLang="ja-JP" dirty="0">
                <a:ea typeface="ＭＳ Ｐゴシック" panose="020B0600070205080204" pitchFamily="34" charset="-128"/>
              </a:rPr>
              <a:t> </a:t>
            </a:r>
            <a:r>
              <a:rPr lang="pt-PT" altLang="ja-JP" dirty="0" err="1">
                <a:ea typeface="ＭＳ Ｐゴシック" panose="020B0600070205080204" pitchFamily="34" charset="-128"/>
              </a:rPr>
              <a:t>pioneered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by</a:t>
            </a:r>
            <a:r>
              <a:rPr lang="pt-PT" altLang="ja-JP" dirty="0">
                <a:ea typeface="ＭＳ Ｐゴシック" panose="020B0600070205080204" pitchFamily="34" charset="-128"/>
              </a:rPr>
              <a:t> </a:t>
            </a:r>
            <a:r>
              <a:rPr lang="pt-PT" altLang="ja-JP" dirty="0" err="1">
                <a:ea typeface="ＭＳ Ｐゴシック" panose="020B0600070205080204" pitchFamily="34" charset="-128"/>
              </a:rPr>
              <a:t>Mikel</a:t>
            </a:r>
            <a:r>
              <a:rPr lang="pt-PT" altLang="ja-JP" dirty="0">
                <a:ea typeface="ＭＳ Ｐゴシック" panose="020B0600070205080204" pitchFamily="34" charset="-128"/>
              </a:rPr>
              <a:t> Harry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Motorola. </a:t>
            </a:r>
            <a:r>
              <a:rPr lang="pt-PT" altLang="ja-JP" dirty="0" err="1">
                <a:ea typeface="ＭＳ Ｐゴシック" panose="020B0600070205080204" pitchFamily="34" charset="-128"/>
              </a:rPr>
              <a:t>It</a:t>
            </a:r>
            <a:r>
              <a:rPr lang="pt-PT" altLang="ja-JP" dirty="0">
                <a:ea typeface="ＭＳ Ｐゴシック" panose="020B0600070205080204" pitchFamily="34" charset="-128"/>
              </a:rPr>
              <a:t> </a:t>
            </a:r>
            <a:r>
              <a:rPr lang="pt-PT" altLang="ja-JP" dirty="0" err="1">
                <a:ea typeface="ＭＳ Ｐゴシック" panose="020B0600070205080204" pitchFamily="34" charset="-128"/>
              </a:rPr>
              <a:t>focuses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control</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process</a:t>
            </a:r>
            <a:r>
              <a:rPr lang="pt-PT" altLang="ja-JP" dirty="0">
                <a:ea typeface="ＭＳ Ｐゴシック" panose="020B0600070205080204" pitchFamily="34" charset="-128"/>
              </a:rPr>
              <a:t> </a:t>
            </a:r>
            <a:r>
              <a:rPr lang="pt-PT" altLang="ja-JP" dirty="0" err="1">
                <a:ea typeface="ＭＳ Ｐゴシック" panose="020B0600070205080204" pitchFamily="34" charset="-128"/>
              </a:rPr>
              <a:t>until</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point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six</a:t>
            </a:r>
            <a:r>
              <a:rPr lang="pt-PT" altLang="ja-JP" dirty="0">
                <a:ea typeface="ＭＳ Ｐゴシック" panose="020B0600070205080204" pitchFamily="34" charset="-128"/>
              </a:rPr>
              <a:t> sigma (standard </a:t>
            </a:r>
            <a:r>
              <a:rPr lang="pt-PT" altLang="ja-JP" dirty="0" err="1">
                <a:ea typeface="ＭＳ Ｐゴシック" panose="020B0600070205080204" pitchFamily="34" charset="-128"/>
              </a:rPr>
              <a:t>deviations</a:t>
            </a:r>
            <a:r>
              <a:rPr lang="pt-PT" altLang="ja-JP" dirty="0">
                <a:ea typeface="ＭＳ Ｐゴシック" panose="020B0600070205080204" pitchFamily="34" charset="-128"/>
              </a:rPr>
              <a:t>) </a:t>
            </a:r>
            <a:r>
              <a:rPr lang="pt-PT" altLang="ja-JP" dirty="0" err="1">
                <a:ea typeface="ＭＳ Ｐゴシック" panose="020B0600070205080204" pitchFamily="34" charset="-128"/>
              </a:rPr>
              <a:t>from</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centerline</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3.4 </a:t>
            </a:r>
            <a:r>
              <a:rPr lang="pt-PT" altLang="ja-JP" dirty="0" err="1">
                <a:ea typeface="ＭＳ Ｐゴシック" panose="020B0600070205080204" pitchFamily="34" charset="-128"/>
              </a:rPr>
              <a:t>defects</a:t>
            </a:r>
            <a:r>
              <a:rPr lang="pt-PT" altLang="ja-JP" dirty="0">
                <a:ea typeface="ＭＳ Ｐゴシック" panose="020B0600070205080204" pitchFamily="34" charset="-128"/>
              </a:rPr>
              <a:t> per </a:t>
            </a:r>
            <a:r>
              <a:rPr lang="pt-PT" altLang="ja-JP" dirty="0" err="1">
                <a:ea typeface="ＭＳ Ｐゴシック" panose="020B0600070205080204" pitchFamily="34" charset="-128"/>
              </a:rPr>
              <a:t>million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items</a:t>
            </a:r>
            <a:r>
              <a:rPr lang="pt-PT" altLang="ja-JP" dirty="0">
                <a:ea typeface="ＭＳ Ｐゴシック" panose="020B0600070205080204" pitchFamily="34" charset="-128"/>
              </a:rPr>
              <a:t>. </a:t>
            </a:r>
            <a:r>
              <a:rPr lang="pt-PT" altLang="ja-JP" dirty="0" err="1">
                <a:ea typeface="ＭＳ Ｐゴシック" panose="020B0600070205080204" pitchFamily="34" charset="-128"/>
              </a:rPr>
              <a:t>It</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includes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identifying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factors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which</a:t>
            </a:r>
            <a:r>
              <a:rPr lang="pt-PT" altLang="ja-JP" dirty="0">
                <a:ea typeface="ＭＳ Ｐゴシック" panose="020B0600070205080204" pitchFamily="34" charset="-128"/>
              </a:rPr>
              <a:t> are </a:t>
            </a:r>
            <a:r>
              <a:rPr lang="pt-PT" altLang="ja-JP" dirty="0" err="1">
                <a:ea typeface="ＭＳ Ｐゴシック" panose="020B0600070205080204" pitchFamily="34" charset="-128"/>
              </a:rPr>
              <a:t>critical</a:t>
            </a:r>
            <a:r>
              <a:rPr lang="pt-PT" altLang="ja-JP" dirty="0">
                <a:ea typeface="ＭＳ Ｐゴシック" panose="020B0600070205080204" pitchFamily="34" charset="-128"/>
              </a:rPr>
              <a:t> for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quality</a:t>
            </a:r>
            <a:r>
              <a:rPr lang="pt-PT" altLang="ja-JP" dirty="0">
                <a:ea typeface="ＭＳ Ｐゴシック" panose="020B0600070205080204" pitchFamily="34" charset="-128"/>
              </a:rPr>
              <a:t> as </a:t>
            </a:r>
            <a:r>
              <a:rPr lang="pt-PT" altLang="ja-JP" dirty="0" err="1">
                <a:ea typeface="ＭＳ Ｐゴシック" panose="020B0600070205080204" pitchFamily="34" charset="-128"/>
              </a:rPr>
              <a:t>determined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by</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customer</a:t>
            </a:r>
            <a:r>
              <a:rPr lang="pt-PT" altLang="ja-JP" dirty="0">
                <a:ea typeface="ＭＳ Ｐゴシック" panose="020B0600070205080204" pitchFamily="34" charset="-128"/>
              </a:rPr>
              <a:t>. </a:t>
            </a:r>
            <a:r>
              <a:rPr lang="pt-PT" altLang="ja-JP" dirty="0" err="1">
                <a:ea typeface="ＭＳ Ｐゴシック" panose="020B0600070205080204" pitchFamily="34" charset="-128"/>
              </a:rPr>
              <a:t>It</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reduces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process</a:t>
            </a:r>
            <a:r>
              <a:rPr lang="pt-PT" altLang="ja-JP" dirty="0">
                <a:ea typeface="ＭＳ Ｐゴシック" panose="020B0600070205080204" pitchFamily="34" charset="-128"/>
              </a:rPr>
              <a:t> </a:t>
            </a:r>
            <a:r>
              <a:rPr lang="pt-PT" altLang="ja-JP" dirty="0" err="1">
                <a:ea typeface="ＭＳ Ｐゴシック" panose="020B0600070205080204" pitchFamily="34" charset="-128"/>
              </a:rPr>
              <a:t>variation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improvement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capabilities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increases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stability</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designs </a:t>
            </a:r>
            <a:r>
              <a:rPr lang="pt-PT" altLang="ja-JP" dirty="0" err="1">
                <a:ea typeface="ＭＳ Ｐゴシック" panose="020B0600070205080204" pitchFamily="34" charset="-128"/>
              </a:rPr>
              <a:t>systems</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support</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six</a:t>
            </a:r>
            <a:r>
              <a:rPr lang="pt-PT" altLang="ja-JP" dirty="0">
                <a:ea typeface="ＭＳ Ｐゴシック" panose="020B0600070205080204" pitchFamily="34" charset="-128"/>
              </a:rPr>
              <a:t> sigma </a:t>
            </a:r>
            <a:r>
              <a:rPr lang="pt-PT" altLang="ja-JP" dirty="0" err="1">
                <a:ea typeface="ＭＳ Ｐゴシック" panose="020B0600070205080204" pitchFamily="34" charset="-128"/>
              </a:rPr>
              <a:t>goal</a:t>
            </a:r>
            <a:r>
              <a:rPr lang="pt-PT" altLang="ja-JP" dirty="0">
                <a:ea typeface="ＭＳ Ｐゴシック" panose="020B0600070205080204" pitchFamily="34" charset="-128"/>
              </a:rPr>
              <a:t>. </a:t>
            </a:r>
            <a:endParaRPr lang="pt-PT" altLang="pt-PT" dirty="0"/>
          </a:p>
        </p:txBody>
      </p:sp>
    </p:spTree>
    <p:extLst>
      <p:ext uri="{BB962C8B-B14F-4D97-AF65-F5344CB8AC3E}">
        <p14:creationId xmlns:p14="http://schemas.microsoft.com/office/powerpoint/2010/main" val="2893257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Six</a:t>
            </a:r>
            <a:r>
              <a:rPr lang="pt-PT" altLang="ja-JP" b="1" dirty="0" smtClean="0">
                <a:ea typeface="ＭＳ Ｐゴシック" charset="-128"/>
              </a:rPr>
              <a:t> Sigma</a:t>
            </a:r>
            <a:endParaRPr lang="pt-PT" b="1" dirty="0" smtClean="0"/>
          </a:p>
        </p:txBody>
      </p:sp>
      <p:sp>
        <p:nvSpPr>
          <p:cNvPr id="130051" name="Rectangle 3"/>
          <p:cNvSpPr>
            <a:spLocks noGrp="1" noChangeArrowheads="1"/>
          </p:cNvSpPr>
          <p:nvPr>
            <p:ph type="body" idx="1"/>
          </p:nvPr>
        </p:nvSpPr>
        <p:spPr>
          <a:xfrm>
            <a:off x="838200" y="1825625"/>
            <a:ext cx="10515600" cy="4613812"/>
          </a:xfrm>
        </p:spPr>
        <p:txBody>
          <a:bodyPr>
            <a:noAutofit/>
          </a:bodyPr>
          <a:lstStyle/>
          <a:p>
            <a:pPr algn="just" eaLnBrk="1" hangingPunct="1">
              <a:lnSpc>
                <a:spcPct val="80000"/>
              </a:lnSpc>
            </a:pPr>
            <a:r>
              <a:rPr lang="pt-PT" altLang="pt-PT" sz="2400" dirty="0" err="1"/>
              <a:t>The</a:t>
            </a:r>
            <a:r>
              <a:rPr lang="pt-PT" altLang="pt-PT" sz="2400" dirty="0"/>
              <a:t> </a:t>
            </a:r>
            <a:r>
              <a:rPr lang="pt-PT" altLang="pt-PT" sz="2400" dirty="0" err="1"/>
              <a:t>Six</a:t>
            </a:r>
            <a:r>
              <a:rPr lang="pt-PT" altLang="pt-PT" sz="2400" dirty="0"/>
              <a:t> Sigma </a:t>
            </a:r>
            <a:r>
              <a:rPr lang="pt-PT" altLang="pt-PT" sz="2400" dirty="0" err="1"/>
              <a:t>model</a:t>
            </a:r>
            <a:r>
              <a:rPr lang="pt-PT" altLang="pt-PT" sz="2400" dirty="0"/>
              <a:t> </a:t>
            </a:r>
            <a:r>
              <a:rPr lang="pt-PT" altLang="pt-PT" sz="2400" dirty="0" err="1"/>
              <a:t>is</a:t>
            </a:r>
            <a:r>
              <a:rPr lang="pt-PT" altLang="pt-PT" sz="2400" dirty="0"/>
              <a:t> a </a:t>
            </a:r>
            <a:r>
              <a:rPr lang="pt-PT" altLang="pt-PT" sz="2400" dirty="0" err="1"/>
              <a:t>highly</a:t>
            </a:r>
            <a:r>
              <a:rPr lang="pt-PT" altLang="pt-PT" sz="2400" dirty="0"/>
              <a:t> </a:t>
            </a:r>
            <a:r>
              <a:rPr lang="pt-PT" altLang="pt-PT" sz="2400" dirty="0" err="1"/>
              <a:t>disciplined</a:t>
            </a:r>
            <a:r>
              <a:rPr lang="pt-PT" altLang="pt-PT" sz="2400" dirty="0"/>
              <a:t> </a:t>
            </a:r>
            <a:r>
              <a:rPr lang="pt-PT" altLang="pt-PT" sz="2400" dirty="0" err="1"/>
              <a:t>approach</a:t>
            </a:r>
            <a:r>
              <a:rPr lang="pt-PT" altLang="pt-PT" sz="2400" dirty="0"/>
              <a:t> </a:t>
            </a:r>
            <a:r>
              <a:rPr lang="pt-PT" altLang="pt-PT" sz="2400" dirty="0" err="1"/>
              <a:t>that</a:t>
            </a:r>
            <a:r>
              <a:rPr lang="pt-PT" altLang="pt-PT" sz="2400" dirty="0"/>
              <a:t> can </a:t>
            </a:r>
            <a:r>
              <a:rPr lang="pt-PT" altLang="pt-PT" sz="2400" dirty="0" err="1"/>
              <a:t>help</a:t>
            </a:r>
            <a:r>
              <a:rPr lang="pt-PT" altLang="pt-PT" sz="2400" dirty="0"/>
              <a:t> </a:t>
            </a:r>
            <a:r>
              <a:rPr lang="pt-PT" altLang="pt-PT" sz="2400" dirty="0" err="1"/>
              <a:t>companies</a:t>
            </a:r>
            <a:r>
              <a:rPr lang="pt-PT" altLang="pt-PT" sz="2400" dirty="0"/>
              <a:t> to </a:t>
            </a:r>
            <a:r>
              <a:rPr lang="pt-PT" altLang="pt-PT" sz="2400" dirty="0" err="1"/>
              <a:t>focus</a:t>
            </a:r>
            <a:r>
              <a:rPr lang="pt-PT" altLang="pt-PT" sz="2400" dirty="0"/>
              <a:t> </a:t>
            </a:r>
            <a:r>
              <a:rPr lang="pt-PT" altLang="pt-PT" sz="2400" dirty="0" err="1"/>
              <a:t>on</a:t>
            </a:r>
            <a:r>
              <a:rPr lang="pt-PT" altLang="pt-PT" sz="2400" dirty="0"/>
              <a:t> </a:t>
            </a:r>
            <a:r>
              <a:rPr lang="pt-PT" altLang="pt-PT" sz="2400" dirty="0" err="1"/>
              <a:t>developing</a:t>
            </a:r>
            <a:r>
              <a:rPr lang="pt-PT" altLang="pt-PT" sz="2400" dirty="0"/>
              <a:t> </a:t>
            </a:r>
            <a:r>
              <a:rPr lang="pt-PT" altLang="pt-PT" sz="2400" dirty="0" err="1"/>
              <a:t>and</a:t>
            </a:r>
            <a:r>
              <a:rPr lang="pt-PT" altLang="pt-PT" sz="2400" dirty="0"/>
              <a:t> </a:t>
            </a:r>
            <a:r>
              <a:rPr lang="pt-PT" altLang="pt-PT" sz="2400" dirty="0" err="1"/>
              <a:t>delivering</a:t>
            </a:r>
            <a:r>
              <a:rPr lang="pt-PT" altLang="pt-PT" sz="2400" dirty="0"/>
              <a:t> </a:t>
            </a:r>
            <a:r>
              <a:rPr lang="pt-PT" altLang="pt-PT" sz="2400" dirty="0" err="1"/>
              <a:t>near-perfect</a:t>
            </a:r>
            <a:r>
              <a:rPr lang="pt-PT" altLang="pt-PT" sz="2400" dirty="0"/>
              <a:t> </a:t>
            </a:r>
            <a:r>
              <a:rPr lang="pt-PT" altLang="pt-PT" sz="2400" dirty="0" err="1"/>
              <a:t>products</a:t>
            </a:r>
            <a:r>
              <a:rPr lang="pt-PT" altLang="pt-PT" sz="2400" dirty="0"/>
              <a:t> </a:t>
            </a:r>
            <a:r>
              <a:rPr lang="pt-PT" altLang="pt-PT" sz="2400" dirty="0" err="1"/>
              <a:t>and</a:t>
            </a:r>
            <a:r>
              <a:rPr lang="pt-PT" altLang="pt-PT" sz="2400" dirty="0"/>
              <a:t> </a:t>
            </a:r>
            <a:r>
              <a:rPr lang="pt-PT" altLang="pt-PT" sz="2400" dirty="0" err="1"/>
              <a:t>services</a:t>
            </a:r>
            <a:r>
              <a:rPr lang="pt-PT" altLang="pt-PT" sz="2400" dirty="0"/>
              <a:t>. </a:t>
            </a:r>
            <a:r>
              <a:rPr lang="pt-PT" altLang="pt-PT" sz="2400" dirty="0" err="1"/>
              <a:t>It</a:t>
            </a:r>
            <a:r>
              <a:rPr lang="pt-PT" altLang="pt-PT" sz="2400" dirty="0"/>
              <a:t> </a:t>
            </a:r>
            <a:r>
              <a:rPr lang="pt-PT" altLang="pt-PT" sz="2400" dirty="0" err="1"/>
              <a:t>is</a:t>
            </a:r>
            <a:r>
              <a:rPr lang="pt-PT" altLang="pt-PT" sz="2400" dirty="0"/>
              <a:t> </a:t>
            </a:r>
            <a:r>
              <a:rPr lang="pt-PT" altLang="pt-PT" sz="2400" dirty="0" err="1"/>
              <a:t>based</a:t>
            </a:r>
            <a:r>
              <a:rPr lang="pt-PT" altLang="pt-PT" sz="2400" dirty="0"/>
              <a:t> </a:t>
            </a:r>
            <a:r>
              <a:rPr lang="pt-PT" altLang="pt-PT" sz="2400" dirty="0" err="1"/>
              <a:t>on</a:t>
            </a:r>
            <a:r>
              <a:rPr lang="pt-PT" altLang="pt-PT" sz="2400" dirty="0"/>
              <a:t> </a:t>
            </a:r>
            <a:r>
              <a:rPr lang="pt-PT" altLang="pt-PT" sz="2400" dirty="0" err="1"/>
              <a:t>the</a:t>
            </a:r>
            <a:r>
              <a:rPr lang="pt-PT" altLang="pt-PT" sz="2400" dirty="0"/>
              <a:t> </a:t>
            </a:r>
            <a:r>
              <a:rPr lang="pt-PT" altLang="pt-PT" sz="2400" dirty="0" err="1"/>
              <a:t>statistical</a:t>
            </a:r>
            <a:r>
              <a:rPr lang="pt-PT" altLang="pt-PT" sz="2400" dirty="0"/>
              <a:t> </a:t>
            </a:r>
            <a:r>
              <a:rPr lang="pt-PT" altLang="pt-PT" sz="2400" dirty="0" err="1"/>
              <a:t>work</a:t>
            </a:r>
            <a:r>
              <a:rPr lang="pt-PT" altLang="pt-PT" sz="2400" dirty="0"/>
              <a:t> </a:t>
            </a:r>
            <a:r>
              <a:rPr lang="pt-PT" altLang="pt-PT" sz="2400" dirty="0" err="1"/>
              <a:t>of</a:t>
            </a:r>
            <a:r>
              <a:rPr lang="pt-PT" altLang="pt-PT" sz="2400" dirty="0"/>
              <a:t> Joseph </a:t>
            </a:r>
            <a:r>
              <a:rPr lang="pt-PT" altLang="pt-PT" sz="2400" dirty="0" err="1"/>
              <a:t>Juran</a:t>
            </a:r>
            <a:r>
              <a:rPr lang="pt-PT" altLang="pt-PT" sz="2400" dirty="0"/>
              <a:t>, a </a:t>
            </a:r>
            <a:r>
              <a:rPr lang="pt-PT" altLang="pt-PT" sz="2400" dirty="0" err="1"/>
              <a:t>Rumanian-born</a:t>
            </a:r>
            <a:r>
              <a:rPr lang="pt-PT" altLang="pt-PT" sz="2400" dirty="0"/>
              <a:t> US </a:t>
            </a:r>
            <a:r>
              <a:rPr lang="pt-PT" altLang="pt-PT" sz="2400" dirty="0" err="1"/>
              <a:t>pioneer</a:t>
            </a:r>
            <a:r>
              <a:rPr lang="pt-PT" altLang="pt-PT" sz="2400" dirty="0"/>
              <a:t> </a:t>
            </a:r>
            <a:r>
              <a:rPr lang="pt-PT" altLang="pt-PT" sz="2400" dirty="0" err="1"/>
              <a:t>of</a:t>
            </a:r>
            <a:r>
              <a:rPr lang="pt-PT" altLang="pt-PT" sz="2400" dirty="0"/>
              <a:t> </a:t>
            </a:r>
            <a:r>
              <a:rPr lang="pt-PT" altLang="pt-PT" sz="2400" dirty="0" err="1"/>
              <a:t>quality</a:t>
            </a:r>
            <a:r>
              <a:rPr lang="pt-PT" altLang="pt-PT" sz="2400" dirty="0"/>
              <a:t> management. </a:t>
            </a:r>
            <a:r>
              <a:rPr lang="pt-PT" altLang="pt-PT" sz="2400" dirty="0" err="1"/>
              <a:t>The</a:t>
            </a:r>
            <a:r>
              <a:rPr lang="pt-PT" altLang="pt-PT" sz="2400" dirty="0"/>
              <a:t> </a:t>
            </a:r>
            <a:r>
              <a:rPr lang="pt-PT" altLang="pt-PT" sz="2400" dirty="0" err="1"/>
              <a:t>word</a:t>
            </a:r>
            <a:r>
              <a:rPr lang="pt-PT" altLang="pt-PT" sz="2400" dirty="0"/>
              <a:t> "Sigma" </a:t>
            </a:r>
            <a:r>
              <a:rPr lang="pt-PT" altLang="pt-PT" sz="2400" dirty="0" err="1"/>
              <a:t>is</a:t>
            </a:r>
            <a:r>
              <a:rPr lang="pt-PT" altLang="pt-PT" sz="2400" dirty="0"/>
              <a:t> a </a:t>
            </a:r>
            <a:r>
              <a:rPr lang="pt-PT" altLang="pt-PT" sz="2400" dirty="0" err="1"/>
              <a:t>Greek</a:t>
            </a:r>
            <a:r>
              <a:rPr lang="pt-PT" altLang="pt-PT" sz="2400" dirty="0"/>
              <a:t> </a:t>
            </a:r>
            <a:r>
              <a:rPr lang="pt-PT" altLang="pt-PT" sz="2400" dirty="0" err="1"/>
              <a:t>sign</a:t>
            </a:r>
            <a:r>
              <a:rPr lang="pt-PT" altLang="pt-PT" sz="2400" dirty="0"/>
              <a:t> </a:t>
            </a:r>
            <a:r>
              <a:rPr lang="pt-PT" altLang="pt-PT" sz="2400" dirty="0" err="1"/>
              <a:t>used</a:t>
            </a:r>
            <a:r>
              <a:rPr lang="pt-PT" altLang="pt-PT" sz="2400" dirty="0"/>
              <a:t> for a </a:t>
            </a:r>
            <a:r>
              <a:rPr lang="pt-PT" altLang="pt-PT" sz="2400" dirty="0" err="1"/>
              <a:t>statistical</a:t>
            </a:r>
            <a:r>
              <a:rPr lang="pt-PT" altLang="pt-PT" sz="2400" dirty="0"/>
              <a:t> </a:t>
            </a:r>
            <a:r>
              <a:rPr lang="pt-PT" altLang="pt-PT" sz="2400" dirty="0" err="1"/>
              <a:t>term</a:t>
            </a:r>
            <a:r>
              <a:rPr lang="pt-PT" altLang="pt-PT" sz="2400" dirty="0"/>
              <a:t> </a:t>
            </a:r>
            <a:r>
              <a:rPr lang="pt-PT" altLang="pt-PT" sz="2400" dirty="0" err="1"/>
              <a:t>that</a:t>
            </a:r>
            <a:r>
              <a:rPr lang="pt-PT" altLang="pt-PT" sz="2400" dirty="0"/>
              <a:t> </a:t>
            </a:r>
            <a:r>
              <a:rPr lang="pt-PT" altLang="pt-PT" sz="2400" dirty="0" err="1"/>
              <a:t>measures</a:t>
            </a:r>
            <a:r>
              <a:rPr lang="pt-PT" altLang="pt-PT" sz="2400" dirty="0"/>
              <a:t> </a:t>
            </a:r>
            <a:r>
              <a:rPr lang="pt-PT" altLang="pt-PT" sz="2400" dirty="0" err="1"/>
              <a:t>how</a:t>
            </a:r>
            <a:r>
              <a:rPr lang="pt-PT" altLang="pt-PT" sz="2400" dirty="0"/>
              <a:t> </a:t>
            </a:r>
            <a:r>
              <a:rPr lang="pt-PT" altLang="pt-PT" sz="2400" dirty="0" err="1"/>
              <a:t>far</a:t>
            </a:r>
            <a:r>
              <a:rPr lang="pt-PT" altLang="pt-PT" sz="2400" dirty="0"/>
              <a:t> a </a:t>
            </a:r>
            <a:r>
              <a:rPr lang="pt-PT" altLang="pt-PT" sz="2400" dirty="0" err="1"/>
              <a:t>given</a:t>
            </a:r>
            <a:r>
              <a:rPr lang="pt-PT" altLang="pt-PT" sz="2400" dirty="0"/>
              <a:t> </a:t>
            </a:r>
            <a:r>
              <a:rPr lang="pt-PT" altLang="pt-PT" sz="2400" dirty="0" err="1"/>
              <a:t>process</a:t>
            </a:r>
            <a:r>
              <a:rPr lang="pt-PT" altLang="pt-PT" sz="2400" dirty="0"/>
              <a:t> </a:t>
            </a:r>
            <a:r>
              <a:rPr lang="pt-PT" altLang="pt-PT" sz="2400" dirty="0" err="1"/>
              <a:t>deviates</a:t>
            </a:r>
            <a:r>
              <a:rPr lang="pt-PT" altLang="pt-PT" sz="2400" dirty="0"/>
              <a:t> </a:t>
            </a:r>
            <a:r>
              <a:rPr lang="pt-PT" altLang="pt-PT" sz="2400" dirty="0" err="1"/>
              <a:t>from</a:t>
            </a:r>
            <a:r>
              <a:rPr lang="pt-PT" altLang="pt-PT" sz="2400" dirty="0"/>
              <a:t> </a:t>
            </a:r>
            <a:r>
              <a:rPr lang="pt-PT" altLang="pt-PT" sz="2400" dirty="0" err="1"/>
              <a:t>perfection</a:t>
            </a:r>
            <a:r>
              <a:rPr lang="pt-PT" altLang="pt-PT" sz="2400" dirty="0"/>
              <a:t> (standards </a:t>
            </a:r>
            <a:r>
              <a:rPr lang="pt-PT" altLang="pt-PT" sz="2400" dirty="0" err="1"/>
              <a:t>deviation</a:t>
            </a:r>
            <a:r>
              <a:rPr lang="pt-PT" altLang="pt-PT" sz="2400" dirty="0"/>
              <a:t>). </a:t>
            </a:r>
            <a:r>
              <a:rPr lang="pt-PT" altLang="pt-PT" sz="2400" dirty="0" err="1"/>
              <a:t>If</a:t>
            </a:r>
            <a:r>
              <a:rPr lang="pt-PT" altLang="pt-PT" sz="2400" dirty="0"/>
              <a:t> </a:t>
            </a:r>
            <a:r>
              <a:rPr lang="pt-PT" altLang="pt-PT" sz="2400" dirty="0" err="1"/>
              <a:t>the</a:t>
            </a:r>
            <a:r>
              <a:rPr lang="pt-PT" altLang="pt-PT" sz="2400" dirty="0"/>
              <a:t> sigma </a:t>
            </a:r>
            <a:r>
              <a:rPr lang="pt-PT" altLang="pt-PT" sz="2400" dirty="0" err="1"/>
              <a:t>number</a:t>
            </a:r>
            <a:r>
              <a:rPr lang="pt-PT" altLang="pt-PT" sz="2400" dirty="0"/>
              <a:t> </a:t>
            </a:r>
            <a:r>
              <a:rPr lang="pt-PT" altLang="pt-PT" sz="2400" dirty="0" err="1"/>
              <a:t>is</a:t>
            </a:r>
            <a:r>
              <a:rPr lang="pt-PT" altLang="pt-PT" sz="2400" dirty="0"/>
              <a:t> </a:t>
            </a:r>
            <a:r>
              <a:rPr lang="pt-PT" altLang="pt-PT" sz="2400" dirty="0" err="1"/>
              <a:t>higher</a:t>
            </a:r>
            <a:r>
              <a:rPr lang="pt-PT" altLang="pt-PT" sz="2400" dirty="0"/>
              <a:t>, </a:t>
            </a:r>
            <a:r>
              <a:rPr lang="pt-PT" altLang="pt-PT" sz="2400" dirty="0" err="1"/>
              <a:t>you</a:t>
            </a:r>
            <a:r>
              <a:rPr lang="pt-PT" altLang="pt-PT" sz="2400" dirty="0"/>
              <a:t> are </a:t>
            </a:r>
            <a:r>
              <a:rPr lang="pt-PT" altLang="pt-PT" sz="2400" dirty="0" err="1"/>
              <a:t>closer</a:t>
            </a:r>
            <a:r>
              <a:rPr lang="pt-PT" altLang="pt-PT" sz="2400" dirty="0"/>
              <a:t> to </a:t>
            </a:r>
            <a:r>
              <a:rPr lang="pt-PT" altLang="pt-PT" sz="2400" dirty="0" err="1"/>
              <a:t>perfection</a:t>
            </a:r>
            <a:r>
              <a:rPr lang="pt-PT" altLang="pt-PT" sz="2400" dirty="0"/>
              <a:t>. </a:t>
            </a:r>
            <a:r>
              <a:rPr lang="pt-PT" altLang="pt-PT" sz="2400" dirty="0" err="1"/>
              <a:t>One</a:t>
            </a:r>
            <a:r>
              <a:rPr lang="pt-PT" altLang="pt-PT" sz="2400" dirty="0"/>
              <a:t> sigma </a:t>
            </a:r>
            <a:r>
              <a:rPr lang="pt-PT" altLang="pt-PT" sz="2400" dirty="0" err="1"/>
              <a:t>is</a:t>
            </a:r>
            <a:r>
              <a:rPr lang="pt-PT" altLang="pt-PT" sz="2400" dirty="0"/>
              <a:t> </a:t>
            </a:r>
            <a:r>
              <a:rPr lang="pt-PT" altLang="pt-PT" sz="2400" dirty="0" err="1"/>
              <a:t>not</a:t>
            </a:r>
            <a:r>
              <a:rPr lang="pt-PT" altLang="pt-PT" sz="2400" dirty="0"/>
              <a:t> </a:t>
            </a:r>
            <a:r>
              <a:rPr lang="pt-PT" altLang="pt-PT" sz="2400" dirty="0" err="1"/>
              <a:t>very</a:t>
            </a:r>
            <a:r>
              <a:rPr lang="pt-PT" altLang="pt-PT" sz="2400" dirty="0"/>
              <a:t> </a:t>
            </a:r>
            <a:r>
              <a:rPr lang="pt-PT" altLang="pt-PT" sz="2400" dirty="0" err="1"/>
              <a:t>good</a:t>
            </a:r>
            <a:r>
              <a:rPr lang="pt-PT" altLang="pt-PT" sz="2400" dirty="0"/>
              <a:t>; </a:t>
            </a:r>
            <a:r>
              <a:rPr lang="pt-PT" altLang="pt-PT" sz="2400" dirty="0" err="1"/>
              <a:t>six</a:t>
            </a:r>
            <a:r>
              <a:rPr lang="pt-PT" altLang="pt-PT" sz="2400" dirty="0"/>
              <a:t> sigma </a:t>
            </a:r>
            <a:r>
              <a:rPr lang="pt-PT" altLang="pt-PT" sz="2400" dirty="0" err="1"/>
              <a:t>is</a:t>
            </a:r>
            <a:r>
              <a:rPr lang="pt-PT" altLang="pt-PT" sz="2400" dirty="0"/>
              <a:t> </a:t>
            </a:r>
            <a:r>
              <a:rPr lang="pt-PT" altLang="pt-PT" sz="2400" dirty="0" err="1"/>
              <a:t>defined</a:t>
            </a:r>
            <a:r>
              <a:rPr lang="pt-PT" altLang="pt-PT" sz="2400" dirty="0"/>
              <a:t> as </a:t>
            </a:r>
            <a:r>
              <a:rPr lang="pt-PT" altLang="pt-PT" sz="2400" dirty="0" err="1"/>
              <a:t>only</a:t>
            </a:r>
            <a:r>
              <a:rPr lang="pt-PT" altLang="pt-PT" sz="2400" dirty="0"/>
              <a:t> 3.4 </a:t>
            </a:r>
            <a:r>
              <a:rPr lang="pt-PT" altLang="pt-PT" sz="2400" dirty="0" err="1"/>
              <a:t>defects</a:t>
            </a:r>
            <a:r>
              <a:rPr lang="pt-PT" altLang="pt-PT" sz="2400" dirty="0"/>
              <a:t> per </a:t>
            </a:r>
            <a:r>
              <a:rPr lang="pt-PT" altLang="pt-PT" sz="2400" dirty="0" err="1"/>
              <a:t>million</a:t>
            </a:r>
            <a:r>
              <a:rPr lang="pt-PT" altLang="pt-PT" sz="2400" dirty="0"/>
              <a:t>. </a:t>
            </a:r>
            <a:r>
              <a:rPr lang="pt-PT" altLang="pt-PT" sz="2400" dirty="0" err="1"/>
              <a:t>The</a:t>
            </a:r>
            <a:r>
              <a:rPr lang="pt-PT" altLang="pt-PT" sz="2400" dirty="0"/>
              <a:t> central </a:t>
            </a:r>
            <a:r>
              <a:rPr lang="pt-PT" altLang="pt-PT" sz="2400" dirty="0" err="1"/>
              <a:t>idea</a:t>
            </a:r>
            <a:r>
              <a:rPr lang="pt-PT" altLang="pt-PT" sz="2400" dirty="0"/>
              <a:t> </a:t>
            </a:r>
            <a:r>
              <a:rPr lang="pt-PT" altLang="pt-PT" sz="2400" dirty="0" err="1"/>
              <a:t>behind</a:t>
            </a:r>
            <a:r>
              <a:rPr lang="pt-PT" altLang="pt-PT" sz="2400" dirty="0"/>
              <a:t> </a:t>
            </a:r>
            <a:r>
              <a:rPr lang="pt-PT" altLang="pt-PT" sz="2400" dirty="0" err="1"/>
              <a:t>Six</a:t>
            </a:r>
            <a:r>
              <a:rPr lang="pt-PT" altLang="pt-PT" sz="2400" dirty="0"/>
              <a:t> Sigma </a:t>
            </a:r>
            <a:r>
              <a:rPr lang="pt-PT" altLang="pt-PT" sz="2400" dirty="0" err="1"/>
              <a:t>is</a:t>
            </a:r>
            <a:r>
              <a:rPr lang="pt-PT" altLang="pt-PT" sz="2400" dirty="0"/>
              <a:t> </a:t>
            </a:r>
            <a:r>
              <a:rPr lang="pt-PT" altLang="pt-PT" sz="2400" dirty="0" err="1"/>
              <a:t>that</a:t>
            </a:r>
            <a:r>
              <a:rPr lang="pt-PT" altLang="pt-PT" sz="2400" dirty="0"/>
              <a:t> </a:t>
            </a:r>
            <a:r>
              <a:rPr lang="pt-PT" altLang="pt-PT" sz="2400" dirty="0" err="1"/>
              <a:t>if</a:t>
            </a:r>
            <a:r>
              <a:rPr lang="pt-PT" altLang="pt-PT" sz="2400" dirty="0"/>
              <a:t> </a:t>
            </a:r>
            <a:r>
              <a:rPr lang="pt-PT" altLang="pt-PT" sz="2400" dirty="0" err="1"/>
              <a:t>you</a:t>
            </a:r>
            <a:r>
              <a:rPr lang="pt-PT" altLang="pt-PT" sz="2400" dirty="0"/>
              <a:t> can </a:t>
            </a:r>
            <a:r>
              <a:rPr lang="pt-PT" altLang="pt-PT" sz="2400" dirty="0" err="1"/>
              <a:t>measure</a:t>
            </a:r>
            <a:r>
              <a:rPr lang="pt-PT" altLang="pt-PT" sz="2400" dirty="0"/>
              <a:t> </a:t>
            </a:r>
            <a:r>
              <a:rPr lang="pt-PT" altLang="pt-PT" sz="2400" dirty="0" err="1"/>
              <a:t>how</a:t>
            </a:r>
            <a:r>
              <a:rPr lang="pt-PT" altLang="pt-PT" sz="2400" dirty="0"/>
              <a:t> </a:t>
            </a:r>
            <a:r>
              <a:rPr lang="pt-PT" altLang="pt-PT" sz="2400" dirty="0" err="1"/>
              <a:t>many</a:t>
            </a:r>
            <a:r>
              <a:rPr lang="pt-PT" altLang="pt-PT" sz="2400" dirty="0"/>
              <a:t> "</a:t>
            </a:r>
            <a:r>
              <a:rPr lang="pt-PT" altLang="pt-PT" sz="2400" dirty="0" err="1"/>
              <a:t>defects</a:t>
            </a:r>
            <a:r>
              <a:rPr lang="pt-PT" altLang="pt-PT" sz="2400" dirty="0"/>
              <a:t>" </a:t>
            </a:r>
            <a:r>
              <a:rPr lang="pt-PT" altLang="pt-PT" sz="2400" dirty="0" err="1"/>
              <a:t>you</a:t>
            </a:r>
            <a:r>
              <a:rPr lang="pt-PT" altLang="pt-PT" sz="2400" dirty="0"/>
              <a:t> </a:t>
            </a:r>
            <a:r>
              <a:rPr lang="pt-PT" altLang="pt-PT" sz="2400" dirty="0" err="1"/>
              <a:t>have</a:t>
            </a:r>
            <a:r>
              <a:rPr lang="pt-PT" altLang="pt-PT" sz="2400" dirty="0"/>
              <a:t> in a </a:t>
            </a:r>
            <a:r>
              <a:rPr lang="pt-PT" altLang="pt-PT" sz="2400" dirty="0" err="1"/>
              <a:t>process</a:t>
            </a:r>
            <a:r>
              <a:rPr lang="pt-PT" altLang="pt-PT" sz="2400" dirty="0"/>
              <a:t>, </a:t>
            </a:r>
            <a:r>
              <a:rPr lang="pt-PT" altLang="pt-PT" sz="2400" dirty="0" err="1"/>
              <a:t>you</a:t>
            </a:r>
            <a:r>
              <a:rPr lang="pt-PT" altLang="pt-PT" sz="2400" dirty="0"/>
              <a:t> can </a:t>
            </a:r>
            <a:r>
              <a:rPr lang="pt-PT" altLang="pt-PT" sz="2400" dirty="0" err="1"/>
              <a:t>systematically</a:t>
            </a:r>
            <a:r>
              <a:rPr lang="pt-PT" altLang="pt-PT" sz="2400" dirty="0"/>
              <a:t> figure out </a:t>
            </a:r>
            <a:r>
              <a:rPr lang="pt-PT" altLang="pt-PT" sz="2400" dirty="0" err="1"/>
              <a:t>how</a:t>
            </a:r>
            <a:r>
              <a:rPr lang="pt-PT" altLang="pt-PT" sz="2400" dirty="0"/>
              <a:t> </a:t>
            </a:r>
            <a:r>
              <a:rPr lang="pt-PT" altLang="pt-PT" sz="2400" dirty="0" err="1"/>
              <a:t>you</a:t>
            </a:r>
            <a:r>
              <a:rPr lang="pt-PT" altLang="pt-PT" sz="2400" dirty="0"/>
              <a:t> can </a:t>
            </a:r>
            <a:r>
              <a:rPr lang="pt-PT" altLang="pt-PT" sz="2400" dirty="0" err="1"/>
              <a:t>eliminate</a:t>
            </a:r>
            <a:r>
              <a:rPr lang="pt-PT" altLang="pt-PT" sz="2400" dirty="0"/>
              <a:t> </a:t>
            </a:r>
            <a:r>
              <a:rPr lang="pt-PT" altLang="pt-PT" sz="2400" dirty="0" err="1"/>
              <a:t>them</a:t>
            </a:r>
            <a:r>
              <a:rPr lang="pt-PT" altLang="pt-PT" sz="2400" dirty="0"/>
              <a:t>. </a:t>
            </a:r>
            <a:r>
              <a:rPr lang="pt-PT" altLang="pt-PT" sz="2400" dirty="0" err="1"/>
              <a:t>Thus</a:t>
            </a:r>
            <a:r>
              <a:rPr lang="pt-PT" altLang="pt-PT" sz="2400" dirty="0"/>
              <a:t> </a:t>
            </a:r>
            <a:r>
              <a:rPr lang="pt-PT" altLang="pt-PT" sz="2400" dirty="0" err="1"/>
              <a:t>you</a:t>
            </a:r>
            <a:r>
              <a:rPr lang="pt-PT" altLang="pt-PT" sz="2400" dirty="0"/>
              <a:t> can </a:t>
            </a:r>
            <a:r>
              <a:rPr lang="pt-PT" altLang="pt-PT" sz="2400" dirty="0" err="1"/>
              <a:t>almost</a:t>
            </a:r>
            <a:r>
              <a:rPr lang="pt-PT" altLang="pt-PT" sz="2400" dirty="0"/>
              <a:t> come to "zero </a:t>
            </a:r>
            <a:r>
              <a:rPr lang="pt-PT" altLang="pt-PT" sz="2400" dirty="0" err="1"/>
              <a:t>defects</a:t>
            </a:r>
            <a:r>
              <a:rPr lang="pt-PT" altLang="pt-PT" sz="2400" dirty="0" smtClean="0"/>
              <a:t>".</a:t>
            </a:r>
          </a:p>
          <a:p>
            <a:pPr algn="just" eaLnBrk="1" hangingPunct="1">
              <a:lnSpc>
                <a:spcPct val="80000"/>
              </a:lnSpc>
            </a:pPr>
            <a:r>
              <a:rPr lang="pt-PT" altLang="pt-PT" sz="2400" dirty="0" err="1" smtClean="0"/>
              <a:t>The</a:t>
            </a:r>
            <a:r>
              <a:rPr lang="pt-PT" altLang="pt-PT" sz="2400" dirty="0" smtClean="0"/>
              <a:t> </a:t>
            </a:r>
            <a:r>
              <a:rPr lang="pt-PT" altLang="pt-PT" sz="2400" dirty="0" err="1"/>
              <a:t>Japanese</a:t>
            </a:r>
            <a:r>
              <a:rPr lang="pt-PT" altLang="pt-PT" sz="2400" dirty="0"/>
              <a:t> </a:t>
            </a:r>
            <a:r>
              <a:rPr lang="pt-PT" altLang="pt-PT" sz="2400" dirty="0" err="1"/>
              <a:t>origin</a:t>
            </a:r>
            <a:r>
              <a:rPr lang="pt-PT" altLang="pt-PT" sz="2400" dirty="0"/>
              <a:t> </a:t>
            </a:r>
            <a:r>
              <a:rPr lang="pt-PT" altLang="pt-PT" sz="2400" dirty="0" err="1"/>
              <a:t>of</a:t>
            </a:r>
            <a:r>
              <a:rPr lang="pt-PT" altLang="pt-PT" sz="2400" dirty="0"/>
              <a:t> </a:t>
            </a:r>
            <a:r>
              <a:rPr lang="pt-PT" altLang="pt-PT" sz="2400" dirty="0" err="1"/>
              <a:t>Six</a:t>
            </a:r>
            <a:r>
              <a:rPr lang="pt-PT" altLang="pt-PT" sz="2400" dirty="0"/>
              <a:t> Sigma can </a:t>
            </a:r>
            <a:r>
              <a:rPr lang="pt-PT" altLang="pt-PT" sz="2400" dirty="0" err="1"/>
              <a:t>still</a:t>
            </a:r>
            <a:r>
              <a:rPr lang="pt-PT" altLang="pt-PT" sz="2400" dirty="0"/>
              <a:t> </a:t>
            </a:r>
            <a:r>
              <a:rPr lang="pt-PT" altLang="pt-PT" sz="2400" dirty="0" err="1"/>
              <a:t>be</a:t>
            </a:r>
            <a:r>
              <a:rPr lang="pt-PT" altLang="pt-PT" sz="2400" dirty="0"/>
              <a:t> </a:t>
            </a:r>
            <a:r>
              <a:rPr lang="pt-PT" altLang="pt-PT" sz="2400" dirty="0" err="1"/>
              <a:t>seen</a:t>
            </a:r>
            <a:r>
              <a:rPr lang="pt-PT" altLang="pt-PT" sz="2400" dirty="0"/>
              <a:t> </a:t>
            </a:r>
            <a:r>
              <a:rPr lang="pt-PT" altLang="pt-PT" sz="2400" dirty="0" err="1"/>
              <a:t>by</a:t>
            </a:r>
            <a:r>
              <a:rPr lang="pt-PT" altLang="pt-PT" sz="2400" dirty="0"/>
              <a:t> </a:t>
            </a:r>
            <a:r>
              <a:rPr lang="pt-PT" altLang="pt-PT" sz="2400" dirty="0" err="1"/>
              <a:t>the</a:t>
            </a:r>
            <a:r>
              <a:rPr lang="pt-PT" altLang="pt-PT" sz="2400" dirty="0"/>
              <a:t> </a:t>
            </a:r>
            <a:r>
              <a:rPr lang="pt-PT" altLang="pt-PT" sz="2400" dirty="0" err="1"/>
              <a:t>system</a:t>
            </a:r>
            <a:r>
              <a:rPr lang="pt-PT" altLang="pt-PT" sz="2400" dirty="0"/>
              <a:t> </a:t>
            </a:r>
            <a:r>
              <a:rPr lang="pt-PT" altLang="pt-PT" sz="2400" dirty="0" err="1"/>
              <a:t>of</a:t>
            </a:r>
            <a:r>
              <a:rPr lang="pt-PT" altLang="pt-PT" sz="2400" dirty="0"/>
              <a:t> "</a:t>
            </a:r>
            <a:r>
              <a:rPr lang="pt-PT" altLang="pt-PT" sz="2400" dirty="0" err="1"/>
              <a:t>belts</a:t>
            </a:r>
            <a:r>
              <a:rPr lang="pt-PT" altLang="pt-PT" sz="2400" dirty="0"/>
              <a:t>" </a:t>
            </a:r>
            <a:r>
              <a:rPr lang="pt-PT" altLang="pt-PT" sz="2400" dirty="0" err="1"/>
              <a:t>which</a:t>
            </a:r>
            <a:r>
              <a:rPr lang="pt-PT" altLang="pt-PT" sz="2400" dirty="0"/>
              <a:t> </a:t>
            </a:r>
            <a:r>
              <a:rPr lang="pt-PT" altLang="pt-PT" sz="2400" dirty="0" err="1"/>
              <a:t>it</a:t>
            </a:r>
            <a:r>
              <a:rPr lang="pt-PT" altLang="pt-PT" sz="2400" dirty="0"/>
              <a:t> uses. </a:t>
            </a:r>
            <a:r>
              <a:rPr lang="pt-PT" altLang="pt-PT" sz="2400" dirty="0" err="1"/>
              <a:t>If</a:t>
            </a:r>
            <a:r>
              <a:rPr lang="pt-PT" altLang="pt-PT" sz="2400" dirty="0"/>
              <a:t> </a:t>
            </a:r>
            <a:r>
              <a:rPr lang="pt-PT" altLang="pt-PT" sz="2400" dirty="0" err="1"/>
              <a:t>you</a:t>
            </a:r>
            <a:r>
              <a:rPr lang="pt-PT" altLang="pt-PT" sz="2400" dirty="0"/>
              <a:t> are </a:t>
            </a:r>
            <a:r>
              <a:rPr lang="pt-PT" altLang="pt-PT" sz="2400" dirty="0" err="1"/>
              <a:t>new</a:t>
            </a:r>
            <a:r>
              <a:rPr lang="pt-PT" altLang="pt-PT" sz="2400" dirty="0"/>
              <a:t> to </a:t>
            </a:r>
            <a:r>
              <a:rPr lang="pt-PT" altLang="pt-PT" sz="2400" dirty="0" err="1"/>
              <a:t>Six</a:t>
            </a:r>
            <a:r>
              <a:rPr lang="pt-PT" altLang="pt-PT" sz="2400" dirty="0"/>
              <a:t> Sigma </a:t>
            </a:r>
            <a:r>
              <a:rPr lang="pt-PT" altLang="pt-PT" sz="2400" dirty="0" err="1"/>
              <a:t>and</a:t>
            </a:r>
            <a:r>
              <a:rPr lang="pt-PT" altLang="pt-PT" sz="2400" dirty="0"/>
              <a:t> </a:t>
            </a:r>
            <a:r>
              <a:rPr lang="pt-PT" altLang="pt-PT" sz="2400" dirty="0" err="1"/>
              <a:t>you</a:t>
            </a:r>
            <a:r>
              <a:rPr lang="pt-PT" altLang="pt-PT" sz="2400" dirty="0"/>
              <a:t> </a:t>
            </a:r>
            <a:r>
              <a:rPr lang="pt-PT" altLang="pt-PT" sz="2400" dirty="0" err="1"/>
              <a:t>go</a:t>
            </a:r>
            <a:r>
              <a:rPr lang="pt-PT" altLang="pt-PT" sz="2400" dirty="0"/>
              <a:t> </a:t>
            </a:r>
            <a:r>
              <a:rPr lang="pt-PT" altLang="pt-PT" sz="2400" dirty="0" err="1"/>
              <a:t>on</a:t>
            </a:r>
            <a:r>
              <a:rPr lang="pt-PT" altLang="pt-PT" sz="2400" dirty="0"/>
              <a:t> a basic training, </a:t>
            </a:r>
            <a:r>
              <a:rPr lang="pt-PT" altLang="pt-PT" sz="2400" dirty="0" err="1"/>
              <a:t>you</a:t>
            </a:r>
            <a:r>
              <a:rPr lang="pt-PT" altLang="pt-PT" sz="2400" dirty="0"/>
              <a:t> </a:t>
            </a:r>
            <a:r>
              <a:rPr lang="pt-PT" altLang="pt-PT" sz="2400" dirty="0" err="1"/>
              <a:t>get</a:t>
            </a:r>
            <a:r>
              <a:rPr lang="pt-PT" altLang="pt-PT" sz="2400" dirty="0"/>
              <a:t> a green </a:t>
            </a:r>
            <a:r>
              <a:rPr lang="pt-PT" altLang="pt-PT" sz="2400" dirty="0" err="1"/>
              <a:t>belt</a:t>
            </a:r>
            <a:r>
              <a:rPr lang="pt-PT" altLang="pt-PT" sz="2400" dirty="0"/>
              <a:t>. </a:t>
            </a:r>
            <a:r>
              <a:rPr lang="pt-PT" altLang="pt-PT" sz="2400" dirty="0" err="1"/>
              <a:t>Anyone</a:t>
            </a:r>
            <a:r>
              <a:rPr lang="pt-PT" altLang="pt-PT" sz="2400" dirty="0"/>
              <a:t> </a:t>
            </a:r>
            <a:r>
              <a:rPr lang="pt-PT" altLang="pt-PT" sz="2400" dirty="0" err="1"/>
              <a:t>who</a:t>
            </a:r>
            <a:r>
              <a:rPr lang="pt-PT" altLang="pt-PT" sz="2400" dirty="0"/>
              <a:t> </a:t>
            </a:r>
            <a:r>
              <a:rPr lang="pt-PT" altLang="pt-PT" sz="2400" dirty="0" err="1"/>
              <a:t>has</a:t>
            </a:r>
            <a:r>
              <a:rPr lang="pt-PT" altLang="pt-PT" sz="2400" dirty="0"/>
              <a:t> </a:t>
            </a:r>
            <a:r>
              <a:rPr lang="pt-PT" altLang="pt-PT" sz="2400" dirty="0" err="1"/>
              <a:t>the</a:t>
            </a:r>
            <a:r>
              <a:rPr lang="pt-PT" altLang="pt-PT" sz="2400" dirty="0"/>
              <a:t> </a:t>
            </a:r>
            <a:r>
              <a:rPr lang="pt-PT" altLang="pt-PT" sz="2400" dirty="0" err="1"/>
              <a:t>responsibility</a:t>
            </a:r>
            <a:r>
              <a:rPr lang="pt-PT" altLang="pt-PT" sz="2400" dirty="0"/>
              <a:t> for </a:t>
            </a:r>
            <a:r>
              <a:rPr lang="pt-PT" altLang="pt-PT" sz="2400" dirty="0" err="1"/>
              <a:t>leading</a:t>
            </a:r>
            <a:r>
              <a:rPr lang="pt-PT" altLang="pt-PT" sz="2400" dirty="0"/>
              <a:t> a </a:t>
            </a:r>
            <a:r>
              <a:rPr lang="pt-PT" altLang="pt-PT" sz="2400" dirty="0" err="1"/>
              <a:t>Six</a:t>
            </a:r>
            <a:r>
              <a:rPr lang="pt-PT" altLang="pt-PT" sz="2400" dirty="0"/>
              <a:t> Sigma team </a:t>
            </a:r>
            <a:r>
              <a:rPr lang="pt-PT" altLang="pt-PT" sz="2400" dirty="0" err="1"/>
              <a:t>is</a:t>
            </a:r>
            <a:r>
              <a:rPr lang="pt-PT" altLang="pt-PT" sz="2400" dirty="0"/>
              <a:t> </a:t>
            </a:r>
            <a:r>
              <a:rPr lang="pt-PT" altLang="pt-PT" sz="2400" dirty="0" err="1"/>
              <a:t>called</a:t>
            </a:r>
            <a:r>
              <a:rPr lang="pt-PT" altLang="pt-PT" sz="2400" dirty="0"/>
              <a:t> a </a:t>
            </a:r>
            <a:r>
              <a:rPr lang="pt-PT" altLang="pt-PT" sz="2400" dirty="0" err="1"/>
              <a:t>black</a:t>
            </a:r>
            <a:r>
              <a:rPr lang="pt-PT" altLang="pt-PT" sz="2400" dirty="0"/>
              <a:t> </a:t>
            </a:r>
            <a:r>
              <a:rPr lang="pt-PT" altLang="pt-PT" sz="2400" dirty="0" err="1"/>
              <a:t>belt</a:t>
            </a:r>
            <a:r>
              <a:rPr lang="pt-PT" altLang="pt-PT" sz="2400" dirty="0"/>
              <a:t>. </a:t>
            </a:r>
            <a:r>
              <a:rPr lang="pt-PT" altLang="pt-PT" sz="2400" dirty="0" err="1"/>
              <a:t>Finally</a:t>
            </a:r>
            <a:r>
              <a:rPr lang="pt-PT" altLang="pt-PT" sz="2400" dirty="0"/>
              <a:t> </a:t>
            </a:r>
            <a:r>
              <a:rPr lang="pt-PT" altLang="pt-PT" sz="2400" dirty="0" err="1"/>
              <a:t>there</a:t>
            </a:r>
            <a:r>
              <a:rPr lang="pt-PT" altLang="pt-PT" sz="2400" dirty="0"/>
              <a:t> </a:t>
            </a:r>
            <a:r>
              <a:rPr lang="pt-PT" altLang="pt-PT" sz="2400" dirty="0" err="1"/>
              <a:t>is</a:t>
            </a:r>
            <a:r>
              <a:rPr lang="pt-PT" altLang="pt-PT" sz="2400" dirty="0"/>
              <a:t> a </a:t>
            </a:r>
            <a:r>
              <a:rPr lang="pt-PT" altLang="pt-PT" sz="2400" dirty="0" err="1"/>
              <a:t>special</a:t>
            </a:r>
            <a:r>
              <a:rPr lang="pt-PT" altLang="pt-PT" sz="2400" dirty="0"/>
              <a:t> elite </a:t>
            </a:r>
            <a:r>
              <a:rPr lang="pt-PT" altLang="pt-PT" sz="2400" dirty="0" err="1"/>
              <a:t>group</a:t>
            </a:r>
            <a:r>
              <a:rPr lang="pt-PT" altLang="pt-PT" sz="2400" dirty="0"/>
              <a:t> </a:t>
            </a:r>
            <a:r>
              <a:rPr lang="pt-PT" altLang="pt-PT" sz="2400" dirty="0" err="1"/>
              <a:t>called</a:t>
            </a:r>
            <a:r>
              <a:rPr lang="pt-PT" altLang="pt-PT" sz="2400" dirty="0"/>
              <a:t> Master </a:t>
            </a:r>
            <a:r>
              <a:rPr lang="pt-PT" altLang="pt-PT" sz="2400" dirty="0" err="1"/>
              <a:t>Black</a:t>
            </a:r>
            <a:r>
              <a:rPr lang="pt-PT" altLang="pt-PT" sz="2400" dirty="0"/>
              <a:t> </a:t>
            </a:r>
            <a:r>
              <a:rPr lang="pt-PT" altLang="pt-PT" sz="2400" dirty="0" err="1"/>
              <a:t>Belts</a:t>
            </a:r>
            <a:r>
              <a:rPr lang="pt-PT" altLang="pt-PT" sz="2400" dirty="0"/>
              <a:t> </a:t>
            </a:r>
            <a:r>
              <a:rPr lang="pt-PT" altLang="pt-PT" sz="2400" dirty="0" err="1"/>
              <a:t>who</a:t>
            </a:r>
            <a:r>
              <a:rPr lang="pt-PT" altLang="pt-PT" sz="2400" dirty="0"/>
              <a:t> </a:t>
            </a:r>
            <a:r>
              <a:rPr lang="pt-PT" altLang="pt-PT" sz="2400" dirty="0" err="1"/>
              <a:t>supervise</a:t>
            </a:r>
            <a:r>
              <a:rPr lang="pt-PT" altLang="pt-PT" sz="2400" dirty="0"/>
              <a:t> </a:t>
            </a:r>
            <a:r>
              <a:rPr lang="pt-PT" altLang="pt-PT" sz="2400" dirty="0" err="1"/>
              <a:t>the</a:t>
            </a:r>
            <a:r>
              <a:rPr lang="pt-PT" altLang="pt-PT" sz="2400" dirty="0"/>
              <a:t> </a:t>
            </a:r>
            <a:r>
              <a:rPr lang="pt-PT" altLang="pt-PT" sz="2400" dirty="0" err="1"/>
              <a:t>Black</a:t>
            </a:r>
            <a:r>
              <a:rPr lang="pt-PT" altLang="pt-PT" sz="2400" dirty="0"/>
              <a:t> </a:t>
            </a:r>
            <a:r>
              <a:rPr lang="pt-PT" altLang="pt-PT" sz="2400" dirty="0" err="1"/>
              <a:t>Belts</a:t>
            </a:r>
            <a:r>
              <a:rPr lang="pt-PT" altLang="pt-PT" sz="2400" dirty="0"/>
              <a:t>.</a:t>
            </a:r>
          </a:p>
        </p:txBody>
      </p:sp>
    </p:spTree>
    <p:extLst>
      <p:ext uri="{BB962C8B-B14F-4D97-AF65-F5344CB8AC3E}">
        <p14:creationId xmlns:p14="http://schemas.microsoft.com/office/powerpoint/2010/main" val="3085567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normAutofit/>
          </a:bodyPr>
          <a:lstStyle/>
          <a:p>
            <a:pPr algn="ctr" eaLnBrk="1" hangingPunct="1">
              <a:defRPr/>
            </a:pPr>
            <a:r>
              <a:rPr lang="pt-PT" dirty="0"/>
              <a:t>DEMING’S TOTAL QUALITY MANAGEMENT</a:t>
            </a:r>
          </a:p>
        </p:txBody>
      </p:sp>
      <p:pic>
        <p:nvPicPr>
          <p:cNvPr id="74755" name="Picture 4" descr="Deming's 14 Points of Management"/>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199" y="1557338"/>
            <a:ext cx="10515601" cy="5113918"/>
          </a:xfrm>
          <a:solidFill>
            <a:srgbClr val="FF0000"/>
          </a:solidFill>
        </p:spPr>
      </p:pic>
    </p:spTree>
    <p:extLst>
      <p:ext uri="{BB962C8B-B14F-4D97-AF65-F5344CB8AC3E}">
        <p14:creationId xmlns:p14="http://schemas.microsoft.com/office/powerpoint/2010/main" val="86856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Six</a:t>
            </a:r>
            <a:r>
              <a:rPr lang="pt-PT" altLang="ja-JP" b="1" dirty="0" smtClean="0">
                <a:ea typeface="ＭＳ Ｐゴシック" charset="-128"/>
              </a:rPr>
              <a:t> Sigma</a:t>
            </a:r>
            <a:endParaRPr lang="pt-PT" b="1" dirty="0" smtClean="0"/>
          </a:p>
        </p:txBody>
      </p:sp>
      <p:pic>
        <p:nvPicPr>
          <p:cNvPr id="131075" name="Picture 4" descr="Six Sigma 6 Σ"/>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90688"/>
            <a:ext cx="10515600" cy="4833937"/>
          </a:xfrm>
          <a:solidFill>
            <a:srgbClr val="FF0000"/>
          </a:solidFill>
        </p:spPr>
      </p:pic>
    </p:spTree>
    <p:extLst>
      <p:ext uri="{BB962C8B-B14F-4D97-AF65-F5344CB8AC3E}">
        <p14:creationId xmlns:p14="http://schemas.microsoft.com/office/powerpoint/2010/main" val="560723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Six</a:t>
            </a:r>
            <a:r>
              <a:rPr lang="pt-PT" altLang="ja-JP" b="1" dirty="0" smtClean="0">
                <a:ea typeface="ＭＳ Ｐゴシック" charset="-128"/>
              </a:rPr>
              <a:t> Sigma</a:t>
            </a:r>
            <a:endParaRPr lang="pt-PT" b="1" dirty="0" smtClean="0"/>
          </a:p>
        </p:txBody>
      </p:sp>
      <p:sp>
        <p:nvSpPr>
          <p:cNvPr id="132099" name="Rectangle 3"/>
          <p:cNvSpPr>
            <a:spLocks noGrp="1" noChangeArrowheads="1"/>
          </p:cNvSpPr>
          <p:nvPr>
            <p:ph type="body" idx="1"/>
          </p:nvPr>
        </p:nvSpPr>
        <p:spPr>
          <a:xfrm>
            <a:off x="838200" y="1690688"/>
            <a:ext cx="10515600" cy="4735870"/>
          </a:xfrm>
        </p:spPr>
        <p:txBody>
          <a:bodyPr>
            <a:noAutofit/>
          </a:bodyPr>
          <a:lstStyle/>
          <a:p>
            <a:pPr algn="just" eaLnBrk="1" hangingPunct="1">
              <a:lnSpc>
                <a:spcPct val="80000"/>
              </a:lnSpc>
            </a:pPr>
            <a:r>
              <a:rPr lang="pt-PT" altLang="pt-PT" sz="2000" dirty="0" err="1" smtClean="0"/>
              <a:t>Typically</a:t>
            </a:r>
            <a:r>
              <a:rPr lang="pt-PT" altLang="pt-PT" sz="2000" dirty="0"/>
              <a:t>, a </a:t>
            </a:r>
            <a:r>
              <a:rPr lang="pt-PT" altLang="pt-PT" sz="2000" dirty="0" err="1"/>
              <a:t>Six</a:t>
            </a:r>
            <a:r>
              <a:rPr lang="pt-PT" altLang="pt-PT" sz="2000" dirty="0"/>
              <a:t> Sigma </a:t>
            </a:r>
            <a:r>
              <a:rPr lang="pt-PT" altLang="pt-PT" sz="2000" dirty="0" err="1"/>
              <a:t>process</a:t>
            </a:r>
            <a:r>
              <a:rPr lang="pt-PT" altLang="pt-PT" sz="2000" dirty="0"/>
              <a:t> </a:t>
            </a:r>
            <a:r>
              <a:rPr lang="pt-PT" altLang="pt-PT" sz="2000" dirty="0" err="1"/>
              <a:t>has</a:t>
            </a:r>
            <a:r>
              <a:rPr lang="pt-PT" altLang="pt-PT" sz="2000" dirty="0"/>
              <a:t> </a:t>
            </a:r>
            <a:r>
              <a:rPr lang="pt-PT" altLang="pt-PT" sz="2000" dirty="0" err="1"/>
              <a:t>the</a:t>
            </a:r>
            <a:r>
              <a:rPr lang="pt-PT" altLang="pt-PT" sz="2000" dirty="0"/>
              <a:t> </a:t>
            </a:r>
            <a:r>
              <a:rPr lang="pt-PT" altLang="pt-PT" sz="2000" dirty="0" err="1"/>
              <a:t>following</a:t>
            </a:r>
            <a:r>
              <a:rPr lang="pt-PT" altLang="pt-PT" sz="2000" dirty="0"/>
              <a:t> </a:t>
            </a:r>
            <a:r>
              <a:rPr lang="pt-PT" altLang="pt-PT" sz="2000" dirty="0" err="1"/>
              <a:t>five</a:t>
            </a:r>
            <a:r>
              <a:rPr lang="pt-PT" altLang="pt-PT" sz="2000" dirty="0"/>
              <a:t> </a:t>
            </a:r>
            <a:r>
              <a:rPr lang="pt-PT" altLang="pt-PT" sz="2000" dirty="0" err="1"/>
              <a:t>stages</a:t>
            </a:r>
            <a:r>
              <a:rPr lang="pt-PT" altLang="pt-PT" sz="2000" dirty="0"/>
              <a:t>:</a:t>
            </a:r>
            <a:endParaRPr lang="pt-PT" altLang="pt-PT" sz="2000" b="1" dirty="0"/>
          </a:p>
          <a:p>
            <a:pPr algn="just" eaLnBrk="1" hangingPunct="1">
              <a:lnSpc>
                <a:spcPct val="80000"/>
              </a:lnSpc>
            </a:pPr>
            <a:r>
              <a:rPr lang="pt-PT" altLang="pt-PT" sz="2000" b="1" dirty="0" err="1"/>
              <a:t>Definition</a:t>
            </a:r>
            <a:r>
              <a:rPr lang="pt-PT" altLang="pt-PT" sz="2000" dirty="0"/>
              <a:t>. </a:t>
            </a:r>
            <a:r>
              <a:rPr lang="pt-PT" altLang="pt-PT" sz="2000" dirty="0" err="1"/>
              <a:t>The</a:t>
            </a:r>
            <a:r>
              <a:rPr lang="pt-PT" altLang="pt-PT" sz="2000" dirty="0"/>
              <a:t> </a:t>
            </a:r>
            <a:r>
              <a:rPr lang="pt-PT" altLang="pt-PT" sz="2000" dirty="0" err="1"/>
              <a:t>first</a:t>
            </a:r>
            <a:r>
              <a:rPr lang="pt-PT" altLang="pt-PT" sz="2000" dirty="0"/>
              <a:t> step in </a:t>
            </a:r>
            <a:r>
              <a:rPr lang="pt-PT" altLang="pt-PT" sz="2000" dirty="0" err="1"/>
              <a:t>any</a:t>
            </a:r>
            <a:r>
              <a:rPr lang="pt-PT" altLang="pt-PT" sz="2000" dirty="0"/>
              <a:t> </a:t>
            </a:r>
            <a:r>
              <a:rPr lang="pt-PT" altLang="pt-PT" sz="2000" dirty="0" err="1"/>
              <a:t>Six</a:t>
            </a:r>
            <a:r>
              <a:rPr lang="pt-PT" altLang="pt-PT" sz="2000" dirty="0"/>
              <a:t> Sigma </a:t>
            </a:r>
            <a:r>
              <a:rPr lang="pt-PT" altLang="pt-PT" sz="2000" dirty="0" err="1"/>
              <a:t>project</a:t>
            </a:r>
            <a:r>
              <a:rPr lang="pt-PT" altLang="pt-PT" sz="2000" dirty="0"/>
              <a:t> </a:t>
            </a:r>
            <a:r>
              <a:rPr lang="pt-PT" altLang="pt-PT" sz="2000" dirty="0" err="1"/>
              <a:t>is</a:t>
            </a:r>
            <a:r>
              <a:rPr lang="pt-PT" altLang="pt-PT" sz="2000" dirty="0"/>
              <a:t> to </a:t>
            </a:r>
            <a:r>
              <a:rPr lang="pt-PT" altLang="pt-PT" sz="2000" dirty="0" err="1"/>
              <a:t>clarify</a:t>
            </a:r>
            <a:r>
              <a:rPr lang="pt-PT" altLang="pt-PT" sz="2000" dirty="0"/>
              <a:t> </a:t>
            </a:r>
            <a:r>
              <a:rPr lang="pt-PT" altLang="pt-PT" sz="2000" dirty="0" err="1"/>
              <a:t>the</a:t>
            </a:r>
            <a:r>
              <a:rPr lang="pt-PT" altLang="pt-PT" sz="2000" dirty="0"/>
              <a:t> </a:t>
            </a:r>
            <a:r>
              <a:rPr lang="pt-PT" altLang="pt-PT" sz="2000" dirty="0" err="1"/>
              <a:t>problem</a:t>
            </a:r>
            <a:r>
              <a:rPr lang="pt-PT" altLang="pt-PT" sz="2000" dirty="0"/>
              <a:t> </a:t>
            </a:r>
            <a:r>
              <a:rPr lang="pt-PT" altLang="pt-PT" sz="2000" dirty="0" err="1"/>
              <a:t>and</a:t>
            </a:r>
            <a:r>
              <a:rPr lang="pt-PT" altLang="pt-PT" sz="2000" dirty="0"/>
              <a:t> </a:t>
            </a:r>
            <a:r>
              <a:rPr lang="pt-PT" altLang="pt-PT" sz="2000" dirty="0" err="1"/>
              <a:t>narrow</a:t>
            </a:r>
            <a:r>
              <a:rPr lang="pt-PT" altLang="pt-PT" sz="2000" dirty="0"/>
              <a:t> </a:t>
            </a:r>
            <a:r>
              <a:rPr lang="pt-PT" altLang="pt-PT" sz="2000" dirty="0" err="1"/>
              <a:t>its</a:t>
            </a:r>
            <a:r>
              <a:rPr lang="pt-PT" altLang="pt-PT" sz="2000" dirty="0"/>
              <a:t> scope in </a:t>
            </a:r>
            <a:r>
              <a:rPr lang="pt-PT" altLang="pt-PT" sz="2000" dirty="0" err="1"/>
              <a:t>such</a:t>
            </a:r>
            <a:r>
              <a:rPr lang="pt-PT" altLang="pt-PT" sz="2000" dirty="0"/>
              <a:t> a </a:t>
            </a:r>
            <a:r>
              <a:rPr lang="pt-PT" altLang="pt-PT" sz="2000" dirty="0" err="1"/>
              <a:t>way</a:t>
            </a:r>
            <a:r>
              <a:rPr lang="pt-PT" altLang="pt-PT" sz="2000" dirty="0"/>
              <a:t> </a:t>
            </a:r>
            <a:r>
              <a:rPr lang="pt-PT" altLang="pt-PT" sz="2000" dirty="0" err="1"/>
              <a:t>that</a:t>
            </a:r>
            <a:r>
              <a:rPr lang="pt-PT" altLang="pt-PT" sz="2000" dirty="0"/>
              <a:t> </a:t>
            </a:r>
            <a:r>
              <a:rPr lang="pt-PT" altLang="pt-PT" sz="2000" dirty="0" err="1"/>
              <a:t>measurable</a:t>
            </a:r>
            <a:r>
              <a:rPr lang="pt-PT" altLang="pt-PT" sz="2000" dirty="0"/>
              <a:t> </a:t>
            </a:r>
            <a:r>
              <a:rPr lang="pt-PT" altLang="pt-PT" sz="2000" dirty="0" err="1"/>
              <a:t>goals</a:t>
            </a:r>
            <a:r>
              <a:rPr lang="pt-PT" altLang="pt-PT" sz="2000" dirty="0"/>
              <a:t> can </a:t>
            </a:r>
            <a:r>
              <a:rPr lang="pt-PT" altLang="pt-PT" sz="2000" dirty="0" err="1"/>
              <a:t>be</a:t>
            </a:r>
            <a:r>
              <a:rPr lang="pt-PT" altLang="pt-PT" sz="2000" dirty="0"/>
              <a:t> </a:t>
            </a:r>
            <a:r>
              <a:rPr lang="pt-PT" altLang="pt-PT" sz="2000" dirty="0" err="1"/>
              <a:t>achieved</a:t>
            </a:r>
            <a:r>
              <a:rPr lang="pt-PT" altLang="pt-PT" sz="2000" dirty="0"/>
              <a:t> </a:t>
            </a:r>
            <a:r>
              <a:rPr lang="pt-PT" altLang="pt-PT" sz="2000" dirty="0" err="1"/>
              <a:t>within</a:t>
            </a:r>
            <a:r>
              <a:rPr lang="pt-PT" altLang="pt-PT" sz="2000" dirty="0"/>
              <a:t> a </a:t>
            </a:r>
            <a:r>
              <a:rPr lang="pt-PT" altLang="pt-PT" sz="2000" dirty="0" err="1"/>
              <a:t>few</a:t>
            </a:r>
            <a:r>
              <a:rPr lang="pt-PT" altLang="pt-PT" sz="2000" dirty="0"/>
              <a:t> </a:t>
            </a:r>
            <a:r>
              <a:rPr lang="pt-PT" altLang="pt-PT" sz="2000" dirty="0" err="1"/>
              <a:t>months</a:t>
            </a:r>
            <a:r>
              <a:rPr lang="pt-PT" altLang="pt-PT" sz="2000" dirty="0"/>
              <a:t>. </a:t>
            </a:r>
            <a:r>
              <a:rPr lang="pt-PT" altLang="pt-PT" sz="2000" dirty="0" err="1"/>
              <a:t>Then</a:t>
            </a:r>
            <a:r>
              <a:rPr lang="pt-PT" altLang="pt-PT" sz="2000" dirty="0"/>
              <a:t> a team </a:t>
            </a:r>
            <a:r>
              <a:rPr lang="pt-PT" altLang="pt-PT" sz="2000" dirty="0" err="1"/>
              <a:t>is</a:t>
            </a:r>
            <a:r>
              <a:rPr lang="pt-PT" altLang="pt-PT" sz="2000" dirty="0"/>
              <a:t> </a:t>
            </a:r>
            <a:r>
              <a:rPr lang="pt-PT" altLang="pt-PT" sz="2000" dirty="0" err="1"/>
              <a:t>assembled</a:t>
            </a:r>
            <a:r>
              <a:rPr lang="pt-PT" altLang="pt-PT" sz="2000" dirty="0"/>
              <a:t> to examine </a:t>
            </a:r>
            <a:r>
              <a:rPr lang="pt-PT" altLang="pt-PT" sz="2000" dirty="0" err="1"/>
              <a:t>the</a:t>
            </a:r>
            <a:r>
              <a:rPr lang="pt-PT" altLang="pt-PT" sz="2000" dirty="0"/>
              <a:t> </a:t>
            </a:r>
            <a:r>
              <a:rPr lang="pt-PT" altLang="pt-PT" sz="2000" dirty="0" err="1"/>
              <a:t>process</a:t>
            </a:r>
            <a:r>
              <a:rPr lang="pt-PT" altLang="pt-PT" sz="2000" dirty="0"/>
              <a:t> in </a:t>
            </a:r>
            <a:r>
              <a:rPr lang="pt-PT" altLang="pt-PT" sz="2000" dirty="0" err="1"/>
              <a:t>detail</a:t>
            </a:r>
            <a:r>
              <a:rPr lang="pt-PT" altLang="pt-PT" sz="2000" dirty="0"/>
              <a:t>, </a:t>
            </a:r>
            <a:r>
              <a:rPr lang="pt-PT" altLang="pt-PT" sz="2000" dirty="0" err="1"/>
              <a:t>suggest</a:t>
            </a:r>
            <a:r>
              <a:rPr lang="pt-PT" altLang="pt-PT" sz="2000" dirty="0"/>
              <a:t> </a:t>
            </a:r>
            <a:r>
              <a:rPr lang="pt-PT" altLang="pt-PT" sz="2000" dirty="0" err="1"/>
              <a:t>improvements</a:t>
            </a:r>
            <a:r>
              <a:rPr lang="pt-PT" altLang="pt-PT" sz="2000" dirty="0"/>
              <a:t>, </a:t>
            </a:r>
            <a:r>
              <a:rPr lang="pt-PT" altLang="pt-PT" sz="2000" dirty="0" err="1"/>
              <a:t>and</a:t>
            </a:r>
            <a:r>
              <a:rPr lang="pt-PT" altLang="pt-PT" sz="2000" dirty="0"/>
              <a:t> </a:t>
            </a:r>
            <a:r>
              <a:rPr lang="pt-PT" altLang="pt-PT" sz="2000" dirty="0" err="1"/>
              <a:t>implement</a:t>
            </a:r>
            <a:r>
              <a:rPr lang="pt-PT" altLang="pt-PT" sz="2000" dirty="0"/>
              <a:t> </a:t>
            </a:r>
            <a:r>
              <a:rPr lang="pt-PT" altLang="pt-PT" sz="2000" dirty="0" err="1"/>
              <a:t>those</a:t>
            </a:r>
            <a:r>
              <a:rPr lang="pt-PT" altLang="pt-PT" sz="2000" dirty="0"/>
              <a:t> </a:t>
            </a:r>
            <a:r>
              <a:rPr lang="pt-PT" altLang="pt-PT" sz="2000" dirty="0" err="1"/>
              <a:t>recommendations</a:t>
            </a:r>
            <a:r>
              <a:rPr lang="pt-PT" altLang="pt-PT" sz="2000" dirty="0"/>
              <a:t>. In </a:t>
            </a:r>
            <a:r>
              <a:rPr lang="pt-PT" altLang="pt-PT" sz="2000" dirty="0" err="1"/>
              <a:t>the</a:t>
            </a:r>
            <a:r>
              <a:rPr lang="pt-PT" altLang="pt-PT" sz="2000" dirty="0"/>
              <a:t> </a:t>
            </a:r>
            <a:r>
              <a:rPr lang="pt-PT" altLang="pt-PT" sz="2000" dirty="0" err="1"/>
              <a:t>manufacturing</a:t>
            </a:r>
            <a:r>
              <a:rPr lang="pt-PT" altLang="pt-PT" sz="2000" dirty="0"/>
              <a:t> </a:t>
            </a:r>
            <a:r>
              <a:rPr lang="pt-PT" altLang="pt-PT" sz="2000" dirty="0" err="1"/>
              <a:t>world</a:t>
            </a:r>
            <a:r>
              <a:rPr lang="pt-PT" altLang="pt-PT" sz="2000" dirty="0"/>
              <a:t>, </a:t>
            </a:r>
            <a:r>
              <a:rPr lang="pt-PT" altLang="pt-PT" sz="2000" dirty="0" err="1"/>
              <a:t>project</a:t>
            </a:r>
            <a:r>
              <a:rPr lang="pt-PT" altLang="pt-PT" sz="2000" dirty="0"/>
              <a:t> managers </a:t>
            </a:r>
            <a:r>
              <a:rPr lang="pt-PT" altLang="pt-PT" sz="2000" dirty="0" err="1"/>
              <a:t>and</a:t>
            </a:r>
            <a:r>
              <a:rPr lang="pt-PT" altLang="pt-PT" sz="2000" dirty="0"/>
              <a:t> </a:t>
            </a:r>
            <a:r>
              <a:rPr lang="pt-PT" altLang="pt-PT" sz="2000" dirty="0" err="1"/>
              <a:t>their</a:t>
            </a:r>
            <a:r>
              <a:rPr lang="pt-PT" altLang="pt-PT" sz="2000" dirty="0"/>
              <a:t> sponsors </a:t>
            </a:r>
            <a:r>
              <a:rPr lang="pt-PT" altLang="pt-PT" sz="2000" dirty="0" err="1"/>
              <a:t>typically</a:t>
            </a:r>
            <a:r>
              <a:rPr lang="pt-PT" altLang="pt-PT" sz="2000" dirty="0"/>
              <a:t> </a:t>
            </a:r>
            <a:r>
              <a:rPr lang="pt-PT" altLang="pt-PT" sz="2000" dirty="0" err="1"/>
              <a:t>begin</a:t>
            </a:r>
            <a:r>
              <a:rPr lang="pt-PT" altLang="pt-PT" sz="2000" dirty="0"/>
              <a:t> </a:t>
            </a:r>
            <a:r>
              <a:rPr lang="pt-PT" altLang="pt-PT" sz="2000" dirty="0" err="1"/>
              <a:t>by</a:t>
            </a:r>
            <a:r>
              <a:rPr lang="pt-PT" altLang="pt-PT" sz="2000" dirty="0"/>
              <a:t> </a:t>
            </a:r>
            <a:r>
              <a:rPr lang="pt-PT" altLang="pt-PT" sz="2000" dirty="0" err="1"/>
              <a:t>defining</a:t>
            </a:r>
            <a:r>
              <a:rPr lang="pt-PT" altLang="pt-PT" sz="2000" dirty="0"/>
              <a:t> </a:t>
            </a:r>
            <a:r>
              <a:rPr lang="pt-PT" altLang="pt-PT" sz="2000" dirty="0" err="1"/>
              <a:t>what</a:t>
            </a:r>
            <a:r>
              <a:rPr lang="pt-PT" altLang="pt-PT" sz="2000" dirty="0"/>
              <a:t> </a:t>
            </a:r>
            <a:r>
              <a:rPr lang="pt-PT" altLang="pt-PT" sz="2000" dirty="0" err="1"/>
              <a:t>constitutes</a:t>
            </a:r>
            <a:r>
              <a:rPr lang="pt-PT" altLang="pt-PT" sz="2000" dirty="0"/>
              <a:t> a </a:t>
            </a:r>
            <a:r>
              <a:rPr lang="pt-PT" altLang="pt-PT" sz="2000" dirty="0" err="1"/>
              <a:t>defect</a:t>
            </a:r>
            <a:r>
              <a:rPr lang="pt-PT" altLang="pt-PT" sz="2000" dirty="0"/>
              <a:t> </a:t>
            </a:r>
            <a:r>
              <a:rPr lang="pt-PT" altLang="pt-PT" sz="2000" dirty="0" err="1"/>
              <a:t>and</a:t>
            </a:r>
            <a:r>
              <a:rPr lang="pt-PT" altLang="pt-PT" sz="2000" dirty="0"/>
              <a:t> </a:t>
            </a:r>
            <a:r>
              <a:rPr lang="pt-PT" altLang="pt-PT" sz="2000" dirty="0" err="1"/>
              <a:t>then</a:t>
            </a:r>
            <a:r>
              <a:rPr lang="pt-PT" altLang="pt-PT" sz="2000" dirty="0"/>
              <a:t> </a:t>
            </a:r>
            <a:r>
              <a:rPr lang="pt-PT" altLang="pt-PT" sz="2000" dirty="0" err="1"/>
              <a:t>establish</a:t>
            </a:r>
            <a:r>
              <a:rPr lang="pt-PT" altLang="pt-PT" sz="2000" dirty="0"/>
              <a:t> a set </a:t>
            </a:r>
            <a:r>
              <a:rPr lang="pt-PT" altLang="pt-PT" sz="2000" dirty="0" err="1"/>
              <a:t>of</a:t>
            </a:r>
            <a:r>
              <a:rPr lang="pt-PT" altLang="pt-PT" sz="2000" dirty="0"/>
              <a:t> </a:t>
            </a:r>
            <a:r>
              <a:rPr lang="pt-PT" altLang="pt-PT" sz="2000" dirty="0" err="1"/>
              <a:t>objectives</a:t>
            </a:r>
            <a:r>
              <a:rPr lang="pt-PT" altLang="pt-PT" sz="2000" dirty="0"/>
              <a:t> </a:t>
            </a:r>
            <a:r>
              <a:rPr lang="pt-PT" altLang="pt-PT" sz="2000" dirty="0" err="1"/>
              <a:t>designed</a:t>
            </a:r>
            <a:r>
              <a:rPr lang="pt-PT" altLang="pt-PT" sz="2000" dirty="0"/>
              <a:t> to </a:t>
            </a:r>
            <a:r>
              <a:rPr lang="pt-PT" altLang="pt-PT" sz="2000" dirty="0" err="1"/>
              <a:t>reduce</a:t>
            </a:r>
            <a:r>
              <a:rPr lang="pt-PT" altLang="pt-PT" sz="2000" dirty="0"/>
              <a:t> </a:t>
            </a:r>
            <a:r>
              <a:rPr lang="pt-PT" altLang="pt-PT" sz="2000" dirty="0" err="1"/>
              <a:t>the</a:t>
            </a:r>
            <a:r>
              <a:rPr lang="pt-PT" altLang="pt-PT" sz="2000" dirty="0"/>
              <a:t> </a:t>
            </a:r>
            <a:r>
              <a:rPr lang="pt-PT" altLang="pt-PT" sz="2000" dirty="0" err="1"/>
              <a:t>occurrence</a:t>
            </a:r>
            <a:r>
              <a:rPr lang="pt-PT" altLang="pt-PT" sz="2000" dirty="0"/>
              <a:t> </a:t>
            </a:r>
            <a:r>
              <a:rPr lang="pt-PT" altLang="pt-PT" sz="2000" dirty="0" err="1"/>
              <a:t>of</a:t>
            </a:r>
            <a:r>
              <a:rPr lang="pt-PT" altLang="pt-PT" sz="2000" dirty="0"/>
              <a:t> </a:t>
            </a:r>
            <a:r>
              <a:rPr lang="pt-PT" altLang="pt-PT" sz="2000" dirty="0" err="1"/>
              <a:t>such</a:t>
            </a:r>
            <a:r>
              <a:rPr lang="pt-PT" altLang="pt-PT" sz="2000" dirty="0"/>
              <a:t> </a:t>
            </a:r>
            <a:r>
              <a:rPr lang="pt-PT" altLang="pt-PT" sz="2000" dirty="0" err="1"/>
              <a:t>defects</a:t>
            </a:r>
            <a:r>
              <a:rPr lang="pt-PT" altLang="pt-PT" sz="2000" dirty="0"/>
              <a:t>. </a:t>
            </a:r>
            <a:endParaRPr lang="pt-PT" altLang="pt-PT" sz="2000" b="1" dirty="0"/>
          </a:p>
          <a:p>
            <a:pPr algn="just" eaLnBrk="1" hangingPunct="1">
              <a:lnSpc>
                <a:spcPct val="80000"/>
              </a:lnSpc>
            </a:pPr>
            <a:r>
              <a:rPr lang="pt-PT" altLang="pt-PT" sz="2000" b="1" dirty="0" err="1"/>
              <a:t>Measurement</a:t>
            </a:r>
            <a:r>
              <a:rPr lang="pt-PT" altLang="pt-PT" sz="2000" dirty="0"/>
              <a:t>. In </a:t>
            </a:r>
            <a:r>
              <a:rPr lang="pt-PT" altLang="pt-PT" sz="2000" dirty="0" err="1"/>
              <a:t>the</a:t>
            </a:r>
            <a:r>
              <a:rPr lang="pt-PT" altLang="pt-PT" sz="2000" dirty="0"/>
              <a:t> </a:t>
            </a:r>
            <a:r>
              <a:rPr lang="pt-PT" altLang="pt-PT" sz="2000" dirty="0" err="1"/>
              <a:t>second</a:t>
            </a:r>
            <a:r>
              <a:rPr lang="pt-PT" altLang="pt-PT" sz="2000" dirty="0"/>
              <a:t> step </a:t>
            </a:r>
            <a:r>
              <a:rPr lang="pt-PT" altLang="pt-PT" sz="2000" dirty="0" err="1"/>
              <a:t>of</a:t>
            </a:r>
            <a:r>
              <a:rPr lang="pt-PT" altLang="pt-PT" sz="2000" dirty="0"/>
              <a:t> a </a:t>
            </a:r>
            <a:r>
              <a:rPr lang="pt-PT" altLang="pt-PT" sz="2000" dirty="0" err="1"/>
              <a:t>Six</a:t>
            </a:r>
            <a:r>
              <a:rPr lang="pt-PT" altLang="pt-PT" sz="2000" dirty="0"/>
              <a:t> Sigma </a:t>
            </a:r>
            <a:r>
              <a:rPr lang="pt-PT" altLang="pt-PT" sz="2000" dirty="0" err="1"/>
              <a:t>project</a:t>
            </a:r>
            <a:r>
              <a:rPr lang="pt-PT" altLang="pt-PT" sz="2000" dirty="0"/>
              <a:t>, </a:t>
            </a:r>
            <a:r>
              <a:rPr lang="pt-PT" altLang="pt-PT" sz="2000" dirty="0" err="1"/>
              <a:t>the</a:t>
            </a:r>
            <a:r>
              <a:rPr lang="pt-PT" altLang="pt-PT" sz="2000" dirty="0"/>
              <a:t> team </a:t>
            </a:r>
            <a:r>
              <a:rPr lang="pt-PT" altLang="pt-PT" sz="2000" dirty="0" err="1"/>
              <a:t>gathers</a:t>
            </a:r>
            <a:r>
              <a:rPr lang="pt-PT" altLang="pt-PT" sz="2000" dirty="0"/>
              <a:t> data </a:t>
            </a:r>
            <a:r>
              <a:rPr lang="pt-PT" altLang="pt-PT" sz="2000" dirty="0" err="1"/>
              <a:t>and</a:t>
            </a:r>
            <a:r>
              <a:rPr lang="pt-PT" altLang="pt-PT" sz="2000" dirty="0"/>
              <a:t> prepares </a:t>
            </a:r>
            <a:r>
              <a:rPr lang="pt-PT" altLang="pt-PT" sz="2000" dirty="0" err="1"/>
              <a:t>it</a:t>
            </a:r>
            <a:r>
              <a:rPr lang="pt-PT" altLang="pt-PT" sz="2000" dirty="0"/>
              <a:t> for </a:t>
            </a:r>
            <a:r>
              <a:rPr lang="pt-PT" altLang="pt-PT" sz="2000" dirty="0" err="1"/>
              <a:t>high-level</a:t>
            </a:r>
            <a:r>
              <a:rPr lang="pt-PT" altLang="pt-PT" sz="2000" dirty="0"/>
              <a:t> </a:t>
            </a:r>
            <a:r>
              <a:rPr lang="pt-PT" altLang="pt-PT" sz="2000" dirty="0" err="1"/>
              <a:t>analysis</a:t>
            </a:r>
            <a:r>
              <a:rPr lang="pt-PT" altLang="pt-PT" sz="2000" dirty="0"/>
              <a:t>. </a:t>
            </a:r>
            <a:endParaRPr lang="pt-PT" altLang="pt-PT" sz="2000" b="1" dirty="0"/>
          </a:p>
          <a:p>
            <a:pPr algn="just" eaLnBrk="1" hangingPunct="1">
              <a:lnSpc>
                <a:spcPct val="80000"/>
              </a:lnSpc>
            </a:pPr>
            <a:r>
              <a:rPr lang="pt-PT" altLang="pt-PT" sz="2000" b="1" dirty="0" err="1"/>
              <a:t>Analysis</a:t>
            </a:r>
            <a:r>
              <a:rPr lang="pt-PT" altLang="pt-PT" sz="2000" dirty="0"/>
              <a:t>. </a:t>
            </a:r>
            <a:r>
              <a:rPr lang="pt-PT" altLang="pt-PT" sz="2000" dirty="0" err="1"/>
              <a:t>Once</a:t>
            </a:r>
            <a:r>
              <a:rPr lang="pt-PT" altLang="pt-PT" sz="2000" dirty="0"/>
              <a:t> a </a:t>
            </a:r>
            <a:r>
              <a:rPr lang="pt-PT" altLang="pt-PT" sz="2000" dirty="0" err="1"/>
              <a:t>process</a:t>
            </a:r>
            <a:r>
              <a:rPr lang="pt-PT" altLang="pt-PT" sz="2000" dirty="0"/>
              <a:t> </a:t>
            </a:r>
            <a:r>
              <a:rPr lang="pt-PT" altLang="pt-PT" sz="2000" dirty="0" err="1"/>
              <a:t>has</a:t>
            </a:r>
            <a:r>
              <a:rPr lang="pt-PT" altLang="pt-PT" sz="2000" dirty="0"/>
              <a:t> </a:t>
            </a:r>
            <a:r>
              <a:rPr lang="pt-PT" altLang="pt-PT" sz="2000" dirty="0" err="1"/>
              <a:t>been</a:t>
            </a:r>
            <a:r>
              <a:rPr lang="pt-PT" altLang="pt-PT" sz="2000" dirty="0"/>
              <a:t> </a:t>
            </a:r>
            <a:r>
              <a:rPr lang="pt-PT" altLang="pt-PT" sz="2000" dirty="0" err="1"/>
              <a:t>mapped</a:t>
            </a:r>
            <a:r>
              <a:rPr lang="pt-PT" altLang="pt-PT" sz="2000" dirty="0"/>
              <a:t> </a:t>
            </a:r>
            <a:r>
              <a:rPr lang="pt-PT" altLang="pt-PT" sz="2000" dirty="0" err="1"/>
              <a:t>and</a:t>
            </a:r>
            <a:r>
              <a:rPr lang="pt-PT" altLang="pt-PT" sz="2000" dirty="0"/>
              <a:t> </a:t>
            </a:r>
            <a:r>
              <a:rPr lang="pt-PT" altLang="pt-PT" sz="2000" dirty="0" err="1"/>
              <a:t>documented</a:t>
            </a:r>
            <a:r>
              <a:rPr lang="pt-PT" altLang="pt-PT" sz="2000" dirty="0"/>
              <a:t>, </a:t>
            </a:r>
            <a:r>
              <a:rPr lang="pt-PT" altLang="pt-PT" sz="2000" dirty="0" err="1"/>
              <a:t>and</a:t>
            </a:r>
            <a:r>
              <a:rPr lang="pt-PT" altLang="pt-PT" sz="2000" dirty="0"/>
              <a:t> </a:t>
            </a:r>
            <a:r>
              <a:rPr lang="pt-PT" altLang="pt-PT" sz="2000" dirty="0" err="1"/>
              <a:t>the</a:t>
            </a:r>
            <a:r>
              <a:rPr lang="pt-PT" altLang="pt-PT" sz="2000" dirty="0"/>
              <a:t> </a:t>
            </a:r>
            <a:r>
              <a:rPr lang="pt-PT" altLang="pt-PT" sz="2000" dirty="0" err="1"/>
              <a:t>quality</a:t>
            </a:r>
            <a:r>
              <a:rPr lang="pt-PT" altLang="pt-PT" sz="2000" dirty="0"/>
              <a:t> </a:t>
            </a:r>
            <a:r>
              <a:rPr lang="pt-PT" altLang="pt-PT" sz="2000" dirty="0" err="1"/>
              <a:t>of</a:t>
            </a:r>
            <a:r>
              <a:rPr lang="pt-PT" altLang="pt-PT" sz="2000" dirty="0"/>
              <a:t> </a:t>
            </a:r>
            <a:r>
              <a:rPr lang="pt-PT" altLang="pt-PT" sz="2000" dirty="0" err="1"/>
              <a:t>the</a:t>
            </a:r>
            <a:r>
              <a:rPr lang="pt-PT" altLang="pt-PT" sz="2000" dirty="0"/>
              <a:t> hard </a:t>
            </a:r>
            <a:r>
              <a:rPr lang="pt-PT" altLang="pt-PT" sz="2000" dirty="0" err="1"/>
              <a:t>supporting</a:t>
            </a:r>
            <a:r>
              <a:rPr lang="pt-PT" altLang="pt-PT" sz="2000" dirty="0"/>
              <a:t> data </a:t>
            </a:r>
            <a:r>
              <a:rPr lang="pt-PT" altLang="pt-PT" sz="2000" dirty="0" err="1"/>
              <a:t>has</a:t>
            </a:r>
            <a:r>
              <a:rPr lang="pt-PT" altLang="pt-PT" sz="2000" dirty="0"/>
              <a:t> </a:t>
            </a:r>
            <a:r>
              <a:rPr lang="pt-PT" altLang="pt-PT" sz="2000" dirty="0" err="1"/>
              <a:t>been</a:t>
            </a:r>
            <a:r>
              <a:rPr lang="pt-PT" altLang="pt-PT" sz="2000" dirty="0"/>
              <a:t> </a:t>
            </a:r>
            <a:r>
              <a:rPr lang="pt-PT" altLang="pt-PT" sz="2000" dirty="0" err="1"/>
              <a:t>verified</a:t>
            </a:r>
            <a:r>
              <a:rPr lang="pt-PT" altLang="pt-PT" sz="2000" dirty="0"/>
              <a:t>, </a:t>
            </a:r>
            <a:r>
              <a:rPr lang="pt-PT" altLang="pt-PT" sz="2000" dirty="0" err="1"/>
              <a:t>the</a:t>
            </a:r>
            <a:r>
              <a:rPr lang="pt-PT" altLang="pt-PT" sz="2000" dirty="0"/>
              <a:t> </a:t>
            </a:r>
            <a:r>
              <a:rPr lang="pt-PT" altLang="pt-PT" sz="2000" dirty="0" err="1"/>
              <a:t>Six</a:t>
            </a:r>
            <a:r>
              <a:rPr lang="pt-PT" altLang="pt-PT" sz="2000" dirty="0"/>
              <a:t> Sigma team can </a:t>
            </a:r>
            <a:r>
              <a:rPr lang="pt-PT" altLang="pt-PT" sz="2000" dirty="0" err="1"/>
              <a:t>begin</a:t>
            </a:r>
            <a:r>
              <a:rPr lang="pt-PT" altLang="pt-PT" sz="2000" dirty="0"/>
              <a:t> </a:t>
            </a:r>
            <a:r>
              <a:rPr lang="pt-PT" altLang="pt-PT" sz="2000" dirty="0" err="1"/>
              <a:t>the</a:t>
            </a:r>
            <a:r>
              <a:rPr lang="pt-PT" altLang="pt-PT" sz="2000" dirty="0"/>
              <a:t> </a:t>
            </a:r>
            <a:r>
              <a:rPr lang="pt-PT" altLang="pt-PT" sz="2000" dirty="0" err="1"/>
              <a:t>analysis</a:t>
            </a:r>
            <a:r>
              <a:rPr lang="pt-PT" altLang="pt-PT" sz="2000" dirty="0"/>
              <a:t>. </a:t>
            </a:r>
            <a:r>
              <a:rPr lang="pt-PT" altLang="pt-PT" sz="2000" dirty="0" err="1"/>
              <a:t>The</a:t>
            </a:r>
            <a:r>
              <a:rPr lang="pt-PT" altLang="pt-PT" sz="2000" dirty="0"/>
              <a:t> team </a:t>
            </a:r>
            <a:r>
              <a:rPr lang="pt-PT" altLang="pt-PT" sz="2000" dirty="0" err="1"/>
              <a:t>members</a:t>
            </a:r>
            <a:r>
              <a:rPr lang="pt-PT" altLang="pt-PT" sz="2000" dirty="0"/>
              <a:t> </a:t>
            </a:r>
            <a:r>
              <a:rPr lang="pt-PT" altLang="pt-PT" sz="2000" dirty="0" err="1"/>
              <a:t>usually</a:t>
            </a:r>
            <a:r>
              <a:rPr lang="pt-PT" altLang="pt-PT" sz="2000" dirty="0"/>
              <a:t> </a:t>
            </a:r>
            <a:r>
              <a:rPr lang="pt-PT" altLang="pt-PT" sz="2000" dirty="0" err="1"/>
              <a:t>start</a:t>
            </a:r>
            <a:r>
              <a:rPr lang="pt-PT" altLang="pt-PT" sz="2000" dirty="0"/>
              <a:t> </a:t>
            </a:r>
            <a:r>
              <a:rPr lang="pt-PT" altLang="pt-PT" sz="2000" dirty="0" err="1"/>
              <a:t>by</a:t>
            </a:r>
            <a:r>
              <a:rPr lang="pt-PT" altLang="pt-PT" sz="2000" dirty="0"/>
              <a:t> </a:t>
            </a:r>
            <a:r>
              <a:rPr lang="pt-PT" altLang="pt-PT" sz="2000" dirty="0" err="1"/>
              <a:t>identifying</a:t>
            </a:r>
            <a:r>
              <a:rPr lang="pt-PT" altLang="pt-PT" sz="2000" dirty="0"/>
              <a:t> </a:t>
            </a:r>
            <a:r>
              <a:rPr lang="pt-PT" altLang="pt-PT" sz="2000" dirty="0" err="1"/>
              <a:t>the</a:t>
            </a:r>
            <a:r>
              <a:rPr lang="pt-PT" altLang="pt-PT" sz="2000" dirty="0"/>
              <a:t> </a:t>
            </a:r>
            <a:r>
              <a:rPr lang="pt-PT" altLang="pt-PT" sz="2000" dirty="0" err="1"/>
              <a:t>ways</a:t>
            </a:r>
            <a:r>
              <a:rPr lang="pt-PT" altLang="pt-PT" sz="2000" dirty="0"/>
              <a:t> in </a:t>
            </a:r>
            <a:r>
              <a:rPr lang="pt-PT" altLang="pt-PT" sz="2000" dirty="0" err="1"/>
              <a:t>which</a:t>
            </a:r>
            <a:r>
              <a:rPr lang="pt-PT" altLang="pt-PT" sz="2000" dirty="0"/>
              <a:t> </a:t>
            </a:r>
            <a:r>
              <a:rPr lang="pt-PT" altLang="pt-PT" sz="2000" dirty="0" err="1"/>
              <a:t>people</a:t>
            </a:r>
            <a:r>
              <a:rPr lang="pt-PT" altLang="pt-PT" sz="2000" dirty="0"/>
              <a:t> </a:t>
            </a:r>
            <a:r>
              <a:rPr lang="pt-PT" altLang="pt-PT" sz="2000" dirty="0" err="1"/>
              <a:t>fail</a:t>
            </a:r>
            <a:r>
              <a:rPr lang="pt-PT" altLang="pt-PT" sz="2000" dirty="0"/>
              <a:t> to </a:t>
            </a:r>
            <a:r>
              <a:rPr lang="pt-PT" altLang="pt-PT" sz="2000" dirty="0" err="1"/>
              <a:t>act</a:t>
            </a:r>
            <a:r>
              <a:rPr lang="pt-PT" altLang="pt-PT" sz="2000" dirty="0"/>
              <a:t> as </a:t>
            </a:r>
            <a:r>
              <a:rPr lang="pt-PT" altLang="pt-PT" sz="2000" dirty="0" err="1"/>
              <a:t>needed</a:t>
            </a:r>
            <a:r>
              <a:rPr lang="pt-PT" altLang="pt-PT" sz="2000" dirty="0"/>
              <a:t>, </a:t>
            </a:r>
            <a:r>
              <a:rPr lang="pt-PT" altLang="pt-PT" sz="2000" dirty="0" err="1"/>
              <a:t>or</a:t>
            </a:r>
            <a:r>
              <a:rPr lang="pt-PT" altLang="pt-PT" sz="2000" dirty="0"/>
              <a:t> </a:t>
            </a:r>
            <a:r>
              <a:rPr lang="pt-PT" altLang="pt-PT" sz="2000" dirty="0" err="1"/>
              <a:t>by</a:t>
            </a:r>
            <a:r>
              <a:rPr lang="pt-PT" altLang="pt-PT" sz="2000" dirty="0"/>
              <a:t> </a:t>
            </a:r>
            <a:r>
              <a:rPr lang="pt-PT" altLang="pt-PT" sz="2000" dirty="0" err="1"/>
              <a:t>identifying</a:t>
            </a:r>
            <a:r>
              <a:rPr lang="pt-PT" altLang="pt-PT" sz="2000" dirty="0"/>
              <a:t> </a:t>
            </a:r>
            <a:r>
              <a:rPr lang="pt-PT" altLang="pt-PT" sz="2000" dirty="0" err="1"/>
              <a:t>the</a:t>
            </a:r>
            <a:r>
              <a:rPr lang="pt-PT" altLang="pt-PT" sz="2000" dirty="0"/>
              <a:t> </a:t>
            </a:r>
            <a:r>
              <a:rPr lang="pt-PT" altLang="pt-PT" sz="2000" dirty="0" err="1"/>
              <a:t>ways</a:t>
            </a:r>
            <a:r>
              <a:rPr lang="pt-PT" altLang="pt-PT" sz="2000" dirty="0"/>
              <a:t> in </a:t>
            </a:r>
            <a:r>
              <a:rPr lang="pt-PT" altLang="pt-PT" sz="2000" dirty="0" err="1"/>
              <a:t>which</a:t>
            </a:r>
            <a:r>
              <a:rPr lang="pt-PT" altLang="pt-PT" sz="2000" dirty="0"/>
              <a:t> </a:t>
            </a:r>
            <a:r>
              <a:rPr lang="pt-PT" altLang="pt-PT" sz="2000" dirty="0" err="1"/>
              <a:t>people</a:t>
            </a:r>
            <a:r>
              <a:rPr lang="pt-PT" altLang="pt-PT" sz="2000" dirty="0"/>
              <a:t> </a:t>
            </a:r>
            <a:r>
              <a:rPr lang="pt-PT" altLang="pt-PT" sz="2000" dirty="0" err="1"/>
              <a:t>fail</a:t>
            </a:r>
            <a:r>
              <a:rPr lang="pt-PT" altLang="pt-PT" sz="2000" dirty="0"/>
              <a:t> to </a:t>
            </a:r>
            <a:r>
              <a:rPr lang="pt-PT" altLang="pt-PT" sz="2000" dirty="0" err="1"/>
              <a:t>ensure</a:t>
            </a:r>
            <a:r>
              <a:rPr lang="pt-PT" altLang="pt-PT" sz="2000" dirty="0"/>
              <a:t> </a:t>
            </a:r>
            <a:r>
              <a:rPr lang="pt-PT" altLang="pt-PT" sz="2000" dirty="0" err="1"/>
              <a:t>effective</a:t>
            </a:r>
            <a:r>
              <a:rPr lang="pt-PT" altLang="pt-PT" sz="2000" dirty="0"/>
              <a:t> </a:t>
            </a:r>
            <a:r>
              <a:rPr lang="pt-PT" altLang="pt-PT" sz="2000" dirty="0" err="1"/>
              <a:t>control</a:t>
            </a:r>
            <a:r>
              <a:rPr lang="pt-PT" altLang="pt-PT" sz="2000" dirty="0"/>
              <a:t> </a:t>
            </a:r>
            <a:r>
              <a:rPr lang="pt-PT" altLang="pt-PT" sz="2000" dirty="0" err="1"/>
              <a:t>at</a:t>
            </a:r>
            <a:r>
              <a:rPr lang="pt-PT" altLang="pt-PT" sz="2000" dirty="0"/>
              <a:t> </a:t>
            </a:r>
            <a:r>
              <a:rPr lang="pt-PT" altLang="pt-PT" sz="2000" dirty="0" err="1"/>
              <a:t>each</a:t>
            </a:r>
            <a:r>
              <a:rPr lang="pt-PT" altLang="pt-PT" sz="2000" dirty="0"/>
              <a:t> </a:t>
            </a:r>
            <a:r>
              <a:rPr lang="pt-PT" altLang="pt-PT" sz="2000" dirty="0" err="1"/>
              <a:t>stage</a:t>
            </a:r>
            <a:r>
              <a:rPr lang="pt-PT" altLang="pt-PT" sz="2000" dirty="0"/>
              <a:t>.</a:t>
            </a:r>
            <a:endParaRPr lang="pt-PT" altLang="pt-PT" sz="2000" b="1" dirty="0"/>
          </a:p>
          <a:p>
            <a:pPr algn="just" eaLnBrk="1" hangingPunct="1">
              <a:lnSpc>
                <a:spcPct val="80000"/>
              </a:lnSpc>
            </a:pPr>
            <a:r>
              <a:rPr lang="pt-PT" altLang="pt-PT" sz="2000" b="1" dirty="0" err="1"/>
              <a:t>Improvement</a:t>
            </a:r>
            <a:r>
              <a:rPr lang="pt-PT" altLang="pt-PT" sz="2000" dirty="0"/>
              <a:t>. </a:t>
            </a:r>
            <a:r>
              <a:rPr lang="pt-PT" altLang="pt-PT" sz="2000" dirty="0" err="1"/>
              <a:t>Recommend</a:t>
            </a:r>
            <a:r>
              <a:rPr lang="pt-PT" altLang="pt-PT" sz="2000" dirty="0"/>
              <a:t>, decide </a:t>
            </a:r>
            <a:r>
              <a:rPr lang="pt-PT" altLang="pt-PT" sz="2000" dirty="0" err="1"/>
              <a:t>and</a:t>
            </a:r>
            <a:r>
              <a:rPr lang="pt-PT" altLang="pt-PT" sz="2000" dirty="0"/>
              <a:t> </a:t>
            </a:r>
            <a:r>
              <a:rPr lang="pt-PT" altLang="pt-PT" sz="2000" dirty="0" err="1"/>
              <a:t>implement</a:t>
            </a:r>
            <a:r>
              <a:rPr lang="pt-PT" altLang="pt-PT" sz="2000" dirty="0"/>
              <a:t> </a:t>
            </a:r>
            <a:r>
              <a:rPr lang="pt-PT" altLang="pt-PT" sz="2000" dirty="0" err="1"/>
              <a:t>improvements</a:t>
            </a:r>
            <a:r>
              <a:rPr lang="pt-PT" altLang="pt-PT" sz="2000" dirty="0"/>
              <a:t>.</a:t>
            </a:r>
            <a:endParaRPr lang="pt-PT" altLang="pt-PT" sz="2000" b="1" dirty="0"/>
          </a:p>
          <a:p>
            <a:pPr algn="just" eaLnBrk="1" hangingPunct="1">
              <a:lnSpc>
                <a:spcPct val="80000"/>
              </a:lnSpc>
            </a:pPr>
            <a:r>
              <a:rPr lang="pt-PT" altLang="pt-PT" sz="2000" b="1" dirty="0" err="1"/>
              <a:t>Control</a:t>
            </a:r>
            <a:r>
              <a:rPr lang="pt-PT" altLang="pt-PT" sz="2000" dirty="0"/>
              <a:t>. In </a:t>
            </a:r>
            <a:r>
              <a:rPr lang="pt-PT" altLang="pt-PT" sz="2000" dirty="0" err="1"/>
              <a:t>the</a:t>
            </a:r>
            <a:r>
              <a:rPr lang="pt-PT" altLang="pt-PT" sz="2000" dirty="0"/>
              <a:t> final </a:t>
            </a:r>
            <a:r>
              <a:rPr lang="pt-PT" altLang="pt-PT" sz="2000" dirty="0" err="1"/>
              <a:t>stage</a:t>
            </a:r>
            <a:r>
              <a:rPr lang="pt-PT" altLang="pt-PT" sz="2000" dirty="0"/>
              <a:t> </a:t>
            </a:r>
            <a:r>
              <a:rPr lang="pt-PT" altLang="pt-PT" sz="2000" dirty="0" err="1"/>
              <a:t>of</a:t>
            </a:r>
            <a:r>
              <a:rPr lang="pt-PT" altLang="pt-PT" sz="2000" dirty="0"/>
              <a:t> a </a:t>
            </a:r>
            <a:r>
              <a:rPr lang="pt-PT" altLang="pt-PT" sz="2000" dirty="0" err="1"/>
              <a:t>Six</a:t>
            </a:r>
            <a:r>
              <a:rPr lang="pt-PT" altLang="pt-PT" sz="2000" dirty="0"/>
              <a:t> Sigma </a:t>
            </a:r>
            <a:r>
              <a:rPr lang="pt-PT" altLang="pt-PT" sz="2000" dirty="0" err="1"/>
              <a:t>project</a:t>
            </a:r>
            <a:r>
              <a:rPr lang="pt-PT" altLang="pt-PT" sz="2000" dirty="0"/>
              <a:t>, </a:t>
            </a:r>
            <a:r>
              <a:rPr lang="pt-PT" altLang="pt-PT" sz="2000" dirty="0" err="1"/>
              <a:t>the</a:t>
            </a:r>
            <a:r>
              <a:rPr lang="pt-PT" altLang="pt-PT" sz="2000" dirty="0"/>
              <a:t> team </a:t>
            </a:r>
            <a:r>
              <a:rPr lang="pt-PT" altLang="pt-PT" sz="2000" dirty="0" err="1"/>
              <a:t>creates</a:t>
            </a:r>
            <a:r>
              <a:rPr lang="pt-PT" altLang="pt-PT" sz="2000" dirty="0"/>
              <a:t> </a:t>
            </a:r>
            <a:r>
              <a:rPr lang="pt-PT" altLang="pt-PT" sz="2000" dirty="0" err="1"/>
              <a:t>controls</a:t>
            </a:r>
            <a:r>
              <a:rPr lang="pt-PT" altLang="pt-PT" sz="2000" dirty="0"/>
              <a:t>. </a:t>
            </a:r>
            <a:r>
              <a:rPr lang="pt-PT" altLang="pt-PT" sz="2000" dirty="0" err="1"/>
              <a:t>These</a:t>
            </a:r>
            <a:r>
              <a:rPr lang="pt-PT" altLang="pt-PT" sz="2000" dirty="0"/>
              <a:t> are </a:t>
            </a:r>
            <a:r>
              <a:rPr lang="pt-PT" altLang="pt-PT" sz="2000" dirty="0" err="1"/>
              <a:t>enabling</a:t>
            </a:r>
            <a:r>
              <a:rPr lang="pt-PT" altLang="pt-PT" sz="2000" dirty="0"/>
              <a:t> </a:t>
            </a:r>
            <a:r>
              <a:rPr lang="pt-PT" altLang="pt-PT" sz="2000" dirty="0" err="1"/>
              <a:t>the</a:t>
            </a:r>
            <a:r>
              <a:rPr lang="pt-PT" altLang="pt-PT" sz="2000" dirty="0"/>
              <a:t> </a:t>
            </a:r>
            <a:r>
              <a:rPr lang="pt-PT" altLang="pt-PT" sz="2000" dirty="0" err="1"/>
              <a:t>company</a:t>
            </a:r>
            <a:r>
              <a:rPr lang="pt-PT" altLang="pt-PT" sz="2000" dirty="0"/>
              <a:t> to </a:t>
            </a:r>
            <a:r>
              <a:rPr lang="pt-PT" altLang="pt-PT" sz="2000" dirty="0" err="1"/>
              <a:t>sustain</a:t>
            </a:r>
            <a:r>
              <a:rPr lang="pt-PT" altLang="pt-PT" sz="2000" dirty="0"/>
              <a:t> </a:t>
            </a:r>
            <a:r>
              <a:rPr lang="pt-PT" altLang="pt-PT" sz="2000" dirty="0" err="1"/>
              <a:t>and</a:t>
            </a:r>
            <a:r>
              <a:rPr lang="pt-PT" altLang="pt-PT" sz="2000" dirty="0"/>
              <a:t> </a:t>
            </a:r>
            <a:r>
              <a:rPr lang="pt-PT" altLang="pt-PT" sz="2000" dirty="0" err="1"/>
              <a:t>extend</a:t>
            </a:r>
            <a:r>
              <a:rPr lang="pt-PT" altLang="pt-PT" sz="2000" dirty="0"/>
              <a:t> </a:t>
            </a:r>
            <a:r>
              <a:rPr lang="pt-PT" altLang="pt-PT" sz="2000" dirty="0" err="1"/>
              <a:t>the</a:t>
            </a:r>
            <a:r>
              <a:rPr lang="pt-PT" altLang="pt-PT" sz="2000" dirty="0"/>
              <a:t> </a:t>
            </a:r>
            <a:r>
              <a:rPr lang="pt-PT" altLang="pt-PT" sz="2000" dirty="0" err="1"/>
              <a:t>improvements</a:t>
            </a:r>
            <a:r>
              <a:rPr lang="pt-PT" altLang="pt-PT" sz="2000" dirty="0"/>
              <a:t>. </a:t>
            </a:r>
          </a:p>
        </p:txBody>
      </p:sp>
    </p:spTree>
    <p:extLst>
      <p:ext uri="{BB962C8B-B14F-4D97-AF65-F5344CB8AC3E}">
        <p14:creationId xmlns:p14="http://schemas.microsoft.com/office/powerpoint/2010/main" val="344884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Six</a:t>
            </a:r>
            <a:r>
              <a:rPr lang="pt-PT" altLang="ja-JP" b="1" dirty="0" smtClean="0">
                <a:ea typeface="ＭＳ Ｐゴシック" charset="-128"/>
              </a:rPr>
              <a:t> Sigma</a:t>
            </a:r>
            <a:endParaRPr lang="pt-PT" b="1" dirty="0" smtClean="0"/>
          </a:p>
        </p:txBody>
      </p:sp>
      <p:sp>
        <p:nvSpPr>
          <p:cNvPr id="133123" name="Rectangle 3"/>
          <p:cNvSpPr>
            <a:spLocks noGrp="1" noChangeArrowheads="1"/>
          </p:cNvSpPr>
          <p:nvPr>
            <p:ph type="body" idx="1"/>
          </p:nvPr>
        </p:nvSpPr>
        <p:spPr/>
        <p:txBody>
          <a:bodyPr>
            <a:normAutofit/>
          </a:bodyPr>
          <a:lstStyle/>
          <a:p>
            <a:pPr algn="just" eaLnBrk="1" hangingPunct="1">
              <a:lnSpc>
                <a:spcPct val="90000"/>
              </a:lnSpc>
            </a:pPr>
            <a:r>
              <a:rPr lang="pt-PT" altLang="ja-JP" dirty="0" err="1">
                <a:ea typeface="ＭＳ Ｐゴシック" panose="020B0600070205080204" pitchFamily="34" charset="-128"/>
              </a:rPr>
              <a:t>Usually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Six</a:t>
            </a:r>
            <a:r>
              <a:rPr lang="pt-PT" altLang="ja-JP" dirty="0">
                <a:ea typeface="ＭＳ Ｐゴシック" panose="020B0600070205080204" pitchFamily="34" charset="-128"/>
              </a:rPr>
              <a:t> Sigma </a:t>
            </a:r>
            <a:r>
              <a:rPr lang="pt-PT" altLang="ja-JP" dirty="0" err="1">
                <a:ea typeface="ＭＳ Ｐゴシック" panose="020B0600070205080204" pitchFamily="34" charset="-128"/>
              </a:rPr>
              <a:t>organizations</a:t>
            </a:r>
            <a:r>
              <a:rPr lang="pt-PT" altLang="ja-JP" dirty="0">
                <a:ea typeface="ＭＳ Ｐゴシック" panose="020B0600070205080204" pitchFamily="34" charset="-128"/>
              </a:rPr>
              <a:t> are </a:t>
            </a:r>
            <a:r>
              <a:rPr lang="pt-PT" altLang="ja-JP" dirty="0" err="1">
                <a:ea typeface="ＭＳ Ｐゴシック" panose="020B0600070205080204" pitchFamily="34" charset="-128"/>
              </a:rPr>
              <a:t>composed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following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Champions</a:t>
            </a:r>
            <a:r>
              <a:rPr lang="pt-PT" altLang="ja-JP" dirty="0">
                <a:ea typeface="ＭＳ Ｐゴシック" panose="020B0600070205080204" pitchFamily="34" charset="-128"/>
              </a:rPr>
              <a:t> - </a:t>
            </a:r>
            <a:r>
              <a:rPr lang="pt-PT" altLang="ja-JP" dirty="0" err="1">
                <a:ea typeface="ＭＳ Ｐゴシック" panose="020B0600070205080204" pitchFamily="34" charset="-128"/>
              </a:rPr>
              <a:t>these</a:t>
            </a:r>
            <a:r>
              <a:rPr lang="pt-PT" altLang="ja-JP" dirty="0">
                <a:ea typeface="ＭＳ Ｐゴシック" panose="020B0600070205080204" pitchFamily="34" charset="-128"/>
              </a:rPr>
              <a:t> are </a:t>
            </a:r>
            <a:r>
              <a:rPr lang="pt-PT" altLang="ja-JP" dirty="0" err="1">
                <a:ea typeface="ＭＳ Ｐゴシック" panose="020B0600070205080204" pitchFamily="34" charset="-128"/>
              </a:rPr>
              <a:t>members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Senior</a:t>
            </a:r>
            <a:r>
              <a:rPr lang="pt-PT" altLang="ja-JP" dirty="0">
                <a:ea typeface="ＭＳ Ｐゴシック" panose="020B0600070205080204" pitchFamily="34" charset="-128"/>
              </a:rPr>
              <a:t> Management Team </a:t>
            </a:r>
            <a:r>
              <a:rPr lang="pt-PT" altLang="ja-JP" dirty="0" err="1">
                <a:ea typeface="ＭＳ Ｐゴシック" panose="020B0600070205080204" pitchFamily="34" charset="-128"/>
              </a:rPr>
              <a:t>with</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responsibility</a:t>
            </a:r>
            <a:r>
              <a:rPr lang="pt-PT" altLang="ja-JP" dirty="0">
                <a:ea typeface="ＭＳ Ｐゴシック" panose="020B0600070205080204" pitchFamily="34" charset="-128"/>
              </a:rPr>
              <a:t> for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success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quality</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initiative</a:t>
            </a:r>
            <a:r>
              <a:rPr lang="pt-PT" altLang="ja-JP" dirty="0">
                <a:ea typeface="ＭＳ Ｐゴシック" panose="020B0600070205080204" pitchFamily="34" charset="-128"/>
              </a:rPr>
              <a:t>; Master </a:t>
            </a:r>
            <a:r>
              <a:rPr lang="pt-PT" altLang="ja-JP" dirty="0" err="1">
                <a:ea typeface="ＭＳ Ｐゴシック" panose="020B0600070205080204" pitchFamily="34" charset="-128"/>
              </a:rPr>
              <a:t>Black</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Belts</a:t>
            </a:r>
            <a:r>
              <a:rPr lang="pt-PT" altLang="ja-JP" dirty="0">
                <a:ea typeface="ＭＳ Ｐゴシック" panose="020B0600070205080204" pitchFamily="34" charset="-128"/>
              </a:rPr>
              <a:t> - </a:t>
            </a:r>
            <a:r>
              <a:rPr lang="pt-PT" altLang="ja-JP" dirty="0" err="1">
                <a:ea typeface="ＭＳ Ｐゴシック" panose="020B0600070205080204" pitchFamily="34" charset="-128"/>
              </a:rPr>
              <a:t>these</a:t>
            </a:r>
            <a:r>
              <a:rPr lang="pt-PT" altLang="ja-JP" dirty="0">
                <a:ea typeface="ＭＳ Ｐゴシック" panose="020B0600070205080204" pitchFamily="34" charset="-128"/>
              </a:rPr>
              <a:t> are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teachers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trainers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reviewers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mentors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Black</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Belts</a:t>
            </a:r>
            <a:r>
              <a:rPr lang="pt-PT" altLang="ja-JP" dirty="0">
                <a:ea typeface="ＭＳ Ｐゴシック" panose="020B0600070205080204" pitchFamily="34" charset="-128"/>
              </a:rPr>
              <a:t> (full-time); </a:t>
            </a:r>
            <a:r>
              <a:rPr lang="pt-PT" altLang="ja-JP" dirty="0" err="1">
                <a:ea typeface="ＭＳ Ｐゴシック" panose="020B0600070205080204" pitchFamily="34" charset="-128"/>
              </a:rPr>
              <a:t>Black</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Belts</a:t>
            </a:r>
            <a:r>
              <a:rPr lang="pt-PT" altLang="ja-JP" dirty="0">
                <a:ea typeface="ＭＳ Ｐゴシック" panose="020B0600070205080204" pitchFamily="34" charset="-128"/>
              </a:rPr>
              <a:t> - </a:t>
            </a:r>
            <a:r>
              <a:rPr lang="pt-PT" altLang="ja-JP" dirty="0" err="1">
                <a:ea typeface="ＭＳ Ｐゴシック" panose="020B0600070205080204" pitchFamily="34" charset="-128"/>
              </a:rPr>
              <a:t>these</a:t>
            </a:r>
            <a:r>
              <a:rPr lang="pt-PT" altLang="ja-JP" dirty="0">
                <a:ea typeface="ＭＳ Ｐゴシック" panose="020B0600070205080204" pitchFamily="34" charset="-128"/>
              </a:rPr>
              <a:t> are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leaders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teams </a:t>
            </a:r>
            <a:r>
              <a:rPr lang="pt-PT" altLang="ja-JP" dirty="0" err="1">
                <a:ea typeface="ＭＳ Ｐゴシック" panose="020B0600070205080204" pitchFamily="34" charset="-128"/>
              </a:rPr>
              <a:t>that</a:t>
            </a:r>
            <a:r>
              <a:rPr lang="pt-PT" altLang="ja-JP" dirty="0">
                <a:ea typeface="ＭＳ Ｐゴシック" panose="020B0600070205080204" pitchFamily="34" charset="-128"/>
              </a:rPr>
              <a:t> </a:t>
            </a:r>
            <a:r>
              <a:rPr lang="pt-PT" altLang="ja-JP" dirty="0" err="1">
                <a:ea typeface="ＭＳ Ｐゴシック" panose="020B0600070205080204" pitchFamily="34" charset="-128"/>
              </a:rPr>
              <a:t>employ</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DMAIIC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DMADV (full-time); Green </a:t>
            </a:r>
            <a:r>
              <a:rPr lang="pt-PT" altLang="ja-JP" dirty="0" err="1">
                <a:ea typeface="ＭＳ Ｐゴシック" panose="020B0600070205080204" pitchFamily="34" charset="-128"/>
              </a:rPr>
              <a:t>Belts</a:t>
            </a:r>
            <a:r>
              <a:rPr lang="pt-PT" altLang="ja-JP" dirty="0">
                <a:ea typeface="ＭＳ Ｐゴシック" panose="020B0600070205080204" pitchFamily="34" charset="-128"/>
              </a:rPr>
              <a:t> - are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owners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projects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that</a:t>
            </a:r>
            <a:r>
              <a:rPr lang="pt-PT" altLang="ja-JP" dirty="0">
                <a:ea typeface="ＭＳ Ｐゴシック" panose="020B0600070205080204" pitchFamily="34" charset="-128"/>
              </a:rPr>
              <a:t> improve a </a:t>
            </a:r>
            <a:r>
              <a:rPr lang="pt-PT" altLang="ja-JP" dirty="0" err="1">
                <a:ea typeface="ＭＳ Ｐゴシック" panose="020B0600070205080204" pitchFamily="34" charset="-128"/>
              </a:rPr>
              <a:t>process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product</a:t>
            </a:r>
            <a:r>
              <a:rPr lang="pt-PT" altLang="ja-JP" dirty="0">
                <a:ea typeface="ＭＳ Ｐゴシック" panose="020B0600070205080204" pitchFamily="34" charset="-128"/>
              </a:rPr>
              <a:t> (part-time);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Deployment</a:t>
            </a:r>
            <a:r>
              <a:rPr lang="pt-PT" altLang="ja-JP" dirty="0">
                <a:ea typeface="ＭＳ Ｐゴシック" panose="020B0600070205080204" pitchFamily="34" charset="-128"/>
              </a:rPr>
              <a:t> Team - </a:t>
            </a:r>
            <a:r>
              <a:rPr lang="pt-PT" altLang="ja-JP" dirty="0" err="1">
                <a:ea typeface="ＭＳ Ｐゴシック" panose="020B0600070205080204" pitchFamily="34" charset="-128"/>
              </a:rPr>
              <a:t>which</a:t>
            </a:r>
            <a:r>
              <a:rPr lang="pt-PT" altLang="ja-JP" dirty="0">
                <a:ea typeface="ＭＳ Ｐゴシック" panose="020B0600070205080204" pitchFamily="34" charset="-128"/>
              </a:rPr>
              <a:t> are </a:t>
            </a:r>
            <a:r>
              <a:rPr lang="pt-PT" altLang="ja-JP" dirty="0" err="1">
                <a:ea typeface="ＭＳ Ｐゴシック" panose="020B0600070205080204" pitchFamily="34" charset="-128"/>
              </a:rPr>
              <a:t>composed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key</a:t>
            </a:r>
            <a:r>
              <a:rPr lang="pt-PT" altLang="ja-JP" dirty="0">
                <a:ea typeface="ＭＳ Ｐゴシック" panose="020B0600070205080204" pitchFamily="34" charset="-128"/>
              </a:rPr>
              <a:t> </a:t>
            </a:r>
            <a:r>
              <a:rPr lang="pt-PT" altLang="ja-JP" dirty="0" err="1">
                <a:ea typeface="ＭＳ Ｐゴシック" panose="020B0600070205080204" pitchFamily="34" charset="-128"/>
              </a:rPr>
              <a:t>stakeholders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firm</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supplier</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resources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assigned</a:t>
            </a:r>
            <a:r>
              <a:rPr lang="pt-PT" altLang="ja-JP" dirty="0">
                <a:ea typeface="ＭＳ Ｐゴシック" panose="020B0600070205080204" pitchFamily="34" charset="-128"/>
              </a:rPr>
              <a:t> to a </a:t>
            </a:r>
            <a:r>
              <a:rPr lang="pt-PT" altLang="ja-JP" dirty="0" err="1">
                <a:ea typeface="ＭＳ Ｐゴシック" panose="020B0600070205080204" pitchFamily="34" charset="-128"/>
              </a:rPr>
              <a:t>Six</a:t>
            </a:r>
            <a:r>
              <a:rPr lang="pt-PT" altLang="ja-JP" dirty="0">
                <a:ea typeface="ＭＳ Ｐゴシック" panose="020B0600070205080204" pitchFamily="34" charset="-128"/>
              </a:rPr>
              <a:t> Sigma Project (</a:t>
            </a:r>
            <a:r>
              <a:rPr lang="pt-PT" altLang="ja-JP" dirty="0" err="1">
                <a:ea typeface="ＭＳ Ｐゴシック" panose="020B0600070205080204" pitchFamily="34" charset="-128"/>
              </a:rPr>
              <a:t>part</a:t>
            </a:r>
            <a:r>
              <a:rPr lang="pt-PT" altLang="ja-JP" dirty="0">
                <a:ea typeface="ＭＳ Ｐゴシック" panose="020B0600070205080204" pitchFamily="34" charset="-128"/>
              </a:rPr>
              <a:t>/full-time)" </a:t>
            </a:r>
            <a:endParaRPr lang="pt-PT" altLang="pt-PT" dirty="0"/>
          </a:p>
        </p:txBody>
      </p:sp>
    </p:spTree>
    <p:extLst>
      <p:ext uri="{BB962C8B-B14F-4D97-AF65-F5344CB8AC3E}">
        <p14:creationId xmlns:p14="http://schemas.microsoft.com/office/powerpoint/2010/main" val="771045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Six</a:t>
            </a:r>
            <a:r>
              <a:rPr lang="pt-PT" altLang="ja-JP" b="1" dirty="0" smtClean="0">
                <a:ea typeface="ＭＳ Ｐゴシック" charset="-128"/>
              </a:rPr>
              <a:t> Sigma</a:t>
            </a:r>
            <a:endParaRPr lang="pt-PT" b="1" dirty="0" smtClean="0"/>
          </a:p>
        </p:txBody>
      </p:sp>
      <p:sp>
        <p:nvSpPr>
          <p:cNvPr id="134147" name="Rectangle 3"/>
          <p:cNvSpPr>
            <a:spLocks noGrp="1" noChangeArrowheads="1"/>
          </p:cNvSpPr>
          <p:nvPr>
            <p:ph type="body" idx="1"/>
          </p:nvPr>
        </p:nvSpPr>
        <p:spPr/>
        <p:txBody>
          <a:bodyPr>
            <a:normAutofit/>
          </a:bodyPr>
          <a:lstStyle/>
          <a:p>
            <a:pPr algn="just" eaLnBrk="1" hangingPunct="1">
              <a:lnSpc>
                <a:spcPct val="90000"/>
              </a:lnSpc>
            </a:pPr>
            <a:r>
              <a:rPr lang="pt-PT" altLang="ja-JP" dirty="0" err="1">
                <a:ea typeface="ＭＳ Ｐゴシック" panose="020B0600070205080204" pitchFamily="34" charset="-128"/>
              </a:rPr>
              <a:t>Besides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Sigma </a:t>
            </a:r>
            <a:r>
              <a:rPr lang="pt-PT" altLang="ja-JP" dirty="0" err="1">
                <a:ea typeface="ＭＳ Ｐゴシック" panose="020B0600070205080204" pitchFamily="34" charset="-128"/>
              </a:rPr>
              <a:t>levels</a:t>
            </a:r>
            <a:r>
              <a:rPr lang="pt-PT" altLang="ja-JP" dirty="0">
                <a:ea typeface="ＭＳ Ｐゴシック" panose="020B0600070205080204" pitchFamily="34" charset="-128"/>
              </a:rPr>
              <a:t> 1 to 6, </a:t>
            </a:r>
            <a:r>
              <a:rPr lang="pt-PT" altLang="ja-JP" dirty="0" err="1">
                <a:ea typeface="ＭＳ Ｐゴシック" panose="020B0600070205080204" pitchFamily="34" charset="-128"/>
              </a:rPr>
              <a:t>we</a:t>
            </a:r>
            <a:r>
              <a:rPr lang="pt-PT" altLang="ja-JP" dirty="0">
                <a:ea typeface="ＭＳ Ｐゴシック" panose="020B0600070205080204" pitchFamily="34" charset="-128"/>
              </a:rPr>
              <a:t> can </a:t>
            </a:r>
            <a:r>
              <a:rPr lang="pt-PT" altLang="ja-JP" dirty="0" err="1">
                <a:ea typeface="ＭＳ Ｐゴシック" panose="020B0600070205080204" pitchFamily="34" charset="-128"/>
              </a:rPr>
              <a:t>actually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also</a:t>
            </a:r>
            <a:r>
              <a:rPr lang="pt-PT" altLang="ja-JP" dirty="0">
                <a:ea typeface="ＭＳ Ｐゴシック" panose="020B0600070205080204" pitchFamily="34" charset="-128"/>
              </a:rPr>
              <a:t> </a:t>
            </a:r>
            <a:r>
              <a:rPr lang="pt-PT" altLang="ja-JP" dirty="0" err="1">
                <a:ea typeface="ＭＳ Ｐゴシック" panose="020B0600070205080204" pitchFamily="34" charset="-128"/>
              </a:rPr>
              <a:t>distinguish</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between</a:t>
            </a:r>
            <a:r>
              <a:rPr lang="pt-PT" altLang="ja-JP" dirty="0">
                <a:ea typeface="ＭＳ Ｐゴシック" panose="020B0600070205080204" pitchFamily="34" charset="-128"/>
              </a:rPr>
              <a:t> 3 </a:t>
            </a:r>
            <a:r>
              <a:rPr lang="pt-PT" altLang="ja-JP" dirty="0" err="1">
                <a:ea typeface="ＭＳ Ｐゴシック" panose="020B0600070205080204" pitchFamily="34" charset="-128"/>
              </a:rPr>
              <a:t>other</a:t>
            </a:r>
            <a:r>
              <a:rPr lang="pt-PT" altLang="ja-JP" dirty="0">
                <a:ea typeface="ＭＳ Ｐゴシック" panose="020B0600070205080204" pitchFamily="34" charset="-128"/>
              </a:rPr>
              <a:t> </a:t>
            </a:r>
            <a:r>
              <a:rPr lang="pt-PT" altLang="ja-JP" dirty="0" err="1">
                <a:ea typeface="ＭＳ Ｐゴシック" panose="020B0600070205080204" pitchFamily="34" charset="-128"/>
              </a:rPr>
              <a:t>levels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using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Six</a:t>
            </a:r>
            <a:r>
              <a:rPr lang="pt-PT" altLang="ja-JP" dirty="0">
                <a:ea typeface="ＭＳ Ｐゴシック" panose="020B0600070205080204" pitchFamily="34" charset="-128"/>
              </a:rPr>
              <a:t> </a:t>
            </a:r>
            <a:r>
              <a:rPr lang="pt-PT" altLang="ja-JP" dirty="0" err="1">
                <a:ea typeface="ＭＳ Ｐゴシック" panose="020B0600070205080204" pitchFamily="34" charset="-128"/>
              </a:rPr>
              <a:t>SIgma</a:t>
            </a:r>
            <a:r>
              <a:rPr lang="pt-PT" altLang="ja-JP" dirty="0">
                <a:ea typeface="ＭＳ Ｐゴシック" panose="020B0600070205080204" pitchFamily="34" charset="-128"/>
              </a:rPr>
              <a:t>: A. Use </a:t>
            </a:r>
            <a:r>
              <a:rPr lang="pt-PT" altLang="ja-JP" dirty="0" err="1">
                <a:ea typeface="ＭＳ Ｐゴシック" panose="020B0600070205080204" pitchFamily="34" charset="-128"/>
              </a:rPr>
              <a:t>Six</a:t>
            </a:r>
            <a:r>
              <a:rPr lang="pt-PT" altLang="ja-JP" dirty="0">
                <a:ea typeface="ＭＳ Ｐゴシック" panose="020B0600070205080204" pitchFamily="34" charset="-128"/>
              </a:rPr>
              <a:t> </a:t>
            </a:r>
            <a:r>
              <a:rPr lang="pt-PT" altLang="ja-JP" dirty="0" err="1">
                <a:ea typeface="ＭＳ Ｐゴシック" panose="020B0600070205080204" pitchFamily="34" charset="-128"/>
              </a:rPr>
              <a:t>SIgma</a:t>
            </a:r>
            <a:r>
              <a:rPr lang="pt-PT" altLang="ja-JP" dirty="0">
                <a:ea typeface="ＭＳ Ｐゴシック" panose="020B0600070205080204" pitchFamily="34" charset="-128"/>
              </a:rPr>
              <a:t> as a </a:t>
            </a:r>
            <a:r>
              <a:rPr lang="pt-PT" altLang="ja-JP" dirty="0" err="1">
                <a:ea typeface="ＭＳ Ｐゴシック" panose="020B0600070205080204" pitchFamily="34" charset="-128"/>
              </a:rPr>
              <a:t>statistical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measurement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unit</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comparable</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degrees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dollars</a:t>
            </a:r>
            <a:r>
              <a:rPr lang="pt-PT" altLang="ja-JP" dirty="0">
                <a:ea typeface="ＭＳ Ｐゴシック" panose="020B0600070205080204" pitchFamily="34" charset="-128"/>
              </a:rPr>
              <a:t>) B. Use </a:t>
            </a:r>
            <a:r>
              <a:rPr lang="pt-PT" altLang="ja-JP" dirty="0" err="1">
                <a:ea typeface="ＭＳ Ｐゴシック" panose="020B0600070205080204" pitchFamily="34" charset="-128"/>
              </a:rPr>
              <a:t>it</a:t>
            </a:r>
            <a:r>
              <a:rPr lang="pt-PT" altLang="ja-JP" dirty="0">
                <a:ea typeface="ＭＳ Ｐゴシック" panose="020B0600070205080204" pitchFamily="34" charset="-128"/>
              </a:rPr>
              <a:t> as </a:t>
            </a:r>
            <a:r>
              <a:rPr lang="pt-PT" altLang="ja-JP" dirty="0" err="1">
                <a:ea typeface="ＭＳ Ｐゴシック" panose="020B0600070205080204" pitchFamily="34" charset="-128"/>
              </a:rPr>
              <a:t>as</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structured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measurement-centered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improvement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system</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where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DMAIC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DMADV </a:t>
            </a:r>
            <a:r>
              <a:rPr lang="pt-PT" altLang="ja-JP" dirty="0" err="1">
                <a:ea typeface="ＭＳ Ｐゴシック" panose="020B0600070205080204" pitchFamily="34" charset="-128"/>
              </a:rPr>
              <a:t>methods</a:t>
            </a:r>
            <a:r>
              <a:rPr lang="pt-PT" altLang="ja-JP" dirty="0">
                <a:ea typeface="ＭＳ Ｐゴシック" panose="020B0600070205080204" pitchFamily="34" charset="-128"/>
              </a:rPr>
              <a:t> come </a:t>
            </a:r>
            <a:r>
              <a:rPr lang="pt-PT" altLang="ja-JP" dirty="0" err="1">
                <a:ea typeface="ＭＳ Ｐゴシック" panose="020B0600070205080204" pitchFamily="34" charset="-128"/>
              </a:rPr>
              <a:t>into</a:t>
            </a:r>
            <a:r>
              <a:rPr lang="pt-PT" altLang="ja-JP" dirty="0">
                <a:ea typeface="ＭＳ Ｐゴシック" panose="020B0600070205080204" pitchFamily="34" charset="-128"/>
              </a:rPr>
              <a:t> play) C. Use 6 Sigma as a management </a:t>
            </a:r>
            <a:r>
              <a:rPr lang="pt-PT" altLang="ja-JP" dirty="0" err="1">
                <a:ea typeface="ＭＳ Ｐゴシック" panose="020B0600070205080204" pitchFamily="34" charset="-128"/>
              </a:rPr>
              <a:t>philosophy</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which</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other</a:t>
            </a:r>
            <a:r>
              <a:rPr lang="pt-PT" altLang="ja-JP" dirty="0">
                <a:ea typeface="ＭＳ Ｐゴシック" panose="020B0600070205080204" pitchFamily="34" charset="-128"/>
              </a:rPr>
              <a:t> 2 </a:t>
            </a:r>
            <a:r>
              <a:rPr lang="pt-PT" altLang="ja-JP" dirty="0" err="1">
                <a:ea typeface="ＭＳ Ｐゴシック" panose="020B0600070205080204" pitchFamily="34" charset="-128"/>
              </a:rPr>
              <a:t>levels</a:t>
            </a:r>
            <a:r>
              <a:rPr lang="pt-PT" altLang="ja-JP" dirty="0">
                <a:ea typeface="ＭＳ Ｐゴシック" panose="020B0600070205080204" pitchFamily="34" charset="-128"/>
              </a:rPr>
              <a:t> are </a:t>
            </a:r>
            <a:r>
              <a:rPr lang="pt-PT" altLang="ja-JP" dirty="0" err="1">
                <a:ea typeface="ＭＳ Ｐゴシック" panose="020B0600070205080204" pitchFamily="34" charset="-128"/>
              </a:rPr>
              <a:t>used</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establish</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fact-based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company</a:t>
            </a:r>
            <a:r>
              <a:rPr lang="pt-PT" altLang="ja-JP" dirty="0">
                <a:ea typeface="ＭＳ Ｐゴシック" panose="020B0600070205080204" pitchFamily="34" charset="-128"/>
              </a:rPr>
              <a:t> </a:t>
            </a:r>
            <a:r>
              <a:rPr lang="pt-PT" altLang="ja-JP" dirty="0" err="1">
                <a:ea typeface="ＭＳ Ｐゴシック" panose="020B0600070205080204" pitchFamily="34" charset="-128"/>
              </a:rPr>
              <a:t>culture</a:t>
            </a:r>
            <a:r>
              <a:rPr lang="pt-PT" altLang="ja-JP" dirty="0">
                <a:ea typeface="ＭＳ Ｐゴシック" panose="020B0600070205080204" pitchFamily="34" charset="-128"/>
              </a:rPr>
              <a:t> </a:t>
            </a:r>
            <a:r>
              <a:rPr lang="pt-PT" altLang="ja-JP" dirty="0" err="1">
                <a:ea typeface="ＭＳ Ｐゴシック" panose="020B0600070205080204" pitchFamily="34" charset="-128"/>
              </a:rPr>
              <a:t>which</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aimed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at</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continuous</a:t>
            </a:r>
            <a:r>
              <a:rPr lang="pt-PT" altLang="ja-JP" dirty="0">
                <a:ea typeface="ＭＳ Ｐゴシック" panose="020B0600070205080204" pitchFamily="34" charset="-128"/>
              </a:rPr>
              <a:t> </a:t>
            </a:r>
            <a:r>
              <a:rPr lang="pt-PT" altLang="ja-JP" dirty="0" err="1">
                <a:ea typeface="ＭＳ Ｐゴシック" panose="020B0600070205080204" pitchFamily="34" charset="-128"/>
              </a:rPr>
              <a:t>improvement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business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manufacturing</a:t>
            </a:r>
            <a:r>
              <a:rPr lang="pt-PT" altLang="ja-JP" dirty="0">
                <a:ea typeface="ＭＳ Ｐゴシック" panose="020B0600070205080204" pitchFamily="34" charset="-128"/>
              </a:rPr>
              <a:t> processes. </a:t>
            </a:r>
            <a:endParaRPr lang="pt-PT" altLang="pt-PT" dirty="0"/>
          </a:p>
        </p:txBody>
      </p:sp>
    </p:spTree>
    <p:extLst>
      <p:ext uri="{BB962C8B-B14F-4D97-AF65-F5344CB8AC3E}">
        <p14:creationId xmlns:p14="http://schemas.microsoft.com/office/powerpoint/2010/main" val="3227407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Six</a:t>
            </a:r>
            <a:r>
              <a:rPr lang="pt-PT" altLang="ja-JP" b="1" dirty="0" smtClean="0">
                <a:ea typeface="ＭＳ Ｐゴシック" charset="-128"/>
              </a:rPr>
              <a:t> Sigma</a:t>
            </a:r>
            <a:endParaRPr lang="pt-PT" b="1" dirty="0" smtClean="0"/>
          </a:p>
        </p:txBody>
      </p:sp>
      <p:sp>
        <p:nvSpPr>
          <p:cNvPr id="135171" name="Rectangle 3"/>
          <p:cNvSpPr>
            <a:spLocks noGrp="1" noChangeArrowheads="1"/>
          </p:cNvSpPr>
          <p:nvPr>
            <p:ph type="body" idx="1"/>
          </p:nvPr>
        </p:nvSpPr>
        <p:spPr/>
        <p:txBody>
          <a:bodyPr>
            <a:normAutofit/>
          </a:bodyPr>
          <a:lstStyle/>
          <a:p>
            <a:pPr algn="just" eaLnBrk="1" hangingPunct="1"/>
            <a:r>
              <a:rPr lang="pt-PT" altLang="ja-JP" sz="3200" i="1" dirty="0">
                <a:ea typeface="ＭＳ Ｐゴシック" panose="020B0600070205080204" pitchFamily="34" charset="-128"/>
              </a:rPr>
              <a:t>"</a:t>
            </a:r>
            <a:r>
              <a:rPr lang="pt-PT" altLang="ja-JP" sz="3200" i="1" dirty="0" err="1">
                <a:ea typeface="ＭＳ Ｐゴシック" panose="020B0600070205080204" pitchFamily="34" charset="-128"/>
              </a:rPr>
              <a:t>Two</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Six</a:t>
            </a:r>
            <a:r>
              <a:rPr lang="pt-PT" altLang="ja-JP" sz="3200" i="1" dirty="0">
                <a:ea typeface="ＭＳ Ｐゴシック" panose="020B0600070205080204" pitchFamily="34" charset="-128"/>
              </a:rPr>
              <a:t> Sigma </a:t>
            </a:r>
            <a:r>
              <a:rPr lang="pt-PT" altLang="ja-JP" sz="3200" i="1" dirty="0" err="1">
                <a:ea typeface="ＭＳ Ｐゴシック" panose="020B0600070205080204" pitchFamily="34" charset="-128"/>
              </a:rPr>
              <a:t>sub-methodologies</a:t>
            </a:r>
            <a:r>
              <a:rPr lang="pt-PT" altLang="ja-JP" sz="3200" i="1" dirty="0">
                <a:ea typeface="ＭＳ Ｐゴシック" panose="020B0600070205080204" pitchFamily="34" charset="-128"/>
              </a:rPr>
              <a:t> are </a:t>
            </a:r>
            <a:r>
              <a:rPr lang="pt-PT" altLang="ja-JP" sz="3200" i="1" dirty="0" err="1">
                <a:ea typeface="ＭＳ Ｐゴシック" panose="020B0600070205080204" pitchFamily="34" charset="-128"/>
              </a:rPr>
              <a:t>called</a:t>
            </a:r>
            <a:r>
              <a:rPr lang="pt-PT" altLang="ja-JP" sz="3200" i="1" dirty="0">
                <a:ea typeface="ＭＳ Ｐゴシック" panose="020B0600070205080204" pitchFamily="34" charset="-128"/>
              </a:rPr>
              <a:t> DMAIC (Define, </a:t>
            </a:r>
            <a:r>
              <a:rPr lang="pt-PT" altLang="ja-JP" sz="3200" i="1" dirty="0" err="1">
                <a:ea typeface="ＭＳ Ｐゴシック" panose="020B0600070205080204" pitchFamily="34" charset="-128"/>
              </a:rPr>
              <a:t>Measure</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Analyze</a:t>
            </a:r>
            <a:r>
              <a:rPr lang="pt-PT" altLang="ja-JP" sz="3200" i="1" dirty="0">
                <a:ea typeface="ＭＳ Ｐゴシック" panose="020B0600070205080204" pitchFamily="34" charset="-128"/>
              </a:rPr>
              <a:t>, Improve </a:t>
            </a:r>
            <a:r>
              <a:rPr lang="pt-PT" altLang="ja-JP" sz="3200" i="1" dirty="0" err="1">
                <a:ea typeface="ＭＳ Ｐゴシック" panose="020B0600070205080204" pitchFamily="34" charset="-128"/>
              </a:rPr>
              <a:t>and</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Control</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and</a:t>
            </a:r>
            <a:r>
              <a:rPr lang="pt-PT" altLang="ja-JP" sz="3200" i="1" dirty="0">
                <a:ea typeface="ＭＳ Ｐゴシック" panose="020B0600070205080204" pitchFamily="34" charset="-128"/>
              </a:rPr>
              <a:t> DMADV (Define, </a:t>
            </a:r>
            <a:r>
              <a:rPr lang="pt-PT" altLang="ja-JP" sz="3200" i="1" dirty="0" err="1">
                <a:ea typeface="ＭＳ Ｐゴシック" panose="020B0600070205080204" pitchFamily="34" charset="-128"/>
              </a:rPr>
              <a:t>Measure</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Analyze</a:t>
            </a:r>
            <a:r>
              <a:rPr lang="pt-PT" altLang="ja-JP" sz="3200" i="1" dirty="0">
                <a:ea typeface="ＭＳ Ｐゴシック" panose="020B0600070205080204" pitchFamily="34" charset="-128"/>
              </a:rPr>
              <a:t>, Design, </a:t>
            </a:r>
            <a:r>
              <a:rPr lang="pt-PT" altLang="ja-JP" sz="3200" i="1" dirty="0" err="1">
                <a:ea typeface="ＭＳ Ｐゴシック" panose="020B0600070205080204" pitchFamily="34" charset="-128"/>
              </a:rPr>
              <a:t>Verify</a:t>
            </a:r>
            <a:r>
              <a:rPr lang="pt-PT" altLang="ja-JP" sz="3200" i="1" dirty="0">
                <a:ea typeface="ＭＳ Ｐゴシック" panose="020B0600070205080204" pitchFamily="34" charset="-128"/>
              </a:rPr>
              <a:t>). DMAIC </a:t>
            </a:r>
            <a:r>
              <a:rPr lang="pt-PT" altLang="ja-JP" sz="3200" i="1" dirty="0" err="1">
                <a:ea typeface="ＭＳ Ｐゴシック" panose="020B0600070205080204" pitchFamily="34" charset="-128"/>
              </a:rPr>
              <a:t>is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an</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improvement</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system</a:t>
            </a:r>
            <a:r>
              <a:rPr lang="pt-PT" altLang="ja-JP" sz="3200" i="1" dirty="0">
                <a:ea typeface="ＭＳ Ｐゴシック" panose="020B0600070205080204" pitchFamily="34" charset="-128"/>
              </a:rPr>
              <a:t> for EXISTING processes </a:t>
            </a:r>
            <a:r>
              <a:rPr lang="pt-PT" altLang="ja-JP" sz="3200" i="1" dirty="0" err="1">
                <a:ea typeface="ＭＳ Ｐゴシック" panose="020B0600070205080204" pitchFamily="34" charset="-128"/>
              </a:rPr>
              <a:t>which</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fall</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below</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specifications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and</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need</a:t>
            </a:r>
            <a:r>
              <a:rPr lang="pt-PT" altLang="ja-JP" sz="3200" i="1" dirty="0">
                <a:ea typeface="ＭＳ Ｐゴシック" panose="020B0600070205080204" pitchFamily="34" charset="-128"/>
              </a:rPr>
              <a:t> to </a:t>
            </a:r>
            <a:r>
              <a:rPr lang="pt-PT" altLang="ja-JP" sz="3200" i="1" dirty="0" err="1">
                <a:ea typeface="ＭＳ Ｐゴシック" panose="020B0600070205080204" pitchFamily="34" charset="-128"/>
              </a:rPr>
              <a:t>be</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improved</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incrementally</a:t>
            </a:r>
            <a:r>
              <a:rPr lang="pt-PT" altLang="ja-JP" sz="3200" i="1" dirty="0">
                <a:ea typeface="ＭＳ Ｐゴシック" panose="020B0600070205080204" pitchFamily="34" charset="-128"/>
              </a:rPr>
              <a:t>. DMADV </a:t>
            </a:r>
            <a:r>
              <a:rPr lang="pt-PT" altLang="ja-JP" sz="3200" i="1" dirty="0" err="1">
                <a:ea typeface="ＭＳ Ｐゴシック" panose="020B0600070205080204" pitchFamily="34" charset="-128"/>
              </a:rPr>
              <a:t>is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also</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an</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improvement</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system</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which</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designed</a:t>
            </a:r>
            <a:r>
              <a:rPr lang="pt-PT" altLang="ja-JP" sz="3200" i="1" dirty="0">
                <a:ea typeface="ＭＳ Ｐゴシック" panose="020B0600070205080204" pitchFamily="34" charset="-128"/>
              </a:rPr>
              <a:t> to </a:t>
            </a:r>
            <a:r>
              <a:rPr lang="pt-PT" altLang="ja-JP" sz="3200" i="1" dirty="0" err="1">
                <a:ea typeface="ＭＳ Ｐゴシック" panose="020B0600070205080204" pitchFamily="34" charset="-128"/>
              </a:rPr>
              <a:t>develop</a:t>
            </a:r>
            <a:r>
              <a:rPr lang="pt-PT" altLang="ja-JP" sz="3200" i="1" dirty="0">
                <a:ea typeface="ＭＳ Ｐゴシック" panose="020B0600070205080204" pitchFamily="34" charset="-128"/>
              </a:rPr>
              <a:t> NEW processes </a:t>
            </a:r>
            <a:r>
              <a:rPr lang="pt-PT" altLang="ja-JP" sz="3200" i="1" dirty="0" err="1">
                <a:ea typeface="ＭＳ Ｐゴシック" panose="020B0600070205080204" pitchFamily="34" charset="-128"/>
              </a:rPr>
              <a:t>and</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or</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products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at</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Six</a:t>
            </a:r>
            <a:r>
              <a:rPr lang="pt-PT" altLang="ja-JP" sz="3200" i="1" dirty="0">
                <a:ea typeface="ＭＳ Ｐゴシック" panose="020B0600070205080204" pitchFamily="34" charset="-128"/>
              </a:rPr>
              <a:t> Sigma </a:t>
            </a:r>
            <a:r>
              <a:rPr lang="pt-PT" altLang="ja-JP" sz="3200" i="1" dirty="0" err="1">
                <a:ea typeface="ＭＳ Ｐゴシック" panose="020B0600070205080204" pitchFamily="34" charset="-128"/>
              </a:rPr>
              <a:t>quality</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levels</a:t>
            </a:r>
            <a:r>
              <a:rPr lang="pt-PT" altLang="ja-JP" sz="3200" i="1" dirty="0">
                <a:ea typeface="ＭＳ Ｐゴシック" panose="020B0600070205080204" pitchFamily="34" charset="-128"/>
              </a:rPr>
              <a:t>."</a:t>
            </a:r>
            <a:r>
              <a:rPr lang="pt-PT" altLang="ja-JP" sz="3200" dirty="0">
                <a:ea typeface="ＭＳ Ｐゴシック" panose="020B0600070205080204" pitchFamily="34" charset="-128"/>
              </a:rPr>
              <a:t> </a:t>
            </a:r>
            <a:endParaRPr lang="pt-PT" altLang="pt-PT" sz="3200" dirty="0"/>
          </a:p>
        </p:txBody>
      </p:sp>
    </p:spTree>
    <p:extLst>
      <p:ext uri="{BB962C8B-B14F-4D97-AF65-F5344CB8AC3E}">
        <p14:creationId xmlns:p14="http://schemas.microsoft.com/office/powerpoint/2010/main" val="36535380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Turnaround</a:t>
            </a:r>
            <a:r>
              <a:rPr lang="pt-PT" altLang="ja-JP" b="1" dirty="0" smtClean="0">
                <a:ea typeface="ＭＳ Ｐゴシック" charset="-128"/>
              </a:rPr>
              <a:t> Management</a:t>
            </a:r>
            <a:endParaRPr lang="pt-PT" b="1" dirty="0" smtClean="0"/>
          </a:p>
        </p:txBody>
      </p:sp>
      <p:sp>
        <p:nvSpPr>
          <p:cNvPr id="89091" name="Rectangle 3"/>
          <p:cNvSpPr>
            <a:spLocks noGrp="1" noChangeArrowheads="1"/>
          </p:cNvSpPr>
          <p:nvPr>
            <p:ph type="body" idx="1"/>
          </p:nvPr>
        </p:nvSpPr>
        <p:spPr/>
        <p:txBody>
          <a:bodyPr/>
          <a:lstStyle/>
          <a:p>
            <a:pPr eaLnBrk="1" hangingPunct="1">
              <a:lnSpc>
                <a:spcPct val="90000"/>
              </a:lnSpc>
            </a:pPr>
            <a:endParaRPr lang="pt-PT" altLang="pt-PT" sz="2400" b="1" dirty="0"/>
          </a:p>
          <a:p>
            <a:pPr algn="just" eaLnBrk="1" hangingPunct="1">
              <a:lnSpc>
                <a:spcPct val="90000"/>
              </a:lnSpc>
            </a:pPr>
            <a:r>
              <a:rPr lang="pt-PT" altLang="pt-PT" b="1" dirty="0" err="1" smtClean="0"/>
              <a:t>Turnaround</a:t>
            </a:r>
            <a:r>
              <a:rPr lang="pt-PT" altLang="pt-PT" b="1" dirty="0" smtClean="0"/>
              <a:t> </a:t>
            </a:r>
            <a:r>
              <a:rPr lang="pt-PT" altLang="pt-PT" b="1" dirty="0"/>
              <a:t>Management</a:t>
            </a:r>
            <a:r>
              <a:rPr lang="pt-PT" altLang="pt-PT" dirty="0"/>
              <a:t> </a:t>
            </a:r>
            <a:r>
              <a:rPr lang="pt-PT" altLang="pt-PT" dirty="0" err="1"/>
              <a:t>involves</a:t>
            </a:r>
            <a:r>
              <a:rPr lang="pt-PT" altLang="pt-PT" dirty="0"/>
              <a:t> </a:t>
            </a:r>
            <a:r>
              <a:rPr lang="pt-PT" altLang="pt-PT" dirty="0" err="1"/>
              <a:t>the</a:t>
            </a:r>
            <a:r>
              <a:rPr lang="pt-PT" altLang="pt-PT" dirty="0"/>
              <a:t> </a:t>
            </a:r>
            <a:r>
              <a:rPr lang="pt-PT" altLang="pt-PT" dirty="0" err="1"/>
              <a:t>formulation</a:t>
            </a:r>
            <a:r>
              <a:rPr lang="pt-PT" altLang="pt-PT" dirty="0"/>
              <a:t> </a:t>
            </a:r>
            <a:r>
              <a:rPr lang="pt-PT" altLang="pt-PT" dirty="0" err="1"/>
              <a:t>and</a:t>
            </a:r>
            <a:r>
              <a:rPr lang="pt-PT" altLang="pt-PT" dirty="0"/>
              <a:t> </a:t>
            </a:r>
            <a:r>
              <a:rPr lang="pt-PT" altLang="pt-PT" dirty="0" err="1"/>
              <a:t>implementation</a:t>
            </a:r>
            <a:r>
              <a:rPr lang="pt-PT" altLang="pt-PT" dirty="0"/>
              <a:t> </a:t>
            </a:r>
            <a:r>
              <a:rPr lang="pt-PT" altLang="pt-PT" dirty="0" err="1"/>
              <a:t>of</a:t>
            </a:r>
            <a:r>
              <a:rPr lang="pt-PT" altLang="pt-PT" dirty="0"/>
              <a:t> a </a:t>
            </a:r>
            <a:r>
              <a:rPr lang="pt-PT" altLang="pt-PT" dirty="0" err="1"/>
              <a:t>strategic</a:t>
            </a:r>
            <a:r>
              <a:rPr lang="pt-PT" altLang="pt-PT" dirty="0"/>
              <a:t> </a:t>
            </a:r>
            <a:r>
              <a:rPr lang="pt-PT" altLang="pt-PT" dirty="0" err="1"/>
              <a:t>plan</a:t>
            </a:r>
            <a:r>
              <a:rPr lang="pt-PT" altLang="pt-PT" dirty="0"/>
              <a:t> </a:t>
            </a:r>
            <a:r>
              <a:rPr lang="pt-PT" altLang="pt-PT" dirty="0" err="1"/>
              <a:t>and</a:t>
            </a:r>
            <a:r>
              <a:rPr lang="pt-PT" altLang="pt-PT" dirty="0"/>
              <a:t> a set </a:t>
            </a:r>
            <a:r>
              <a:rPr lang="pt-PT" altLang="pt-PT" dirty="0" err="1"/>
              <a:t>of</a:t>
            </a:r>
            <a:r>
              <a:rPr lang="pt-PT" altLang="pt-PT" dirty="0"/>
              <a:t> </a:t>
            </a:r>
            <a:r>
              <a:rPr lang="pt-PT" altLang="pt-PT" dirty="0" err="1"/>
              <a:t>actions</a:t>
            </a:r>
            <a:r>
              <a:rPr lang="pt-PT" altLang="pt-PT" dirty="0"/>
              <a:t> for </a:t>
            </a:r>
            <a:r>
              <a:rPr lang="pt-PT" altLang="pt-PT" dirty="0" err="1"/>
              <a:t>corporate</a:t>
            </a:r>
            <a:r>
              <a:rPr lang="pt-PT" altLang="pt-PT" dirty="0"/>
              <a:t> </a:t>
            </a:r>
            <a:r>
              <a:rPr lang="pt-PT" altLang="pt-PT" dirty="0" err="1"/>
              <a:t>renewal</a:t>
            </a:r>
            <a:r>
              <a:rPr lang="pt-PT" altLang="pt-PT" dirty="0"/>
              <a:t> </a:t>
            </a:r>
            <a:r>
              <a:rPr lang="pt-PT" altLang="pt-PT" dirty="0" err="1"/>
              <a:t>and</a:t>
            </a:r>
            <a:r>
              <a:rPr lang="pt-PT" altLang="pt-PT" dirty="0"/>
              <a:t> </a:t>
            </a:r>
            <a:r>
              <a:rPr lang="pt-PT" altLang="pt-PT" dirty="0" err="1"/>
              <a:t>restructuring</a:t>
            </a:r>
            <a:r>
              <a:rPr lang="pt-PT" altLang="pt-PT" dirty="0"/>
              <a:t>, </a:t>
            </a:r>
            <a:r>
              <a:rPr lang="pt-PT" altLang="pt-PT" dirty="0" err="1"/>
              <a:t>typically</a:t>
            </a:r>
            <a:r>
              <a:rPr lang="pt-PT" altLang="pt-PT" dirty="0"/>
              <a:t> </a:t>
            </a:r>
            <a:r>
              <a:rPr lang="pt-PT" altLang="pt-PT" dirty="0" err="1"/>
              <a:t>during</a:t>
            </a:r>
            <a:r>
              <a:rPr lang="pt-PT" altLang="pt-PT" dirty="0"/>
              <a:t> times </a:t>
            </a:r>
            <a:r>
              <a:rPr lang="pt-PT" altLang="pt-PT" dirty="0" err="1"/>
              <a:t>of</a:t>
            </a:r>
            <a:r>
              <a:rPr lang="pt-PT" altLang="pt-PT" dirty="0"/>
              <a:t> </a:t>
            </a:r>
            <a:r>
              <a:rPr lang="pt-PT" altLang="pt-PT" dirty="0" err="1"/>
              <a:t>severe</a:t>
            </a:r>
            <a:r>
              <a:rPr lang="pt-PT" altLang="pt-PT" dirty="0"/>
              <a:t> </a:t>
            </a:r>
            <a:r>
              <a:rPr lang="pt-PT" altLang="pt-PT" dirty="0" err="1"/>
              <a:t>corporate</a:t>
            </a:r>
            <a:r>
              <a:rPr lang="pt-PT" altLang="pt-PT" dirty="0"/>
              <a:t> financial </a:t>
            </a:r>
            <a:r>
              <a:rPr lang="pt-PT" altLang="pt-PT" dirty="0" err="1"/>
              <a:t>distress</a:t>
            </a:r>
            <a:r>
              <a:rPr lang="pt-PT" altLang="pt-PT" dirty="0"/>
              <a:t>. </a:t>
            </a:r>
            <a:r>
              <a:rPr lang="pt-PT" altLang="pt-PT" dirty="0" err="1"/>
              <a:t>Often</a:t>
            </a:r>
            <a:r>
              <a:rPr lang="pt-PT" altLang="pt-PT" dirty="0"/>
              <a:t> </a:t>
            </a:r>
            <a:r>
              <a:rPr lang="pt-PT" altLang="pt-PT" dirty="0" err="1"/>
              <a:t>with</a:t>
            </a:r>
            <a:r>
              <a:rPr lang="pt-PT" altLang="pt-PT" dirty="0"/>
              <a:t> </a:t>
            </a:r>
            <a:r>
              <a:rPr lang="pt-PT" altLang="pt-PT" dirty="0" err="1"/>
              <a:t>the</a:t>
            </a:r>
            <a:r>
              <a:rPr lang="pt-PT" altLang="pt-PT" dirty="0"/>
              <a:t> </a:t>
            </a:r>
            <a:r>
              <a:rPr lang="pt-PT" altLang="pt-PT" dirty="0" err="1"/>
              <a:t>help</a:t>
            </a:r>
            <a:r>
              <a:rPr lang="pt-PT" altLang="pt-PT" dirty="0"/>
              <a:t> </a:t>
            </a:r>
            <a:r>
              <a:rPr lang="pt-PT" altLang="pt-PT" dirty="0" err="1"/>
              <a:t>of</a:t>
            </a:r>
            <a:r>
              <a:rPr lang="pt-PT" altLang="pt-PT" dirty="0"/>
              <a:t> </a:t>
            </a:r>
            <a:r>
              <a:rPr lang="pt-PT" altLang="pt-PT" dirty="0" err="1"/>
              <a:t>outside</a:t>
            </a:r>
            <a:r>
              <a:rPr lang="pt-PT" altLang="pt-PT" dirty="0"/>
              <a:t> </a:t>
            </a:r>
            <a:r>
              <a:rPr lang="pt-PT" altLang="pt-PT" b="1" dirty="0" err="1"/>
              <a:t>turnaround</a:t>
            </a:r>
            <a:r>
              <a:rPr lang="pt-PT" altLang="pt-PT" b="1" dirty="0"/>
              <a:t> </a:t>
            </a:r>
            <a:r>
              <a:rPr lang="pt-PT" altLang="pt-PT" b="1" dirty="0" err="1"/>
              <a:t>consultants</a:t>
            </a:r>
            <a:r>
              <a:rPr lang="pt-PT" altLang="pt-PT" dirty="0"/>
              <a:t> </a:t>
            </a:r>
            <a:r>
              <a:rPr lang="pt-PT" altLang="pt-PT" dirty="0" err="1"/>
              <a:t>or</a:t>
            </a:r>
            <a:r>
              <a:rPr lang="pt-PT" altLang="pt-PT" dirty="0"/>
              <a:t> </a:t>
            </a:r>
            <a:r>
              <a:rPr lang="pt-PT" altLang="pt-PT" dirty="0" err="1"/>
              <a:t>strategy</a:t>
            </a:r>
            <a:r>
              <a:rPr lang="pt-PT" altLang="pt-PT" dirty="0"/>
              <a:t> </a:t>
            </a:r>
            <a:r>
              <a:rPr lang="pt-PT" altLang="pt-PT" dirty="0" err="1"/>
              <a:t>consultants</a:t>
            </a:r>
            <a:r>
              <a:rPr lang="pt-PT" altLang="pt-PT" dirty="0"/>
              <a:t>, a </a:t>
            </a:r>
            <a:r>
              <a:rPr lang="pt-PT" altLang="pt-PT" dirty="0" err="1">
                <a:hlinkClick r:id="rId3"/>
              </a:rPr>
              <a:t>Root</a:t>
            </a:r>
            <a:r>
              <a:rPr lang="pt-PT" altLang="pt-PT" dirty="0">
                <a:hlinkClick r:id="rId3"/>
              </a:rPr>
              <a:t> Cause </a:t>
            </a:r>
            <a:r>
              <a:rPr lang="pt-PT" altLang="pt-PT" dirty="0" err="1">
                <a:hlinkClick r:id="rId3"/>
              </a:rPr>
              <a:t>Analysis</a:t>
            </a:r>
            <a:r>
              <a:rPr lang="pt-PT" altLang="pt-PT" dirty="0"/>
              <a:t> </a:t>
            </a:r>
            <a:r>
              <a:rPr lang="pt-PT" altLang="pt-PT" dirty="0" err="1"/>
              <a:t>is</a:t>
            </a:r>
            <a:r>
              <a:rPr lang="pt-PT" altLang="pt-PT" dirty="0"/>
              <a:t> </a:t>
            </a:r>
            <a:r>
              <a:rPr lang="pt-PT" altLang="pt-PT" dirty="0" err="1"/>
              <a:t>made</a:t>
            </a:r>
            <a:r>
              <a:rPr lang="pt-PT" altLang="pt-PT" dirty="0"/>
              <a:t> </a:t>
            </a:r>
            <a:r>
              <a:rPr lang="pt-PT" altLang="pt-PT" dirty="0" err="1"/>
              <a:t>and</a:t>
            </a:r>
            <a:r>
              <a:rPr lang="pt-PT" altLang="pt-PT" dirty="0"/>
              <a:t> a </a:t>
            </a:r>
            <a:r>
              <a:rPr lang="pt-PT" altLang="pt-PT" b="1" dirty="0" err="1"/>
              <a:t>turnaround</a:t>
            </a:r>
            <a:r>
              <a:rPr lang="pt-PT" altLang="pt-PT" b="1" dirty="0"/>
              <a:t> </a:t>
            </a:r>
            <a:r>
              <a:rPr lang="pt-PT" altLang="pt-PT" b="1" dirty="0" err="1"/>
              <a:t>plan</a:t>
            </a:r>
            <a:r>
              <a:rPr lang="pt-PT" altLang="pt-PT" dirty="0"/>
              <a:t> </a:t>
            </a:r>
            <a:r>
              <a:rPr lang="pt-PT" altLang="pt-PT" dirty="0" err="1"/>
              <a:t>is</a:t>
            </a:r>
            <a:r>
              <a:rPr lang="pt-PT" altLang="pt-PT" dirty="0"/>
              <a:t> </a:t>
            </a:r>
            <a:r>
              <a:rPr lang="pt-PT" altLang="pt-PT" dirty="0" err="1"/>
              <a:t>devised</a:t>
            </a:r>
            <a:r>
              <a:rPr lang="pt-PT" altLang="pt-PT" dirty="0"/>
              <a:t> </a:t>
            </a:r>
            <a:r>
              <a:rPr lang="pt-PT" altLang="pt-PT" dirty="0" err="1"/>
              <a:t>and</a:t>
            </a:r>
            <a:r>
              <a:rPr lang="pt-PT" altLang="pt-PT" dirty="0"/>
              <a:t> </a:t>
            </a:r>
            <a:r>
              <a:rPr lang="pt-PT" altLang="pt-PT" dirty="0" err="1"/>
              <a:t>executed</a:t>
            </a:r>
            <a:r>
              <a:rPr lang="pt-PT" altLang="pt-PT" dirty="0"/>
              <a:t>, </a:t>
            </a:r>
            <a:r>
              <a:rPr lang="pt-PT" altLang="pt-PT" dirty="0" err="1"/>
              <a:t>assuming</a:t>
            </a:r>
            <a:r>
              <a:rPr lang="pt-PT" altLang="pt-PT" dirty="0"/>
              <a:t> </a:t>
            </a:r>
            <a:r>
              <a:rPr lang="pt-PT" altLang="pt-PT" dirty="0" err="1"/>
              <a:t>that</a:t>
            </a:r>
            <a:r>
              <a:rPr lang="pt-PT" altLang="pt-PT" dirty="0"/>
              <a:t> </a:t>
            </a:r>
            <a:r>
              <a:rPr lang="pt-PT" altLang="pt-PT" dirty="0" err="1"/>
              <a:t>the</a:t>
            </a:r>
            <a:r>
              <a:rPr lang="pt-PT" altLang="pt-PT" dirty="0"/>
              <a:t> </a:t>
            </a:r>
            <a:r>
              <a:rPr lang="pt-PT" altLang="pt-PT" dirty="0" err="1"/>
              <a:t>firm</a:t>
            </a:r>
            <a:r>
              <a:rPr lang="pt-PT" altLang="pt-PT" dirty="0"/>
              <a:t> </a:t>
            </a:r>
            <a:r>
              <a:rPr lang="pt-PT" altLang="pt-PT" dirty="0" err="1"/>
              <a:t>still</a:t>
            </a:r>
            <a:r>
              <a:rPr lang="pt-PT" altLang="pt-PT" dirty="0"/>
              <a:t> </a:t>
            </a:r>
            <a:r>
              <a:rPr lang="pt-PT" altLang="pt-PT" dirty="0" err="1"/>
              <a:t>offers</a:t>
            </a:r>
            <a:r>
              <a:rPr lang="pt-PT" altLang="pt-PT" dirty="0"/>
              <a:t> </a:t>
            </a:r>
            <a:r>
              <a:rPr lang="pt-PT" altLang="pt-PT" dirty="0" err="1"/>
              <a:t>the</a:t>
            </a:r>
            <a:r>
              <a:rPr lang="pt-PT" altLang="pt-PT" dirty="0"/>
              <a:t> </a:t>
            </a:r>
            <a:r>
              <a:rPr lang="pt-PT" altLang="pt-PT" dirty="0" err="1"/>
              <a:t>potential</a:t>
            </a:r>
            <a:r>
              <a:rPr lang="pt-PT" altLang="pt-PT" dirty="0"/>
              <a:t> to </a:t>
            </a:r>
            <a:r>
              <a:rPr lang="pt-PT" altLang="pt-PT" dirty="0" err="1"/>
              <a:t>return</a:t>
            </a:r>
            <a:r>
              <a:rPr lang="pt-PT" altLang="pt-PT" dirty="0"/>
              <a:t> to financial </a:t>
            </a:r>
            <a:r>
              <a:rPr lang="pt-PT" altLang="pt-PT" dirty="0" err="1"/>
              <a:t>solvency</a:t>
            </a:r>
            <a:r>
              <a:rPr lang="pt-PT" altLang="pt-PT" dirty="0"/>
              <a:t>, </a:t>
            </a:r>
            <a:r>
              <a:rPr lang="pt-PT" altLang="pt-PT" dirty="0" err="1"/>
              <a:t>profitability</a:t>
            </a:r>
            <a:r>
              <a:rPr lang="pt-PT" altLang="pt-PT" dirty="0"/>
              <a:t> </a:t>
            </a:r>
            <a:r>
              <a:rPr lang="pt-PT" altLang="pt-PT" dirty="0" err="1"/>
              <a:t>and</a:t>
            </a:r>
            <a:r>
              <a:rPr lang="pt-PT" altLang="pt-PT" dirty="0"/>
              <a:t> </a:t>
            </a:r>
            <a:r>
              <a:rPr lang="pt-PT" altLang="pt-PT" dirty="0" err="1"/>
              <a:t>strategic</a:t>
            </a:r>
            <a:r>
              <a:rPr lang="pt-PT" altLang="pt-PT" dirty="0"/>
              <a:t> </a:t>
            </a:r>
            <a:r>
              <a:rPr lang="pt-PT" altLang="pt-PT" dirty="0" err="1"/>
              <a:t>viability</a:t>
            </a:r>
            <a:r>
              <a:rPr lang="pt-PT" altLang="pt-PT" dirty="0"/>
              <a:t>. </a:t>
            </a:r>
          </a:p>
        </p:txBody>
      </p:sp>
    </p:spTree>
    <p:extLst>
      <p:ext uri="{BB962C8B-B14F-4D97-AF65-F5344CB8AC3E}">
        <p14:creationId xmlns:p14="http://schemas.microsoft.com/office/powerpoint/2010/main" val="66038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Turnaround</a:t>
            </a:r>
            <a:r>
              <a:rPr lang="pt-PT" altLang="ja-JP" b="1" dirty="0" smtClean="0">
                <a:ea typeface="ＭＳ Ｐゴシック" charset="-128"/>
              </a:rPr>
              <a:t> Management</a:t>
            </a:r>
            <a:endParaRPr lang="pt-PT" b="1" dirty="0" smtClean="0"/>
          </a:p>
        </p:txBody>
      </p:sp>
      <p:sp>
        <p:nvSpPr>
          <p:cNvPr id="90115" name="Rectangle 3"/>
          <p:cNvSpPr>
            <a:spLocks noGrp="1" noChangeArrowheads="1"/>
          </p:cNvSpPr>
          <p:nvPr>
            <p:ph type="body" idx="1"/>
          </p:nvPr>
        </p:nvSpPr>
        <p:spPr>
          <a:xfrm>
            <a:off x="838200" y="1519706"/>
            <a:ext cx="10515600" cy="5203066"/>
          </a:xfrm>
        </p:spPr>
        <p:txBody>
          <a:bodyPr>
            <a:noAutofit/>
          </a:bodyPr>
          <a:lstStyle/>
          <a:p>
            <a:pPr algn="just" eaLnBrk="1" hangingPunct="1">
              <a:lnSpc>
                <a:spcPct val="80000"/>
              </a:lnSpc>
            </a:pPr>
            <a:r>
              <a:rPr lang="pt-PT" altLang="pt-PT" sz="2400" b="1" dirty="0" err="1"/>
              <a:t>Root</a:t>
            </a:r>
            <a:r>
              <a:rPr lang="pt-PT" altLang="pt-PT" sz="2400" b="1" dirty="0"/>
              <a:t> Causes </a:t>
            </a:r>
            <a:r>
              <a:rPr lang="pt-PT" altLang="pt-PT" sz="2400" b="1" dirty="0" err="1"/>
              <a:t>of</a:t>
            </a:r>
            <a:r>
              <a:rPr lang="pt-PT" altLang="pt-PT" sz="2400" b="1" dirty="0"/>
              <a:t> </a:t>
            </a:r>
            <a:r>
              <a:rPr lang="pt-PT" altLang="pt-PT" sz="2400" b="1" dirty="0" err="1"/>
              <a:t>Strategic</a:t>
            </a:r>
            <a:r>
              <a:rPr lang="pt-PT" altLang="pt-PT" sz="2400" b="1" dirty="0"/>
              <a:t> </a:t>
            </a:r>
            <a:r>
              <a:rPr lang="pt-PT" altLang="pt-PT" sz="2400" b="1" dirty="0" err="1"/>
              <a:t>distress</a:t>
            </a:r>
            <a:endParaRPr lang="pt-PT" altLang="pt-PT" sz="2400" b="1" dirty="0"/>
          </a:p>
          <a:p>
            <a:pPr algn="just" eaLnBrk="1" hangingPunct="1">
              <a:lnSpc>
                <a:spcPct val="80000"/>
              </a:lnSpc>
            </a:pPr>
            <a:r>
              <a:rPr lang="pt-PT" altLang="pt-PT" sz="2400" dirty="0" err="1"/>
              <a:t>There</a:t>
            </a:r>
            <a:r>
              <a:rPr lang="pt-PT" altLang="pt-PT" sz="2400" dirty="0"/>
              <a:t> are </a:t>
            </a:r>
            <a:r>
              <a:rPr lang="pt-PT" altLang="pt-PT" sz="2400" dirty="0" err="1"/>
              <a:t>just</a:t>
            </a:r>
            <a:r>
              <a:rPr lang="pt-PT" altLang="pt-PT" sz="2400" dirty="0"/>
              <a:t> a </a:t>
            </a:r>
            <a:r>
              <a:rPr lang="pt-PT" altLang="pt-PT" sz="2400" dirty="0" err="1"/>
              <a:t>limited</a:t>
            </a:r>
            <a:r>
              <a:rPr lang="pt-PT" altLang="pt-PT" sz="2400" dirty="0"/>
              <a:t> </a:t>
            </a:r>
            <a:r>
              <a:rPr lang="pt-PT" altLang="pt-PT" sz="2400" dirty="0" err="1"/>
              <a:t>number</a:t>
            </a:r>
            <a:r>
              <a:rPr lang="pt-PT" altLang="pt-PT" sz="2400" dirty="0"/>
              <a:t> </a:t>
            </a:r>
            <a:r>
              <a:rPr lang="pt-PT" altLang="pt-PT" sz="2400" dirty="0" err="1"/>
              <a:t>of</a:t>
            </a:r>
            <a:r>
              <a:rPr lang="pt-PT" altLang="pt-PT" sz="2400" dirty="0"/>
              <a:t> </a:t>
            </a:r>
            <a:r>
              <a:rPr lang="pt-PT" altLang="pt-PT" sz="2400" b="1" dirty="0" err="1"/>
              <a:t>root</a:t>
            </a:r>
            <a:r>
              <a:rPr lang="pt-PT" altLang="pt-PT" sz="2400" b="1" dirty="0"/>
              <a:t> causes for </a:t>
            </a:r>
            <a:r>
              <a:rPr lang="pt-PT" altLang="pt-PT" sz="2400" b="1" dirty="0" err="1"/>
              <a:t>corporate</a:t>
            </a:r>
            <a:r>
              <a:rPr lang="pt-PT" altLang="pt-PT" sz="2400" b="1" dirty="0"/>
              <a:t> </a:t>
            </a:r>
            <a:r>
              <a:rPr lang="pt-PT" altLang="pt-PT" sz="2400" b="1" dirty="0" err="1"/>
              <a:t>strategic</a:t>
            </a:r>
            <a:r>
              <a:rPr lang="pt-PT" altLang="pt-PT" sz="2400" b="1" dirty="0"/>
              <a:t> </a:t>
            </a:r>
            <a:r>
              <a:rPr lang="pt-PT" altLang="pt-PT" sz="2400" b="1" dirty="0" err="1"/>
              <a:t>distress</a:t>
            </a:r>
            <a:r>
              <a:rPr lang="pt-PT" altLang="pt-PT" sz="2400" b="1" dirty="0"/>
              <a:t>:</a:t>
            </a:r>
            <a:endParaRPr lang="pt-PT" altLang="pt-PT" sz="2400" dirty="0"/>
          </a:p>
          <a:p>
            <a:pPr algn="just" eaLnBrk="1" hangingPunct="1">
              <a:lnSpc>
                <a:spcPct val="80000"/>
              </a:lnSpc>
            </a:pPr>
            <a:r>
              <a:rPr lang="pt-PT" altLang="pt-PT" sz="2400" dirty="0"/>
              <a:t>"</a:t>
            </a:r>
            <a:r>
              <a:rPr lang="pt-PT" altLang="pt-PT" sz="2400" dirty="0" err="1"/>
              <a:t>Acts</a:t>
            </a:r>
            <a:r>
              <a:rPr lang="pt-PT" altLang="pt-PT" sz="2400" dirty="0"/>
              <a:t> </a:t>
            </a:r>
            <a:r>
              <a:rPr lang="pt-PT" altLang="pt-PT" sz="2400" dirty="0" err="1"/>
              <a:t>of</a:t>
            </a:r>
            <a:r>
              <a:rPr lang="pt-PT" altLang="pt-PT" sz="2400" dirty="0"/>
              <a:t> </a:t>
            </a:r>
            <a:r>
              <a:rPr lang="pt-PT" altLang="pt-PT" sz="2400" dirty="0" err="1"/>
              <a:t>God</a:t>
            </a:r>
            <a:r>
              <a:rPr lang="pt-PT" altLang="pt-PT" sz="2400" dirty="0"/>
              <a:t>" - </a:t>
            </a:r>
            <a:r>
              <a:rPr lang="pt-PT" altLang="pt-PT" sz="2400" dirty="0" err="1"/>
              <a:t>Certain</a:t>
            </a:r>
            <a:r>
              <a:rPr lang="pt-PT" altLang="pt-PT" sz="2400" dirty="0"/>
              <a:t> </a:t>
            </a:r>
            <a:r>
              <a:rPr lang="pt-PT" altLang="pt-PT" sz="2400" dirty="0" err="1"/>
              <a:t>risks</a:t>
            </a:r>
            <a:r>
              <a:rPr lang="pt-PT" altLang="pt-PT" sz="2400" dirty="0"/>
              <a:t> </a:t>
            </a:r>
            <a:r>
              <a:rPr lang="pt-PT" altLang="pt-PT" sz="2400" dirty="0" err="1"/>
              <a:t>may</a:t>
            </a:r>
            <a:r>
              <a:rPr lang="pt-PT" altLang="pt-PT" sz="2400" dirty="0"/>
              <a:t> </a:t>
            </a:r>
            <a:r>
              <a:rPr lang="pt-PT" altLang="pt-PT" sz="2400" dirty="0" err="1"/>
              <a:t>occur</a:t>
            </a:r>
            <a:r>
              <a:rPr lang="pt-PT" altLang="pt-PT" sz="2400" dirty="0"/>
              <a:t> </a:t>
            </a:r>
            <a:r>
              <a:rPr lang="pt-PT" altLang="pt-PT" sz="2400" dirty="0" err="1"/>
              <a:t>and</a:t>
            </a:r>
            <a:r>
              <a:rPr lang="pt-PT" altLang="pt-PT" sz="2400" dirty="0"/>
              <a:t> cause </a:t>
            </a:r>
            <a:r>
              <a:rPr lang="pt-PT" altLang="pt-PT" sz="2400" dirty="0" err="1"/>
              <a:t>irreparable</a:t>
            </a:r>
            <a:r>
              <a:rPr lang="pt-PT" altLang="pt-PT" sz="2400" dirty="0"/>
              <a:t> </a:t>
            </a:r>
            <a:r>
              <a:rPr lang="pt-PT" altLang="pt-PT" sz="2400" dirty="0" err="1"/>
              <a:t>damage</a:t>
            </a:r>
            <a:r>
              <a:rPr lang="pt-PT" altLang="pt-PT" sz="2400" dirty="0"/>
              <a:t> (</a:t>
            </a:r>
            <a:r>
              <a:rPr lang="pt-PT" altLang="pt-PT" sz="2400" dirty="0" err="1"/>
              <a:t>despite</a:t>
            </a:r>
            <a:r>
              <a:rPr lang="pt-PT" altLang="pt-PT" sz="2400" dirty="0"/>
              <a:t> </a:t>
            </a:r>
            <a:r>
              <a:rPr lang="pt-PT" altLang="pt-PT" sz="2400" dirty="0" err="1"/>
              <a:t>proper</a:t>
            </a:r>
            <a:r>
              <a:rPr lang="pt-PT" altLang="pt-PT" sz="2400" dirty="0"/>
              <a:t> </a:t>
            </a:r>
            <a:r>
              <a:rPr lang="pt-PT" altLang="pt-PT" sz="2400" dirty="0" err="1"/>
              <a:t>anticipation</a:t>
            </a:r>
            <a:r>
              <a:rPr lang="pt-PT" altLang="pt-PT" sz="2400" dirty="0"/>
              <a:t> </a:t>
            </a:r>
            <a:r>
              <a:rPr lang="pt-PT" altLang="pt-PT" sz="2400" dirty="0" err="1"/>
              <a:t>and</a:t>
            </a:r>
            <a:r>
              <a:rPr lang="pt-PT" altLang="pt-PT" sz="2400" dirty="0"/>
              <a:t> </a:t>
            </a:r>
            <a:r>
              <a:rPr lang="pt-PT" altLang="pt-PT" sz="2400" dirty="0" err="1"/>
              <a:t>thorough</a:t>
            </a:r>
            <a:r>
              <a:rPr lang="pt-PT" altLang="pt-PT" sz="2400" dirty="0"/>
              <a:t> </a:t>
            </a:r>
            <a:r>
              <a:rPr lang="pt-PT" altLang="pt-PT" sz="2400" dirty="0" err="1"/>
              <a:t>preparation</a:t>
            </a:r>
            <a:r>
              <a:rPr lang="pt-PT" altLang="pt-PT" sz="2400" dirty="0"/>
              <a:t>).</a:t>
            </a:r>
          </a:p>
          <a:p>
            <a:pPr algn="just" eaLnBrk="1" hangingPunct="1">
              <a:lnSpc>
                <a:spcPct val="80000"/>
              </a:lnSpc>
            </a:pPr>
            <a:r>
              <a:rPr lang="pt-PT" altLang="pt-PT" sz="2400" dirty="0" err="1"/>
              <a:t>Poor</a:t>
            </a:r>
            <a:r>
              <a:rPr lang="pt-PT" altLang="pt-PT" sz="2400" dirty="0"/>
              <a:t> </a:t>
            </a:r>
            <a:r>
              <a:rPr lang="pt-PT" altLang="pt-PT" sz="2400" dirty="0" err="1"/>
              <a:t>Vision</a:t>
            </a:r>
            <a:r>
              <a:rPr lang="pt-PT" altLang="pt-PT" sz="2400" dirty="0"/>
              <a:t> / </a:t>
            </a:r>
            <a:r>
              <a:rPr lang="pt-PT" altLang="pt-PT" sz="2400" dirty="0" err="1"/>
              <a:t>Understanding</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smtClean="0"/>
              <a:t>Market</a:t>
            </a:r>
            <a:r>
              <a:rPr lang="pt-PT" altLang="pt-PT" sz="2400" dirty="0" smtClean="0"/>
              <a:t>.</a:t>
            </a:r>
            <a:endParaRPr lang="pt-PT" altLang="pt-PT" sz="2400" dirty="0"/>
          </a:p>
          <a:p>
            <a:pPr algn="just" eaLnBrk="1" hangingPunct="1">
              <a:lnSpc>
                <a:spcPct val="80000"/>
              </a:lnSpc>
            </a:pPr>
            <a:r>
              <a:rPr lang="pt-PT" altLang="pt-PT" sz="2400" dirty="0" err="1"/>
              <a:t>Poor</a:t>
            </a:r>
            <a:r>
              <a:rPr lang="pt-PT" altLang="pt-PT" sz="2400" dirty="0"/>
              <a:t> </a:t>
            </a:r>
            <a:r>
              <a:rPr lang="pt-PT" altLang="pt-PT" sz="2400" dirty="0" err="1" smtClean="0"/>
              <a:t>Strategy</a:t>
            </a:r>
            <a:r>
              <a:rPr lang="pt-PT" altLang="pt-PT" sz="2400" dirty="0" smtClean="0"/>
              <a:t>.</a:t>
            </a:r>
            <a:endParaRPr lang="pt-PT" altLang="pt-PT" sz="2400" dirty="0"/>
          </a:p>
          <a:p>
            <a:pPr algn="just" eaLnBrk="1" hangingPunct="1">
              <a:lnSpc>
                <a:spcPct val="80000"/>
              </a:lnSpc>
            </a:pPr>
            <a:r>
              <a:rPr lang="pt-PT" altLang="pt-PT" sz="2400" dirty="0" err="1"/>
              <a:t>Poor</a:t>
            </a:r>
            <a:r>
              <a:rPr lang="pt-PT" altLang="pt-PT" sz="2400" dirty="0"/>
              <a:t> Business </a:t>
            </a:r>
            <a:r>
              <a:rPr lang="pt-PT" altLang="pt-PT" sz="2400" dirty="0" err="1"/>
              <a:t>Model</a:t>
            </a:r>
            <a:r>
              <a:rPr lang="pt-PT" altLang="pt-PT" sz="2400" dirty="0"/>
              <a:t> / </a:t>
            </a:r>
            <a:r>
              <a:rPr lang="pt-PT" altLang="pt-PT" sz="2400" dirty="0" err="1" smtClean="0"/>
              <a:t>Execution</a:t>
            </a:r>
            <a:r>
              <a:rPr lang="pt-PT" altLang="pt-PT" sz="2400" dirty="0" smtClean="0"/>
              <a:t>.</a:t>
            </a:r>
            <a:endParaRPr lang="pt-PT" altLang="pt-PT" sz="2400" b="1" dirty="0"/>
          </a:p>
          <a:p>
            <a:pPr algn="just" eaLnBrk="1" hangingPunct="1">
              <a:lnSpc>
                <a:spcPct val="80000"/>
              </a:lnSpc>
            </a:pPr>
            <a:r>
              <a:rPr lang="pt-PT" altLang="pt-PT" sz="2400" b="1" dirty="0"/>
              <a:t>More </a:t>
            </a:r>
            <a:r>
              <a:rPr lang="pt-PT" altLang="pt-PT" sz="2400" b="1" dirty="0" err="1"/>
              <a:t>Immediate</a:t>
            </a:r>
            <a:r>
              <a:rPr lang="pt-PT" altLang="pt-PT" sz="2400" b="1" dirty="0"/>
              <a:t> Causes </a:t>
            </a:r>
            <a:r>
              <a:rPr lang="pt-PT" altLang="pt-PT" sz="2400" b="1" dirty="0" err="1"/>
              <a:t>of</a:t>
            </a:r>
            <a:r>
              <a:rPr lang="pt-PT" altLang="pt-PT" sz="2400" b="1" dirty="0"/>
              <a:t> </a:t>
            </a:r>
            <a:r>
              <a:rPr lang="pt-PT" altLang="pt-PT" sz="2400" b="1" dirty="0" err="1"/>
              <a:t>Strategic</a:t>
            </a:r>
            <a:r>
              <a:rPr lang="pt-PT" altLang="pt-PT" sz="2400" b="1" dirty="0"/>
              <a:t> </a:t>
            </a:r>
            <a:r>
              <a:rPr lang="pt-PT" altLang="pt-PT" sz="2400" b="1" dirty="0" err="1"/>
              <a:t>distress</a:t>
            </a:r>
            <a:endParaRPr lang="pt-PT" altLang="pt-PT" sz="2400" b="1" dirty="0"/>
          </a:p>
          <a:p>
            <a:pPr algn="just" eaLnBrk="1" hangingPunct="1">
              <a:lnSpc>
                <a:spcPct val="80000"/>
              </a:lnSpc>
            </a:pPr>
            <a:r>
              <a:rPr lang="pt-PT" altLang="pt-PT" sz="2400" dirty="0" err="1"/>
              <a:t>Typically</a:t>
            </a:r>
            <a:r>
              <a:rPr lang="pt-PT" altLang="pt-PT" sz="2400" dirty="0"/>
              <a:t>, </a:t>
            </a:r>
            <a:r>
              <a:rPr lang="pt-PT" altLang="pt-PT" sz="2400" dirty="0" err="1"/>
              <a:t>when</a:t>
            </a:r>
            <a:r>
              <a:rPr lang="pt-PT" altLang="pt-PT" sz="2400" dirty="0"/>
              <a:t> </a:t>
            </a:r>
            <a:r>
              <a:rPr lang="pt-PT" altLang="pt-PT" sz="2400" dirty="0" err="1"/>
              <a:t>these</a:t>
            </a:r>
            <a:r>
              <a:rPr lang="pt-PT" altLang="pt-PT" sz="2400" dirty="0"/>
              <a:t> </a:t>
            </a:r>
            <a:r>
              <a:rPr lang="pt-PT" altLang="pt-PT" sz="2400" dirty="0" err="1"/>
              <a:t>root</a:t>
            </a:r>
            <a:r>
              <a:rPr lang="pt-PT" altLang="pt-PT" sz="2400" dirty="0"/>
              <a:t> causes are </a:t>
            </a:r>
            <a:r>
              <a:rPr lang="pt-PT" altLang="pt-PT" sz="2400" dirty="0" err="1"/>
              <a:t>not</a:t>
            </a:r>
            <a:r>
              <a:rPr lang="pt-PT" altLang="pt-PT" sz="2400" dirty="0"/>
              <a:t> </a:t>
            </a:r>
            <a:r>
              <a:rPr lang="pt-PT" altLang="pt-PT" sz="2400" dirty="0" err="1"/>
              <a:t>dealt</a:t>
            </a:r>
            <a:r>
              <a:rPr lang="pt-PT" altLang="pt-PT" sz="2400" dirty="0"/>
              <a:t> </a:t>
            </a:r>
            <a:r>
              <a:rPr lang="pt-PT" altLang="pt-PT" sz="2400" dirty="0" err="1"/>
              <a:t>with</a:t>
            </a:r>
            <a:r>
              <a:rPr lang="pt-PT" altLang="pt-PT" sz="2400" dirty="0"/>
              <a:t> </a:t>
            </a:r>
            <a:r>
              <a:rPr lang="pt-PT" altLang="pt-PT" sz="2400" dirty="0" err="1"/>
              <a:t>properly</a:t>
            </a:r>
            <a:r>
              <a:rPr lang="pt-PT" altLang="pt-PT" sz="2400" dirty="0"/>
              <a:t>, </a:t>
            </a:r>
            <a:r>
              <a:rPr lang="pt-PT" altLang="pt-PT" sz="2400" dirty="0" err="1"/>
              <a:t>they</a:t>
            </a:r>
            <a:r>
              <a:rPr lang="pt-PT" altLang="pt-PT" sz="2400" dirty="0"/>
              <a:t> </a:t>
            </a:r>
            <a:r>
              <a:rPr lang="pt-PT" altLang="pt-PT" sz="2400" dirty="0" err="1"/>
              <a:t>will</a:t>
            </a:r>
            <a:r>
              <a:rPr lang="pt-PT" altLang="pt-PT" sz="2400" dirty="0"/>
              <a:t> cause a range </a:t>
            </a:r>
            <a:r>
              <a:rPr lang="pt-PT" altLang="pt-PT" sz="2400" dirty="0" err="1"/>
              <a:t>of</a:t>
            </a:r>
            <a:r>
              <a:rPr lang="pt-PT" altLang="pt-PT" sz="2400" dirty="0"/>
              <a:t> </a:t>
            </a:r>
            <a:r>
              <a:rPr lang="pt-PT" altLang="pt-PT" sz="2400" dirty="0" err="1"/>
              <a:t>problems</a:t>
            </a:r>
            <a:r>
              <a:rPr lang="pt-PT" altLang="pt-PT" sz="2400" dirty="0"/>
              <a:t>, </a:t>
            </a:r>
            <a:r>
              <a:rPr lang="pt-PT" altLang="pt-PT" sz="2400" dirty="0" err="1"/>
              <a:t>which</a:t>
            </a:r>
            <a:r>
              <a:rPr lang="pt-PT" altLang="pt-PT" sz="2400" dirty="0"/>
              <a:t> can </a:t>
            </a:r>
            <a:r>
              <a:rPr lang="pt-PT" altLang="pt-PT" sz="2400" dirty="0" err="1"/>
              <a:t>then</a:t>
            </a:r>
            <a:r>
              <a:rPr lang="pt-PT" altLang="pt-PT" sz="2400" dirty="0"/>
              <a:t> </a:t>
            </a:r>
            <a:r>
              <a:rPr lang="pt-PT" altLang="pt-PT" sz="2400" dirty="0" err="1"/>
              <a:t>trigger</a:t>
            </a:r>
            <a:r>
              <a:rPr lang="pt-PT" altLang="pt-PT" sz="2400" dirty="0"/>
              <a:t> a </a:t>
            </a:r>
            <a:r>
              <a:rPr lang="pt-PT" altLang="pt-PT" sz="2400" dirty="0" err="1"/>
              <a:t>corporate</a:t>
            </a:r>
            <a:r>
              <a:rPr lang="pt-PT" altLang="pt-PT" sz="2400" dirty="0"/>
              <a:t> </a:t>
            </a:r>
            <a:r>
              <a:rPr lang="pt-PT" altLang="pt-PT" sz="2400" dirty="0" err="1"/>
              <a:t>crisis</a:t>
            </a:r>
            <a:r>
              <a:rPr lang="pt-PT" altLang="pt-PT" sz="2400" dirty="0"/>
              <a:t>:</a:t>
            </a:r>
          </a:p>
          <a:p>
            <a:pPr algn="just" eaLnBrk="1" hangingPunct="1">
              <a:lnSpc>
                <a:spcPct val="80000"/>
              </a:lnSpc>
            </a:pPr>
            <a:r>
              <a:rPr lang="pt-PT" altLang="pt-PT" sz="2400" dirty="0" err="1"/>
              <a:t>Lack</a:t>
            </a:r>
            <a:r>
              <a:rPr lang="pt-PT" altLang="pt-PT" sz="2400" dirty="0"/>
              <a:t> </a:t>
            </a:r>
            <a:r>
              <a:rPr lang="pt-PT" altLang="pt-PT" sz="2400" dirty="0" err="1"/>
              <a:t>of</a:t>
            </a:r>
            <a:r>
              <a:rPr lang="pt-PT" altLang="pt-PT" sz="2400" dirty="0"/>
              <a:t> expertise, </a:t>
            </a:r>
            <a:r>
              <a:rPr lang="pt-PT" altLang="pt-PT" sz="2400" dirty="0" err="1"/>
              <a:t>experience</a:t>
            </a:r>
            <a:r>
              <a:rPr lang="pt-PT" altLang="pt-PT" sz="2400" dirty="0"/>
              <a:t> </a:t>
            </a:r>
            <a:r>
              <a:rPr lang="pt-PT" altLang="pt-PT" sz="2400" dirty="0" err="1"/>
              <a:t>or</a:t>
            </a:r>
            <a:r>
              <a:rPr lang="pt-PT" altLang="pt-PT" sz="2400" dirty="0"/>
              <a:t> </a:t>
            </a:r>
            <a:r>
              <a:rPr lang="pt-PT" altLang="pt-PT" sz="2400" dirty="0" err="1"/>
              <a:t>education</a:t>
            </a:r>
            <a:r>
              <a:rPr lang="pt-PT" altLang="pt-PT" sz="2400" dirty="0"/>
              <a:t>, </a:t>
            </a:r>
            <a:r>
              <a:rPr lang="pt-PT" altLang="pt-PT" sz="2400" dirty="0" err="1"/>
              <a:t>weak</a:t>
            </a:r>
            <a:r>
              <a:rPr lang="pt-PT" altLang="pt-PT" sz="2400" dirty="0"/>
              <a:t> </a:t>
            </a:r>
            <a:r>
              <a:rPr lang="pt-PT" altLang="pt-PT" sz="2400" dirty="0" smtClean="0"/>
              <a:t>management.</a:t>
            </a:r>
            <a:endParaRPr lang="pt-PT" altLang="pt-PT" sz="2400" dirty="0"/>
          </a:p>
          <a:p>
            <a:pPr algn="just" eaLnBrk="1" hangingPunct="1">
              <a:lnSpc>
                <a:spcPct val="80000"/>
              </a:lnSpc>
            </a:pPr>
            <a:r>
              <a:rPr lang="pt-PT" altLang="pt-PT" sz="2400" dirty="0" err="1"/>
              <a:t>Market</a:t>
            </a:r>
            <a:r>
              <a:rPr lang="pt-PT" altLang="pt-PT" sz="2400" dirty="0"/>
              <a:t> </a:t>
            </a:r>
            <a:r>
              <a:rPr lang="pt-PT" altLang="pt-PT" sz="2400" dirty="0" err="1"/>
              <a:t>circumstances</a:t>
            </a:r>
            <a:r>
              <a:rPr lang="pt-PT" altLang="pt-PT" sz="2400" dirty="0"/>
              <a:t>, </a:t>
            </a:r>
            <a:r>
              <a:rPr lang="pt-PT" altLang="pt-PT" sz="2400" dirty="0" err="1"/>
              <a:t>weak</a:t>
            </a:r>
            <a:r>
              <a:rPr lang="pt-PT" altLang="pt-PT" sz="2400" dirty="0"/>
              <a:t> </a:t>
            </a:r>
            <a:r>
              <a:rPr lang="pt-PT" altLang="pt-PT" sz="2400" dirty="0" err="1" smtClean="0"/>
              <a:t>economy</a:t>
            </a:r>
            <a:r>
              <a:rPr lang="pt-PT" altLang="pt-PT" sz="2400" dirty="0" smtClean="0"/>
              <a:t>.</a:t>
            </a:r>
            <a:endParaRPr lang="pt-PT" altLang="pt-PT" sz="2400" dirty="0"/>
          </a:p>
          <a:p>
            <a:pPr algn="just" eaLnBrk="1" hangingPunct="1">
              <a:lnSpc>
                <a:spcPct val="80000"/>
              </a:lnSpc>
            </a:pPr>
            <a:r>
              <a:rPr lang="pt-PT" altLang="pt-PT" sz="2400" dirty="0"/>
              <a:t>Business </a:t>
            </a:r>
            <a:r>
              <a:rPr lang="pt-PT" altLang="pt-PT" sz="2400" dirty="0" err="1"/>
              <a:t>economical</a:t>
            </a:r>
            <a:r>
              <a:rPr lang="pt-PT" altLang="pt-PT" sz="2400" dirty="0"/>
              <a:t> </a:t>
            </a:r>
            <a:r>
              <a:rPr lang="pt-PT" altLang="pt-PT" sz="2400" dirty="0" err="1"/>
              <a:t>reasons</a:t>
            </a:r>
            <a:r>
              <a:rPr lang="pt-PT" altLang="pt-PT" sz="2400" dirty="0"/>
              <a:t>, </a:t>
            </a:r>
            <a:r>
              <a:rPr lang="pt-PT" altLang="pt-PT" sz="2400" dirty="0" err="1"/>
              <a:t>earnings</a:t>
            </a:r>
            <a:r>
              <a:rPr lang="pt-PT" altLang="pt-PT" sz="2400" dirty="0"/>
              <a:t> </a:t>
            </a:r>
            <a:r>
              <a:rPr lang="pt-PT" altLang="pt-PT" sz="2400" dirty="0" err="1" smtClean="0"/>
              <a:t>crisis</a:t>
            </a:r>
            <a:r>
              <a:rPr lang="pt-PT" altLang="pt-PT" sz="2400" dirty="0" smtClean="0"/>
              <a:t>.</a:t>
            </a:r>
            <a:endParaRPr lang="pt-PT" altLang="pt-PT" sz="2400" dirty="0"/>
          </a:p>
        </p:txBody>
      </p:sp>
    </p:spTree>
    <p:extLst>
      <p:ext uri="{BB962C8B-B14F-4D97-AF65-F5344CB8AC3E}">
        <p14:creationId xmlns:p14="http://schemas.microsoft.com/office/powerpoint/2010/main" val="1887307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Turnaround</a:t>
            </a:r>
            <a:r>
              <a:rPr lang="pt-PT" altLang="ja-JP" b="1" dirty="0" smtClean="0">
                <a:ea typeface="ＭＳ Ｐゴシック" charset="-128"/>
              </a:rPr>
              <a:t> Management</a:t>
            </a:r>
            <a:endParaRPr lang="pt-PT" b="1" dirty="0" smtClean="0">
              <a:ea typeface="ＭＳ Ｐゴシック" charset="-128"/>
            </a:endParaRPr>
          </a:p>
        </p:txBody>
      </p:sp>
      <p:sp>
        <p:nvSpPr>
          <p:cNvPr id="91139" name="Rectangle 3"/>
          <p:cNvSpPr>
            <a:spLocks noGrp="1" noChangeArrowheads="1"/>
          </p:cNvSpPr>
          <p:nvPr>
            <p:ph type="body" idx="1"/>
          </p:nvPr>
        </p:nvSpPr>
        <p:spPr/>
        <p:txBody>
          <a:bodyPr/>
          <a:lstStyle/>
          <a:p>
            <a:pPr eaLnBrk="1" hangingPunct="1">
              <a:lnSpc>
                <a:spcPct val="80000"/>
              </a:lnSpc>
            </a:pPr>
            <a:r>
              <a:rPr lang="pt-PT" altLang="pt-PT" sz="2200" dirty="0" err="1"/>
              <a:t>Bankruptcy</a:t>
            </a:r>
            <a:r>
              <a:rPr lang="pt-PT" altLang="pt-PT" sz="2200" dirty="0"/>
              <a:t> </a:t>
            </a:r>
            <a:r>
              <a:rPr lang="pt-PT" altLang="pt-PT" sz="2200" dirty="0" err="1"/>
              <a:t>of</a:t>
            </a:r>
            <a:r>
              <a:rPr lang="pt-PT" altLang="pt-PT" sz="2200" dirty="0"/>
              <a:t> holding </a:t>
            </a:r>
            <a:r>
              <a:rPr lang="pt-PT" altLang="pt-PT" sz="2200" dirty="0" err="1" smtClean="0"/>
              <a:t>company</a:t>
            </a:r>
            <a:r>
              <a:rPr lang="pt-PT" altLang="pt-PT" sz="2200" dirty="0" smtClean="0"/>
              <a:t>.</a:t>
            </a:r>
            <a:endParaRPr lang="pt-PT" altLang="pt-PT" sz="2200" dirty="0"/>
          </a:p>
          <a:p>
            <a:pPr eaLnBrk="1" hangingPunct="1">
              <a:lnSpc>
                <a:spcPct val="80000"/>
              </a:lnSpc>
            </a:pPr>
            <a:r>
              <a:rPr lang="pt-PT" altLang="pt-PT" sz="2200" dirty="0" err="1"/>
              <a:t>Board</a:t>
            </a:r>
            <a:r>
              <a:rPr lang="pt-PT" altLang="pt-PT" sz="2200" dirty="0"/>
              <a:t> </a:t>
            </a:r>
            <a:r>
              <a:rPr lang="pt-PT" altLang="pt-PT" sz="2200" dirty="0" err="1"/>
              <a:t>level</a:t>
            </a:r>
            <a:r>
              <a:rPr lang="pt-PT" altLang="pt-PT" sz="2200" dirty="0"/>
              <a:t> </a:t>
            </a:r>
            <a:r>
              <a:rPr lang="pt-PT" altLang="pt-PT" sz="2200" dirty="0" err="1" smtClean="0"/>
              <a:t>arguments</a:t>
            </a:r>
            <a:r>
              <a:rPr lang="pt-PT" altLang="pt-PT" sz="2200" dirty="0" smtClean="0"/>
              <a:t>.</a:t>
            </a:r>
            <a:endParaRPr lang="pt-PT" altLang="pt-PT" sz="2200" dirty="0"/>
          </a:p>
          <a:p>
            <a:pPr eaLnBrk="1" hangingPunct="1">
              <a:lnSpc>
                <a:spcPct val="80000"/>
              </a:lnSpc>
            </a:pPr>
            <a:r>
              <a:rPr lang="pt-PT" altLang="pt-PT" sz="2200" dirty="0" err="1"/>
              <a:t>Fraud</a:t>
            </a:r>
            <a:r>
              <a:rPr lang="pt-PT" altLang="pt-PT" sz="2200" dirty="0"/>
              <a:t>, </a:t>
            </a:r>
            <a:r>
              <a:rPr lang="pt-PT" altLang="pt-PT" sz="2200" dirty="0" err="1"/>
              <a:t>insufficient</a:t>
            </a:r>
            <a:r>
              <a:rPr lang="pt-PT" altLang="pt-PT" sz="2200" dirty="0"/>
              <a:t> financial </a:t>
            </a:r>
            <a:r>
              <a:rPr lang="pt-PT" altLang="pt-PT" sz="2200" dirty="0" err="1" smtClean="0"/>
              <a:t>controls</a:t>
            </a:r>
            <a:r>
              <a:rPr lang="pt-PT" altLang="pt-PT" sz="2200" dirty="0" smtClean="0"/>
              <a:t>.</a:t>
            </a:r>
            <a:endParaRPr lang="pt-PT" altLang="pt-PT" sz="2200" dirty="0"/>
          </a:p>
          <a:p>
            <a:pPr eaLnBrk="1" hangingPunct="1">
              <a:lnSpc>
                <a:spcPct val="80000"/>
              </a:lnSpc>
            </a:pPr>
            <a:r>
              <a:rPr lang="pt-PT" altLang="pt-PT" sz="2200" dirty="0" err="1"/>
              <a:t>Overly</a:t>
            </a:r>
            <a:r>
              <a:rPr lang="pt-PT" altLang="pt-PT" sz="2200" dirty="0"/>
              <a:t> </a:t>
            </a:r>
            <a:r>
              <a:rPr lang="pt-PT" altLang="pt-PT" sz="2200" dirty="0" err="1"/>
              <a:t>optimistic</a:t>
            </a:r>
            <a:r>
              <a:rPr lang="pt-PT" altLang="pt-PT" sz="2200" dirty="0"/>
              <a:t> sales </a:t>
            </a:r>
            <a:r>
              <a:rPr lang="pt-PT" altLang="pt-PT" sz="2200" dirty="0" err="1" smtClean="0"/>
              <a:t>projections</a:t>
            </a:r>
            <a:r>
              <a:rPr lang="pt-PT" altLang="pt-PT" sz="2200" dirty="0" smtClean="0"/>
              <a:t>.</a:t>
            </a:r>
            <a:endParaRPr lang="pt-PT" altLang="pt-PT" sz="2200" dirty="0"/>
          </a:p>
          <a:p>
            <a:pPr eaLnBrk="1" hangingPunct="1">
              <a:lnSpc>
                <a:spcPct val="80000"/>
              </a:lnSpc>
            </a:pPr>
            <a:r>
              <a:rPr lang="pt-PT" altLang="pt-PT" sz="2200" dirty="0" err="1"/>
              <a:t>Financing</a:t>
            </a:r>
            <a:r>
              <a:rPr lang="pt-PT" altLang="pt-PT" sz="2200" dirty="0"/>
              <a:t> </a:t>
            </a:r>
            <a:r>
              <a:rPr lang="pt-PT" altLang="pt-PT" sz="2200" dirty="0" err="1"/>
              <a:t>problems</a:t>
            </a:r>
            <a:r>
              <a:rPr lang="pt-PT" altLang="pt-PT" sz="2200" dirty="0"/>
              <a:t>, </a:t>
            </a:r>
            <a:r>
              <a:rPr lang="pt-PT" altLang="pt-PT" sz="2200" dirty="0" err="1"/>
              <a:t>liquidity</a:t>
            </a:r>
            <a:r>
              <a:rPr lang="pt-PT" altLang="pt-PT" sz="2200" dirty="0"/>
              <a:t> </a:t>
            </a:r>
            <a:r>
              <a:rPr lang="pt-PT" altLang="pt-PT" sz="2200" dirty="0" err="1"/>
              <a:t>crisis</a:t>
            </a:r>
            <a:r>
              <a:rPr lang="pt-PT" altLang="pt-PT" sz="2200" dirty="0"/>
              <a:t>, </a:t>
            </a:r>
            <a:r>
              <a:rPr lang="pt-PT" altLang="pt-PT" sz="2200" dirty="0" err="1"/>
              <a:t>excessive</a:t>
            </a:r>
            <a:r>
              <a:rPr lang="pt-PT" altLang="pt-PT" sz="2200" dirty="0"/>
              <a:t> </a:t>
            </a:r>
            <a:r>
              <a:rPr lang="pt-PT" altLang="pt-PT" sz="2200" dirty="0" err="1"/>
              <a:t>debt</a:t>
            </a:r>
            <a:r>
              <a:rPr lang="pt-PT" altLang="pt-PT" sz="2200" dirty="0"/>
              <a:t> </a:t>
            </a:r>
            <a:r>
              <a:rPr lang="pt-PT" altLang="pt-PT" sz="2200" dirty="0" err="1"/>
              <a:t>burden</a:t>
            </a:r>
            <a:r>
              <a:rPr lang="pt-PT" altLang="pt-PT" sz="2200" dirty="0"/>
              <a:t>, </a:t>
            </a:r>
            <a:r>
              <a:rPr lang="pt-PT" altLang="pt-PT" sz="2200" dirty="0" err="1" smtClean="0"/>
              <a:t>undercapitalization</a:t>
            </a:r>
            <a:r>
              <a:rPr lang="pt-PT" altLang="pt-PT" sz="2200" dirty="0" smtClean="0"/>
              <a:t>.</a:t>
            </a:r>
            <a:endParaRPr lang="pt-PT" altLang="pt-PT" sz="2200" dirty="0"/>
          </a:p>
          <a:p>
            <a:pPr eaLnBrk="1" hangingPunct="1">
              <a:lnSpc>
                <a:spcPct val="80000"/>
              </a:lnSpc>
            </a:pPr>
            <a:r>
              <a:rPr lang="pt-PT" altLang="pt-PT" sz="2200" dirty="0" err="1"/>
              <a:t>Operating</a:t>
            </a:r>
            <a:r>
              <a:rPr lang="pt-PT" altLang="pt-PT" sz="2200" dirty="0"/>
              <a:t> </a:t>
            </a:r>
            <a:r>
              <a:rPr lang="pt-PT" altLang="pt-PT" sz="2200" dirty="0" err="1"/>
              <a:t>cost</a:t>
            </a:r>
            <a:r>
              <a:rPr lang="pt-PT" altLang="pt-PT" sz="2200" dirty="0"/>
              <a:t> </a:t>
            </a:r>
            <a:r>
              <a:rPr lang="pt-PT" altLang="pt-PT" sz="2200" dirty="0" err="1"/>
              <a:t>levels</a:t>
            </a:r>
            <a:r>
              <a:rPr lang="pt-PT" altLang="pt-PT" sz="2200" dirty="0"/>
              <a:t> too </a:t>
            </a:r>
            <a:r>
              <a:rPr lang="pt-PT" altLang="pt-PT" sz="2200" dirty="0" err="1" smtClean="0"/>
              <a:t>high</a:t>
            </a:r>
            <a:r>
              <a:rPr lang="pt-PT" altLang="pt-PT" sz="2200" dirty="0" smtClean="0"/>
              <a:t>.</a:t>
            </a:r>
            <a:endParaRPr lang="pt-PT" altLang="pt-PT" sz="2200" dirty="0"/>
          </a:p>
          <a:p>
            <a:pPr eaLnBrk="1" hangingPunct="1">
              <a:lnSpc>
                <a:spcPct val="80000"/>
              </a:lnSpc>
            </a:pPr>
            <a:r>
              <a:rPr lang="pt-PT" altLang="pt-PT" sz="2200" dirty="0" err="1"/>
              <a:t>Very</a:t>
            </a:r>
            <a:r>
              <a:rPr lang="pt-PT" altLang="pt-PT" sz="2200" dirty="0"/>
              <a:t> </a:t>
            </a:r>
            <a:r>
              <a:rPr lang="pt-PT" altLang="pt-PT" sz="2200" dirty="0" err="1"/>
              <a:t>strong</a:t>
            </a:r>
            <a:r>
              <a:rPr lang="pt-PT" altLang="pt-PT" sz="2200" dirty="0"/>
              <a:t>, </a:t>
            </a:r>
            <a:r>
              <a:rPr lang="pt-PT" altLang="pt-PT" sz="2200" dirty="0" err="1"/>
              <a:t>successful</a:t>
            </a:r>
            <a:r>
              <a:rPr lang="pt-PT" altLang="pt-PT" sz="2200" dirty="0"/>
              <a:t> </a:t>
            </a:r>
            <a:r>
              <a:rPr lang="pt-PT" altLang="pt-PT" sz="2200" dirty="0" err="1" smtClean="0"/>
              <a:t>competitor</a:t>
            </a:r>
            <a:r>
              <a:rPr lang="pt-PT" altLang="pt-PT" sz="2200" dirty="0" smtClean="0"/>
              <a:t>.</a:t>
            </a:r>
            <a:endParaRPr lang="pt-PT" altLang="pt-PT" sz="2200" dirty="0"/>
          </a:p>
          <a:p>
            <a:pPr eaLnBrk="1" hangingPunct="1">
              <a:lnSpc>
                <a:spcPct val="80000"/>
              </a:lnSpc>
            </a:pPr>
            <a:r>
              <a:rPr lang="pt-PT" altLang="pt-PT" sz="2200" dirty="0" err="1" smtClean="0"/>
              <a:t>Overinvestment</a:t>
            </a:r>
            <a:r>
              <a:rPr lang="pt-PT" altLang="pt-PT" sz="2200" dirty="0" smtClean="0"/>
              <a:t>.</a:t>
            </a:r>
            <a:endParaRPr lang="pt-PT" altLang="pt-PT" sz="2200" dirty="0"/>
          </a:p>
          <a:p>
            <a:pPr eaLnBrk="1" hangingPunct="1">
              <a:lnSpc>
                <a:spcPct val="80000"/>
              </a:lnSpc>
            </a:pPr>
            <a:r>
              <a:rPr lang="pt-PT" altLang="pt-PT" sz="2200" dirty="0" err="1"/>
              <a:t>Insufficient</a:t>
            </a:r>
            <a:r>
              <a:rPr lang="pt-PT" altLang="pt-PT" sz="2200" dirty="0"/>
              <a:t> </a:t>
            </a:r>
            <a:r>
              <a:rPr lang="pt-PT" altLang="pt-PT" sz="2200" dirty="0" err="1"/>
              <a:t>resources</a:t>
            </a:r>
            <a:r>
              <a:rPr lang="pt-PT" altLang="pt-PT" sz="2200" dirty="0"/>
              <a:t>, </a:t>
            </a:r>
            <a:r>
              <a:rPr lang="pt-PT" altLang="pt-PT" sz="2200" dirty="0" err="1" smtClean="0"/>
              <a:t>underinvestment</a:t>
            </a:r>
            <a:r>
              <a:rPr lang="pt-PT" altLang="pt-PT" sz="2200" dirty="0" smtClean="0"/>
              <a:t>.</a:t>
            </a:r>
            <a:endParaRPr lang="pt-PT" altLang="pt-PT" sz="2200" dirty="0"/>
          </a:p>
          <a:p>
            <a:pPr eaLnBrk="1" hangingPunct="1">
              <a:lnSpc>
                <a:spcPct val="80000"/>
              </a:lnSpc>
            </a:pPr>
            <a:r>
              <a:rPr lang="pt-PT" altLang="pt-PT" sz="2200" dirty="0" err="1"/>
              <a:t>Often</a:t>
            </a:r>
            <a:r>
              <a:rPr lang="pt-PT" altLang="pt-PT" sz="2200" dirty="0"/>
              <a:t> </a:t>
            </a:r>
            <a:r>
              <a:rPr lang="pt-PT" altLang="pt-PT" sz="2200" dirty="0" err="1"/>
              <a:t>these</a:t>
            </a:r>
            <a:r>
              <a:rPr lang="pt-PT" altLang="pt-PT" sz="2200" dirty="0"/>
              <a:t> </a:t>
            </a:r>
            <a:r>
              <a:rPr lang="pt-PT" altLang="pt-PT" sz="2200" dirty="0" err="1"/>
              <a:t>triggers</a:t>
            </a:r>
            <a:r>
              <a:rPr lang="pt-PT" altLang="pt-PT" sz="2200" dirty="0"/>
              <a:t> are </a:t>
            </a:r>
            <a:r>
              <a:rPr lang="pt-PT" altLang="pt-PT" sz="2200" dirty="0" err="1"/>
              <a:t>interrelated</a:t>
            </a:r>
            <a:r>
              <a:rPr lang="pt-PT" altLang="pt-PT" sz="2200" dirty="0"/>
              <a:t>, </a:t>
            </a:r>
            <a:r>
              <a:rPr lang="pt-PT" altLang="pt-PT" sz="2200" dirty="0" err="1"/>
              <a:t>and</a:t>
            </a:r>
            <a:r>
              <a:rPr lang="pt-PT" altLang="pt-PT" sz="2200" dirty="0"/>
              <a:t> </a:t>
            </a:r>
            <a:r>
              <a:rPr lang="pt-PT" altLang="pt-PT" sz="2200" dirty="0" err="1"/>
              <a:t>several</a:t>
            </a:r>
            <a:r>
              <a:rPr lang="pt-PT" altLang="pt-PT" sz="2200" dirty="0"/>
              <a:t> causes are </a:t>
            </a:r>
            <a:r>
              <a:rPr lang="pt-PT" altLang="pt-PT" sz="2200" dirty="0" err="1"/>
              <a:t>involved</a:t>
            </a:r>
            <a:r>
              <a:rPr lang="pt-PT" altLang="pt-PT" sz="2200" dirty="0"/>
              <a:t>. </a:t>
            </a:r>
            <a:r>
              <a:rPr lang="pt-PT" altLang="pt-PT" sz="2200" dirty="0" err="1"/>
              <a:t>Slywotzky</a:t>
            </a:r>
            <a:r>
              <a:rPr lang="pt-PT" altLang="pt-PT" sz="2200" dirty="0"/>
              <a:t> </a:t>
            </a:r>
            <a:r>
              <a:rPr lang="pt-PT" altLang="pt-PT" sz="2200" dirty="0" err="1"/>
              <a:t>and</a:t>
            </a:r>
            <a:r>
              <a:rPr lang="pt-PT" altLang="pt-PT" sz="2200" dirty="0"/>
              <a:t> </a:t>
            </a:r>
            <a:r>
              <a:rPr lang="pt-PT" altLang="pt-PT" sz="2200" dirty="0" err="1"/>
              <a:t>Drzik</a:t>
            </a:r>
            <a:r>
              <a:rPr lang="pt-PT" altLang="pt-PT" sz="2200" dirty="0"/>
              <a:t> </a:t>
            </a:r>
            <a:r>
              <a:rPr lang="pt-PT" altLang="pt-PT" sz="2200" dirty="0" err="1"/>
              <a:t>have</a:t>
            </a:r>
            <a:r>
              <a:rPr lang="pt-PT" altLang="pt-PT" sz="2200" dirty="0"/>
              <a:t> </a:t>
            </a:r>
            <a:r>
              <a:rPr lang="pt-PT" altLang="pt-PT" sz="2200" dirty="0" err="1"/>
              <a:t>categorized</a:t>
            </a:r>
            <a:r>
              <a:rPr lang="pt-PT" altLang="pt-PT" sz="2200" dirty="0"/>
              <a:t> </a:t>
            </a:r>
            <a:r>
              <a:rPr lang="pt-PT" altLang="pt-PT" sz="2200" dirty="0" err="1"/>
              <a:t>these</a:t>
            </a:r>
            <a:r>
              <a:rPr lang="pt-PT" altLang="pt-PT" sz="2200" dirty="0"/>
              <a:t> </a:t>
            </a:r>
            <a:r>
              <a:rPr lang="pt-PT" altLang="pt-PT" sz="2200" dirty="0" err="1"/>
              <a:t>triggers</a:t>
            </a:r>
            <a:r>
              <a:rPr lang="pt-PT" altLang="pt-PT" sz="2200" dirty="0"/>
              <a:t> in 7 Classes </a:t>
            </a:r>
            <a:r>
              <a:rPr lang="pt-PT" altLang="pt-PT" sz="2200" dirty="0" err="1"/>
              <a:t>of</a:t>
            </a:r>
            <a:r>
              <a:rPr lang="pt-PT" altLang="pt-PT" sz="2200" dirty="0"/>
              <a:t> </a:t>
            </a:r>
            <a:r>
              <a:rPr lang="pt-PT" altLang="pt-PT" sz="2200" dirty="0" err="1"/>
              <a:t>Strategic</a:t>
            </a:r>
            <a:r>
              <a:rPr lang="pt-PT" altLang="pt-PT" sz="2200" dirty="0"/>
              <a:t> </a:t>
            </a:r>
            <a:r>
              <a:rPr lang="pt-PT" altLang="pt-PT" sz="2200" dirty="0" err="1"/>
              <a:t>Risk</a:t>
            </a:r>
            <a:r>
              <a:rPr lang="pt-PT" altLang="pt-PT" sz="2200" dirty="0"/>
              <a:t>.</a:t>
            </a:r>
          </a:p>
          <a:p>
            <a:pPr eaLnBrk="1" hangingPunct="1">
              <a:lnSpc>
                <a:spcPct val="80000"/>
              </a:lnSpc>
            </a:pPr>
            <a:endParaRPr lang="pt-PT" altLang="pt-PT" sz="2000" dirty="0"/>
          </a:p>
        </p:txBody>
      </p:sp>
    </p:spTree>
    <p:extLst>
      <p:ext uri="{BB962C8B-B14F-4D97-AF65-F5344CB8AC3E}">
        <p14:creationId xmlns:p14="http://schemas.microsoft.com/office/powerpoint/2010/main" val="1660295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lgn="ctr" eaLnBrk="1" hangingPunct="1">
              <a:defRPr/>
            </a:pPr>
            <a:r>
              <a:rPr lang="pt-PT" altLang="ja-JP" b="1" dirty="0" err="1" smtClean="0">
                <a:ea typeface="ＭＳ Ｐゴシック" charset="-128"/>
              </a:rPr>
              <a:t>Turnaround</a:t>
            </a:r>
            <a:r>
              <a:rPr lang="pt-PT" altLang="ja-JP" b="1" dirty="0" smtClean="0">
                <a:ea typeface="ＭＳ Ｐゴシック" charset="-128"/>
              </a:rPr>
              <a:t> Management</a:t>
            </a:r>
            <a:endParaRPr lang="pt-PT" b="1" dirty="0" smtClean="0"/>
          </a:p>
        </p:txBody>
      </p:sp>
      <p:sp>
        <p:nvSpPr>
          <p:cNvPr id="92163" name="Rectangle 3"/>
          <p:cNvSpPr>
            <a:spLocks noGrp="1" noChangeArrowheads="1"/>
          </p:cNvSpPr>
          <p:nvPr>
            <p:ph type="body" idx="1"/>
          </p:nvPr>
        </p:nvSpPr>
        <p:spPr>
          <a:xfrm>
            <a:off x="838200" y="1825625"/>
            <a:ext cx="10515600" cy="4536538"/>
          </a:xfrm>
        </p:spPr>
        <p:txBody>
          <a:bodyPr>
            <a:noAutofit/>
          </a:bodyPr>
          <a:lstStyle/>
          <a:p>
            <a:pPr algn="just" eaLnBrk="1" hangingPunct="1">
              <a:lnSpc>
                <a:spcPct val="80000"/>
              </a:lnSpc>
            </a:pPr>
            <a:r>
              <a:rPr lang="pt-PT" altLang="pt-PT" sz="2400" b="1" dirty="0"/>
              <a:t>Steps in a </a:t>
            </a:r>
            <a:r>
              <a:rPr lang="pt-PT" altLang="pt-PT" sz="2400" b="1" dirty="0" err="1"/>
              <a:t>Turnaround</a:t>
            </a:r>
            <a:r>
              <a:rPr lang="pt-PT" altLang="pt-PT" sz="2400" b="1" dirty="0"/>
              <a:t> </a:t>
            </a:r>
            <a:r>
              <a:rPr lang="pt-PT" altLang="pt-PT" sz="2400" b="1" dirty="0" err="1" smtClean="0"/>
              <a:t>Process</a:t>
            </a:r>
            <a:endParaRPr lang="pt-PT" altLang="pt-PT" sz="2400" dirty="0"/>
          </a:p>
          <a:p>
            <a:pPr algn="just" eaLnBrk="1" hangingPunct="1">
              <a:lnSpc>
                <a:spcPct val="80000"/>
              </a:lnSpc>
            </a:pPr>
            <a:r>
              <a:rPr lang="pt-PT" altLang="pt-PT" sz="2400" dirty="0" err="1"/>
              <a:t>The</a:t>
            </a:r>
            <a:r>
              <a:rPr lang="pt-PT" altLang="pt-PT" sz="2400" dirty="0"/>
              <a:t> </a:t>
            </a:r>
            <a:r>
              <a:rPr lang="pt-PT" altLang="pt-PT" sz="2400" dirty="0" err="1"/>
              <a:t>first</a:t>
            </a:r>
            <a:r>
              <a:rPr lang="pt-PT" altLang="pt-PT" sz="2400" dirty="0"/>
              <a:t> step in a </a:t>
            </a:r>
            <a:r>
              <a:rPr lang="pt-PT" altLang="pt-PT" sz="2400" b="1" dirty="0" err="1"/>
              <a:t>turnaround</a:t>
            </a:r>
            <a:r>
              <a:rPr lang="pt-PT" altLang="pt-PT" sz="2400" b="1" dirty="0"/>
              <a:t> </a:t>
            </a:r>
            <a:r>
              <a:rPr lang="pt-PT" altLang="pt-PT" sz="2400" b="1" dirty="0" err="1"/>
              <a:t>process</a:t>
            </a:r>
            <a:r>
              <a:rPr lang="pt-PT" altLang="pt-PT" sz="2400" dirty="0"/>
              <a:t> </a:t>
            </a:r>
            <a:r>
              <a:rPr lang="pt-PT" altLang="pt-PT" sz="2400" dirty="0" err="1"/>
              <a:t>is</a:t>
            </a:r>
            <a:r>
              <a:rPr lang="pt-PT" altLang="pt-PT" sz="2400" dirty="0"/>
              <a:t> </a:t>
            </a:r>
            <a:r>
              <a:rPr lang="pt-PT" altLang="pt-PT" sz="2400" dirty="0" err="1"/>
              <a:t>often</a:t>
            </a:r>
            <a:r>
              <a:rPr lang="pt-PT" altLang="pt-PT" sz="2400" dirty="0"/>
              <a:t> to </a:t>
            </a:r>
            <a:r>
              <a:rPr lang="pt-PT" altLang="pt-PT" sz="2400" dirty="0" err="1"/>
              <a:t>change</a:t>
            </a:r>
            <a:r>
              <a:rPr lang="pt-PT" altLang="pt-PT" sz="2400" dirty="0"/>
              <a:t> </a:t>
            </a:r>
            <a:r>
              <a:rPr lang="pt-PT" altLang="pt-PT" sz="2400" dirty="0" err="1"/>
              <a:t>the</a:t>
            </a:r>
            <a:r>
              <a:rPr lang="pt-PT" altLang="pt-PT" sz="2400" dirty="0"/>
              <a:t> top management </a:t>
            </a:r>
            <a:r>
              <a:rPr lang="pt-PT" altLang="pt-PT" sz="2400" dirty="0" err="1"/>
              <a:t>or</a:t>
            </a:r>
            <a:r>
              <a:rPr lang="pt-PT" altLang="pt-PT" sz="2400" dirty="0"/>
              <a:t> </a:t>
            </a:r>
            <a:r>
              <a:rPr lang="pt-PT" altLang="pt-PT" sz="2400" dirty="0" err="1"/>
              <a:t>leadership</a:t>
            </a:r>
            <a:r>
              <a:rPr lang="pt-PT" altLang="pt-PT" sz="2400" dirty="0"/>
              <a:t> </a:t>
            </a:r>
            <a:r>
              <a:rPr lang="pt-PT" altLang="pt-PT" sz="2400" dirty="0" err="1"/>
              <a:t>of</a:t>
            </a:r>
            <a:r>
              <a:rPr lang="pt-PT" altLang="pt-PT" sz="2400" dirty="0"/>
              <a:t> </a:t>
            </a:r>
            <a:r>
              <a:rPr lang="pt-PT" altLang="pt-PT" sz="2400" dirty="0" err="1"/>
              <a:t>the</a:t>
            </a:r>
            <a:r>
              <a:rPr lang="pt-PT" altLang="pt-PT" sz="2400" dirty="0"/>
              <a:t> business </a:t>
            </a:r>
            <a:r>
              <a:rPr lang="pt-PT" altLang="pt-PT" sz="2400" dirty="0" err="1"/>
              <a:t>and</a:t>
            </a:r>
            <a:r>
              <a:rPr lang="pt-PT" altLang="pt-PT" sz="2400" dirty="0"/>
              <a:t> to </a:t>
            </a:r>
            <a:r>
              <a:rPr lang="pt-PT" altLang="pt-PT" sz="2400" dirty="0" err="1"/>
              <a:t>appoint</a:t>
            </a:r>
            <a:r>
              <a:rPr lang="pt-PT" altLang="pt-PT" sz="2400" dirty="0"/>
              <a:t> </a:t>
            </a:r>
            <a:r>
              <a:rPr lang="pt-PT" altLang="pt-PT" sz="2400" dirty="0" err="1"/>
              <a:t>an</a:t>
            </a:r>
            <a:r>
              <a:rPr lang="pt-PT" altLang="pt-PT" sz="2400" dirty="0"/>
              <a:t> </a:t>
            </a:r>
            <a:r>
              <a:rPr lang="pt-PT" altLang="pt-PT" sz="2400" dirty="0" err="1"/>
              <a:t>experienced</a:t>
            </a:r>
            <a:r>
              <a:rPr lang="pt-PT" altLang="pt-PT" sz="2400" dirty="0"/>
              <a:t>  </a:t>
            </a:r>
            <a:r>
              <a:rPr lang="pt-PT" altLang="pt-PT" sz="2400" dirty="0" err="1"/>
              <a:t>turnaround</a:t>
            </a:r>
            <a:r>
              <a:rPr lang="pt-PT" altLang="pt-PT" sz="2400" dirty="0"/>
              <a:t> manager. </a:t>
            </a:r>
            <a:r>
              <a:rPr lang="pt-PT" altLang="pt-PT" sz="2400" dirty="0" err="1"/>
              <a:t>Often</a:t>
            </a:r>
            <a:r>
              <a:rPr lang="pt-PT" altLang="pt-PT" sz="2400" dirty="0"/>
              <a:t> </a:t>
            </a:r>
            <a:r>
              <a:rPr lang="pt-PT" altLang="pt-PT" sz="2400" dirty="0" err="1"/>
              <a:t>strong</a:t>
            </a:r>
            <a:r>
              <a:rPr lang="pt-PT" altLang="pt-PT" sz="2400" dirty="0"/>
              <a:t>, </a:t>
            </a:r>
            <a:r>
              <a:rPr lang="pt-PT" altLang="pt-PT" sz="2400" dirty="0" err="1">
                <a:hlinkClick r:id="rId3"/>
              </a:rPr>
              <a:t>Commanding</a:t>
            </a:r>
            <a:r>
              <a:rPr lang="pt-PT" altLang="pt-PT" sz="2400" dirty="0">
                <a:hlinkClick r:id="rId3"/>
              </a:rPr>
              <a:t> </a:t>
            </a:r>
            <a:r>
              <a:rPr lang="pt-PT" altLang="pt-PT" sz="2400" dirty="0" err="1">
                <a:hlinkClick r:id="rId3"/>
              </a:rPr>
              <a:t>Leadership</a:t>
            </a:r>
            <a:r>
              <a:rPr lang="pt-PT" altLang="pt-PT" sz="2400" dirty="0"/>
              <a:t> </a:t>
            </a:r>
            <a:r>
              <a:rPr lang="pt-PT" altLang="pt-PT" sz="2400" dirty="0" err="1"/>
              <a:t>or</a:t>
            </a:r>
            <a:r>
              <a:rPr lang="pt-PT" altLang="pt-PT" sz="2400" dirty="0"/>
              <a:t> </a:t>
            </a:r>
            <a:r>
              <a:rPr lang="pt-PT" altLang="pt-PT" sz="2400" dirty="0" err="1"/>
              <a:t>even</a:t>
            </a:r>
            <a:r>
              <a:rPr lang="pt-PT" altLang="pt-PT" sz="2400" dirty="0"/>
              <a:t> </a:t>
            </a:r>
            <a:r>
              <a:rPr lang="pt-PT" altLang="pt-PT" sz="2400" dirty="0" err="1">
                <a:hlinkClick r:id="rId4"/>
              </a:rPr>
              <a:t>Charismatic</a:t>
            </a:r>
            <a:r>
              <a:rPr lang="pt-PT" altLang="pt-PT" sz="2400" dirty="0">
                <a:hlinkClick r:id="rId4"/>
              </a:rPr>
              <a:t> </a:t>
            </a:r>
            <a:r>
              <a:rPr lang="pt-PT" altLang="pt-PT" sz="2400" dirty="0" err="1">
                <a:hlinkClick r:id="rId4"/>
              </a:rPr>
              <a:t>Leadership</a:t>
            </a:r>
            <a:r>
              <a:rPr lang="pt-PT" altLang="pt-PT" sz="2400" dirty="0"/>
              <a:t> </a:t>
            </a:r>
            <a:r>
              <a:rPr lang="pt-PT" altLang="pt-PT" sz="2400" dirty="0" err="1"/>
              <a:t>is</a:t>
            </a:r>
            <a:r>
              <a:rPr lang="pt-PT" altLang="pt-PT" sz="2400" dirty="0"/>
              <a:t> </a:t>
            </a:r>
            <a:r>
              <a:rPr lang="pt-PT" altLang="pt-PT" sz="2400" dirty="0" err="1"/>
              <a:t>exerted</a:t>
            </a:r>
            <a:r>
              <a:rPr lang="pt-PT" altLang="pt-PT" sz="2400" dirty="0"/>
              <a:t>. </a:t>
            </a:r>
            <a:r>
              <a:rPr lang="pt-PT" altLang="pt-PT" sz="2400" dirty="0" err="1"/>
              <a:t>The</a:t>
            </a:r>
            <a:r>
              <a:rPr lang="pt-PT" altLang="pt-PT" sz="2400" dirty="0"/>
              <a:t> </a:t>
            </a:r>
            <a:r>
              <a:rPr lang="pt-PT" altLang="pt-PT" sz="2400" dirty="0" err="1"/>
              <a:t>turnaround</a:t>
            </a:r>
            <a:r>
              <a:rPr lang="pt-PT" altLang="pt-PT" sz="2400" dirty="0"/>
              <a:t> </a:t>
            </a:r>
            <a:r>
              <a:rPr lang="pt-PT" altLang="pt-PT" sz="2400" dirty="0" err="1"/>
              <a:t>process</a:t>
            </a:r>
            <a:r>
              <a:rPr lang="pt-PT" altLang="pt-PT" sz="2400" dirty="0"/>
              <a:t> </a:t>
            </a:r>
            <a:r>
              <a:rPr lang="pt-PT" altLang="pt-PT" sz="2400" dirty="0" err="1"/>
              <a:t>typically</a:t>
            </a:r>
            <a:r>
              <a:rPr lang="pt-PT" altLang="pt-PT" sz="2400" dirty="0"/>
              <a:t> </a:t>
            </a:r>
            <a:r>
              <a:rPr lang="pt-PT" altLang="pt-PT" sz="2400" dirty="0" err="1"/>
              <a:t>consists</a:t>
            </a:r>
            <a:r>
              <a:rPr lang="pt-PT" altLang="pt-PT" sz="2400" dirty="0"/>
              <a:t> out </a:t>
            </a:r>
            <a:r>
              <a:rPr lang="pt-PT" altLang="pt-PT" sz="2400" dirty="0" err="1"/>
              <a:t>of</a:t>
            </a:r>
            <a:r>
              <a:rPr lang="pt-PT" altLang="pt-PT" sz="2400" dirty="0"/>
              <a:t> </a:t>
            </a:r>
            <a:r>
              <a:rPr lang="pt-PT" altLang="pt-PT" sz="2400" dirty="0" err="1"/>
              <a:t>the</a:t>
            </a:r>
            <a:r>
              <a:rPr lang="pt-PT" altLang="pt-PT" sz="2400" dirty="0"/>
              <a:t> </a:t>
            </a:r>
            <a:r>
              <a:rPr lang="pt-PT" altLang="pt-PT" sz="2400" dirty="0" err="1"/>
              <a:t>following</a:t>
            </a:r>
            <a:r>
              <a:rPr lang="pt-PT" altLang="pt-PT" sz="2400" dirty="0"/>
              <a:t> </a:t>
            </a:r>
            <a:r>
              <a:rPr lang="pt-PT" altLang="pt-PT" sz="2400" dirty="0" err="1"/>
              <a:t>key</a:t>
            </a:r>
            <a:r>
              <a:rPr lang="pt-PT" altLang="pt-PT" sz="2400" dirty="0"/>
              <a:t> steps (in </a:t>
            </a:r>
            <a:r>
              <a:rPr lang="pt-PT" altLang="pt-PT" sz="2400" dirty="0" err="1"/>
              <a:t>approximate</a:t>
            </a:r>
            <a:r>
              <a:rPr lang="pt-PT" altLang="pt-PT" sz="2400" dirty="0"/>
              <a:t> </a:t>
            </a:r>
            <a:r>
              <a:rPr lang="pt-PT" altLang="pt-PT" sz="2400" dirty="0" err="1"/>
              <a:t>chronological</a:t>
            </a:r>
            <a:r>
              <a:rPr lang="pt-PT" altLang="pt-PT" sz="2400" dirty="0"/>
              <a:t> </a:t>
            </a:r>
            <a:r>
              <a:rPr lang="pt-PT" altLang="pt-PT" sz="2400" dirty="0" err="1"/>
              <a:t>order</a:t>
            </a:r>
            <a:r>
              <a:rPr lang="pt-PT" altLang="pt-PT" sz="2400" dirty="0"/>
              <a:t>):</a:t>
            </a:r>
          </a:p>
          <a:p>
            <a:pPr algn="just" eaLnBrk="1" hangingPunct="1">
              <a:lnSpc>
                <a:spcPct val="80000"/>
              </a:lnSpc>
            </a:pPr>
            <a:r>
              <a:rPr lang="pt-PT" altLang="pt-PT" sz="2400" dirty="0" err="1"/>
              <a:t>Assess</a:t>
            </a:r>
            <a:r>
              <a:rPr lang="pt-PT" altLang="pt-PT" sz="2400" dirty="0"/>
              <a:t> </a:t>
            </a:r>
            <a:r>
              <a:rPr lang="pt-PT" altLang="pt-PT" sz="2400" dirty="0" err="1"/>
              <a:t>the</a:t>
            </a:r>
            <a:r>
              <a:rPr lang="pt-PT" altLang="pt-PT" sz="2400" dirty="0"/>
              <a:t> </a:t>
            </a:r>
            <a:r>
              <a:rPr lang="pt-PT" altLang="pt-PT" sz="2400" dirty="0" err="1"/>
              <a:t>situation</a:t>
            </a:r>
            <a:r>
              <a:rPr lang="pt-PT" altLang="pt-PT" sz="2400" dirty="0"/>
              <a:t> </a:t>
            </a:r>
            <a:r>
              <a:rPr lang="pt-PT" altLang="pt-PT" sz="2400" dirty="0" err="1"/>
              <a:t>and</a:t>
            </a:r>
            <a:r>
              <a:rPr lang="pt-PT" altLang="pt-PT" sz="2400" dirty="0"/>
              <a:t> future business </a:t>
            </a:r>
            <a:r>
              <a:rPr lang="pt-PT" altLang="pt-PT" sz="2400" dirty="0" err="1" smtClean="0"/>
              <a:t>viability</a:t>
            </a:r>
            <a:r>
              <a:rPr lang="pt-PT" altLang="pt-PT" sz="2400" dirty="0" smtClean="0"/>
              <a:t>.</a:t>
            </a:r>
            <a:endParaRPr lang="pt-PT" altLang="pt-PT" sz="2400" dirty="0"/>
          </a:p>
          <a:p>
            <a:pPr algn="just" eaLnBrk="1" hangingPunct="1">
              <a:lnSpc>
                <a:spcPct val="80000"/>
              </a:lnSpc>
            </a:pPr>
            <a:r>
              <a:rPr lang="pt-PT" altLang="pt-PT" sz="2400" dirty="0" err="1"/>
              <a:t>Implement</a:t>
            </a:r>
            <a:r>
              <a:rPr lang="pt-PT" altLang="pt-PT" sz="2400" dirty="0"/>
              <a:t> </a:t>
            </a:r>
            <a:r>
              <a:rPr lang="pt-PT" altLang="pt-PT" sz="2400" dirty="0" err="1"/>
              <a:t>emergency</a:t>
            </a:r>
            <a:r>
              <a:rPr lang="pt-PT" altLang="pt-PT" sz="2400" dirty="0"/>
              <a:t> steps ("stop </a:t>
            </a:r>
            <a:r>
              <a:rPr lang="pt-PT" altLang="pt-PT" sz="2400" dirty="0" err="1"/>
              <a:t>the</a:t>
            </a:r>
            <a:r>
              <a:rPr lang="pt-PT" altLang="pt-PT" sz="2400" dirty="0"/>
              <a:t> </a:t>
            </a:r>
            <a:r>
              <a:rPr lang="pt-PT" altLang="pt-PT" sz="2400" dirty="0" err="1"/>
              <a:t>bleeding</a:t>
            </a:r>
            <a:r>
              <a:rPr lang="pt-PT" altLang="pt-PT" sz="2400" dirty="0" smtClean="0"/>
              <a:t>").</a:t>
            </a:r>
            <a:endParaRPr lang="pt-PT" altLang="pt-PT" sz="2400" dirty="0"/>
          </a:p>
          <a:p>
            <a:pPr algn="just" eaLnBrk="1" hangingPunct="1">
              <a:lnSpc>
                <a:spcPct val="80000"/>
              </a:lnSpc>
            </a:pPr>
            <a:r>
              <a:rPr lang="pt-PT" altLang="pt-PT" sz="2400" dirty="0" err="1"/>
              <a:t>Develop</a:t>
            </a:r>
            <a:r>
              <a:rPr lang="pt-PT" altLang="pt-PT" sz="2400" dirty="0"/>
              <a:t> </a:t>
            </a:r>
            <a:r>
              <a:rPr lang="pt-PT" altLang="pt-PT" sz="2400" dirty="0" err="1"/>
              <a:t>strategic</a:t>
            </a:r>
            <a:r>
              <a:rPr lang="pt-PT" altLang="pt-PT" sz="2400" dirty="0"/>
              <a:t> </a:t>
            </a:r>
            <a:r>
              <a:rPr lang="pt-PT" altLang="pt-PT" sz="2400" dirty="0" err="1"/>
              <a:t>survival</a:t>
            </a:r>
            <a:r>
              <a:rPr lang="pt-PT" altLang="pt-PT" sz="2400" dirty="0"/>
              <a:t> </a:t>
            </a:r>
            <a:r>
              <a:rPr lang="pt-PT" altLang="pt-PT" sz="2400" dirty="0" err="1" smtClean="0"/>
              <a:t>plan</a:t>
            </a:r>
            <a:r>
              <a:rPr lang="pt-PT" altLang="pt-PT" sz="2400" dirty="0" smtClean="0"/>
              <a:t>.</a:t>
            </a:r>
            <a:endParaRPr lang="pt-PT" altLang="pt-PT" sz="2400" dirty="0"/>
          </a:p>
          <a:p>
            <a:pPr algn="just" eaLnBrk="1" hangingPunct="1">
              <a:lnSpc>
                <a:spcPct val="80000"/>
              </a:lnSpc>
            </a:pPr>
            <a:r>
              <a:rPr lang="pt-PT" altLang="pt-PT" sz="2400" dirty="0" err="1"/>
              <a:t>Implement</a:t>
            </a:r>
            <a:r>
              <a:rPr lang="pt-PT" altLang="pt-PT" sz="2400" dirty="0"/>
              <a:t> </a:t>
            </a:r>
            <a:r>
              <a:rPr lang="pt-PT" altLang="pt-PT" sz="2400" dirty="0" err="1"/>
              <a:t>the</a:t>
            </a:r>
            <a:r>
              <a:rPr lang="pt-PT" altLang="pt-PT" sz="2400" dirty="0"/>
              <a:t> </a:t>
            </a:r>
            <a:r>
              <a:rPr lang="pt-PT" altLang="pt-PT" sz="2400" dirty="0" err="1"/>
              <a:t>plan</a:t>
            </a:r>
            <a:r>
              <a:rPr lang="pt-PT" altLang="pt-PT" sz="2400" dirty="0"/>
              <a:t>, </a:t>
            </a:r>
            <a:r>
              <a:rPr lang="pt-PT" altLang="pt-PT" sz="2400" dirty="0" err="1"/>
              <a:t>restructuring</a:t>
            </a:r>
            <a:r>
              <a:rPr lang="pt-PT" altLang="pt-PT" sz="2400" dirty="0"/>
              <a:t> </a:t>
            </a:r>
            <a:r>
              <a:rPr lang="pt-PT" altLang="pt-PT" sz="2400" dirty="0" err="1"/>
              <a:t>the</a:t>
            </a:r>
            <a:r>
              <a:rPr lang="pt-PT" altLang="pt-PT" sz="2400" dirty="0"/>
              <a:t> business. </a:t>
            </a:r>
            <a:r>
              <a:rPr lang="pt-PT" altLang="pt-PT" sz="2400" dirty="0" err="1"/>
              <a:t>Survive</a:t>
            </a:r>
            <a:r>
              <a:rPr lang="pt-PT" altLang="pt-PT" sz="2400" dirty="0"/>
              <a:t> </a:t>
            </a:r>
            <a:r>
              <a:rPr lang="pt-PT" altLang="pt-PT" sz="2400" dirty="0" err="1"/>
              <a:t>the</a:t>
            </a:r>
            <a:r>
              <a:rPr lang="pt-PT" altLang="pt-PT" sz="2400" dirty="0"/>
              <a:t> </a:t>
            </a:r>
            <a:r>
              <a:rPr lang="pt-PT" altLang="pt-PT" sz="2400" dirty="0" err="1" smtClean="0"/>
              <a:t>crisis</a:t>
            </a:r>
            <a:r>
              <a:rPr lang="pt-PT" altLang="pt-PT" sz="2400" dirty="0" smtClean="0"/>
              <a:t>.</a:t>
            </a:r>
            <a:endParaRPr lang="pt-PT" altLang="pt-PT" sz="2400" dirty="0"/>
          </a:p>
          <a:p>
            <a:pPr algn="just" eaLnBrk="1" hangingPunct="1">
              <a:lnSpc>
                <a:spcPct val="80000"/>
              </a:lnSpc>
            </a:pPr>
            <a:r>
              <a:rPr lang="pt-PT" altLang="pt-PT" sz="2400" dirty="0" err="1"/>
              <a:t>Return</a:t>
            </a:r>
            <a:r>
              <a:rPr lang="pt-PT" altLang="pt-PT" sz="2400" dirty="0"/>
              <a:t> to normal </a:t>
            </a:r>
            <a:r>
              <a:rPr lang="pt-PT" altLang="pt-PT" sz="2400" dirty="0" err="1"/>
              <a:t>operations</a:t>
            </a:r>
            <a:r>
              <a:rPr lang="pt-PT" altLang="pt-PT" sz="2400" dirty="0"/>
              <a:t>, </a:t>
            </a:r>
            <a:r>
              <a:rPr lang="pt-PT" altLang="pt-PT" sz="2400" dirty="0" err="1"/>
              <a:t>profitability</a:t>
            </a:r>
            <a:r>
              <a:rPr lang="pt-PT" altLang="pt-PT" sz="2400" dirty="0"/>
              <a:t> </a:t>
            </a:r>
            <a:r>
              <a:rPr lang="pt-PT" altLang="pt-PT" sz="2400" dirty="0" err="1"/>
              <a:t>and</a:t>
            </a:r>
            <a:r>
              <a:rPr lang="pt-PT" altLang="pt-PT" sz="2400" dirty="0"/>
              <a:t> </a:t>
            </a:r>
            <a:r>
              <a:rPr lang="pt-PT" altLang="pt-PT" sz="2400" dirty="0" err="1" smtClean="0"/>
              <a:t>growth</a:t>
            </a:r>
            <a:r>
              <a:rPr lang="pt-PT" altLang="pt-PT" sz="2400" dirty="0" smtClean="0"/>
              <a:t>.</a:t>
            </a:r>
            <a:endParaRPr lang="pt-PT" altLang="ja-JP" sz="2400" dirty="0">
              <a:ea typeface="ＭＳ Ｐゴシック" panose="020B0600070205080204" pitchFamily="34" charset="-128"/>
            </a:endParaRPr>
          </a:p>
          <a:p>
            <a:pPr algn="just" eaLnBrk="1" hangingPunct="1">
              <a:lnSpc>
                <a:spcPct val="80000"/>
              </a:lnSpc>
            </a:pPr>
            <a:r>
              <a:rPr lang="pt-PT" altLang="ja-JP" sz="2400" dirty="0">
                <a:ea typeface="ＭＳ Ｐゴシック" panose="020B0600070205080204" pitchFamily="34" charset="-128"/>
              </a:rPr>
              <a:t>Prepare for </a:t>
            </a:r>
            <a:r>
              <a:rPr lang="pt-PT" altLang="ja-JP" sz="2400" dirty="0" err="1">
                <a:ea typeface="ＭＳ Ｐゴシック" panose="020B0600070205080204" pitchFamily="34" charset="-128"/>
              </a:rPr>
              <a:t>departure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turnaround</a:t>
            </a:r>
            <a:r>
              <a:rPr lang="pt-PT" altLang="ja-JP" sz="2400" dirty="0">
                <a:ea typeface="ＭＳ Ｐゴシック" panose="020B0600070205080204" pitchFamily="34" charset="-128"/>
              </a:rPr>
              <a:t> </a:t>
            </a:r>
            <a:r>
              <a:rPr lang="pt-PT" altLang="ja-JP" sz="2400" dirty="0" smtClean="0">
                <a:ea typeface="ＭＳ Ｐゴシック" panose="020B0600070205080204" pitchFamily="34" charset="-128"/>
              </a:rPr>
              <a:t>management.</a:t>
            </a:r>
            <a:endParaRPr lang="pt-PT" altLang="pt-PT" sz="2400" dirty="0"/>
          </a:p>
        </p:txBody>
      </p:sp>
    </p:spTree>
    <p:extLst>
      <p:ext uri="{BB962C8B-B14F-4D97-AF65-F5344CB8AC3E}">
        <p14:creationId xmlns:p14="http://schemas.microsoft.com/office/powerpoint/2010/main" val="2161791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838200" y="365126"/>
            <a:ext cx="10515600" cy="1244734"/>
          </a:xfrm>
        </p:spPr>
        <p:txBody>
          <a:bodyPr/>
          <a:lstStyle/>
          <a:p>
            <a:pPr algn="ctr" eaLnBrk="1" hangingPunct="1">
              <a:defRPr/>
            </a:pPr>
            <a:r>
              <a:rPr lang="pt-PT" altLang="ja-JP" b="1" dirty="0" err="1" smtClean="0">
                <a:ea typeface="ＭＳ Ｐゴシック" charset="-128"/>
              </a:rPr>
              <a:t>Turnaround</a:t>
            </a:r>
            <a:r>
              <a:rPr lang="pt-PT" altLang="ja-JP" b="1" dirty="0" smtClean="0">
                <a:ea typeface="ＭＳ Ｐゴシック" charset="-128"/>
              </a:rPr>
              <a:t> Management</a:t>
            </a:r>
            <a:endParaRPr lang="pt-PT" b="1" dirty="0" smtClean="0"/>
          </a:p>
        </p:txBody>
      </p:sp>
      <p:pic>
        <p:nvPicPr>
          <p:cNvPr id="93187" name="Picture 4" descr="Turnaround Management"/>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725769"/>
            <a:ext cx="10515599" cy="4803820"/>
          </a:xfrm>
          <a:solidFill>
            <a:srgbClr val="FF0000"/>
          </a:solidFill>
        </p:spPr>
      </p:pic>
    </p:spTree>
    <p:extLst>
      <p:ext uri="{BB962C8B-B14F-4D97-AF65-F5344CB8AC3E}">
        <p14:creationId xmlns:p14="http://schemas.microsoft.com/office/powerpoint/2010/main" val="116479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a:bodyPr>
          <a:lstStyle/>
          <a:p>
            <a:pPr algn="ctr" eaLnBrk="1" hangingPunct="1">
              <a:defRPr/>
            </a:pPr>
            <a:r>
              <a:rPr lang="pt-PT" b="1" dirty="0"/>
              <a:t>DEMING’S TOTAL QUALITY MANAGEMENT</a:t>
            </a:r>
          </a:p>
        </p:txBody>
      </p:sp>
      <p:sp>
        <p:nvSpPr>
          <p:cNvPr id="75779" name="Rectangle 3"/>
          <p:cNvSpPr>
            <a:spLocks noGrp="1" noChangeArrowheads="1"/>
          </p:cNvSpPr>
          <p:nvPr>
            <p:ph type="body" idx="1"/>
          </p:nvPr>
        </p:nvSpPr>
        <p:spPr>
          <a:xfrm>
            <a:off x="838200" y="1519706"/>
            <a:ext cx="10515600" cy="5087155"/>
          </a:xfrm>
        </p:spPr>
        <p:txBody>
          <a:bodyPr>
            <a:noAutofit/>
          </a:bodyPr>
          <a:lstStyle/>
          <a:p>
            <a:pPr algn="just" eaLnBrk="1" hangingPunct="1">
              <a:lnSpc>
                <a:spcPct val="80000"/>
              </a:lnSpc>
            </a:pPr>
            <a:r>
              <a:rPr lang="pt-PT" altLang="pt-PT" sz="2400" dirty="0" err="1" smtClean="0"/>
              <a:t>Create</a:t>
            </a:r>
            <a:r>
              <a:rPr lang="pt-PT" altLang="pt-PT" sz="2400" dirty="0" smtClean="0"/>
              <a:t> </a:t>
            </a:r>
            <a:r>
              <a:rPr lang="pt-PT" altLang="pt-PT" sz="2400" dirty="0" err="1"/>
              <a:t>constancy</a:t>
            </a:r>
            <a:r>
              <a:rPr lang="pt-PT" altLang="pt-PT" sz="2400" dirty="0"/>
              <a:t> </a:t>
            </a:r>
            <a:r>
              <a:rPr lang="pt-PT" altLang="pt-PT" sz="2400" dirty="0" err="1"/>
              <a:t>of</a:t>
            </a:r>
            <a:r>
              <a:rPr lang="pt-PT" altLang="pt-PT" sz="2400" dirty="0"/>
              <a:t> </a:t>
            </a:r>
            <a:r>
              <a:rPr lang="pt-PT" altLang="pt-PT" sz="2400" dirty="0" err="1"/>
              <a:t>purpose</a:t>
            </a:r>
            <a:r>
              <a:rPr lang="pt-PT" altLang="pt-PT" sz="2400" dirty="0"/>
              <a:t> for </a:t>
            </a:r>
            <a:r>
              <a:rPr lang="pt-PT" altLang="pt-PT" sz="2400" dirty="0" err="1"/>
              <a:t>improvement</a:t>
            </a:r>
            <a:r>
              <a:rPr lang="pt-PT" altLang="pt-PT" sz="2400" dirty="0"/>
              <a:t> </a:t>
            </a:r>
            <a:r>
              <a:rPr lang="pt-PT" altLang="pt-PT" sz="2400" dirty="0" err="1"/>
              <a:t>of</a:t>
            </a:r>
            <a:r>
              <a:rPr lang="pt-PT" altLang="pt-PT" sz="2400" dirty="0"/>
              <a:t> </a:t>
            </a:r>
            <a:r>
              <a:rPr lang="pt-PT" altLang="pt-PT" sz="2400" dirty="0" err="1"/>
              <a:t>product</a:t>
            </a:r>
            <a:r>
              <a:rPr lang="pt-PT" altLang="pt-PT" sz="2400" dirty="0"/>
              <a:t> </a:t>
            </a:r>
            <a:r>
              <a:rPr lang="pt-PT" altLang="pt-PT" sz="2400" dirty="0" err="1"/>
              <a:t>and</a:t>
            </a:r>
            <a:r>
              <a:rPr lang="pt-PT" altLang="pt-PT" sz="2400" dirty="0"/>
              <a:t> </a:t>
            </a:r>
            <a:r>
              <a:rPr lang="pt-PT" altLang="pt-PT" sz="2400" dirty="0" err="1"/>
              <a:t>service</a:t>
            </a:r>
            <a:r>
              <a:rPr lang="pt-PT" altLang="pt-PT" sz="2400" dirty="0"/>
              <a:t>. </a:t>
            </a:r>
            <a:r>
              <a:rPr lang="pt-PT" altLang="pt-PT" sz="2400" dirty="0" smtClean="0"/>
              <a:t>(</a:t>
            </a:r>
            <a:r>
              <a:rPr lang="pt-PT" altLang="pt-PT" sz="2400" dirty="0" err="1"/>
              <a:t>Organizations</a:t>
            </a:r>
            <a:r>
              <a:rPr lang="pt-PT" altLang="pt-PT" sz="2400" dirty="0"/>
              <a:t> must </a:t>
            </a:r>
            <a:r>
              <a:rPr lang="pt-PT" altLang="pt-PT" sz="2400" dirty="0" err="1"/>
              <a:t>allocate</a:t>
            </a:r>
            <a:r>
              <a:rPr lang="pt-PT" altLang="pt-PT" sz="2400" dirty="0"/>
              <a:t> </a:t>
            </a:r>
            <a:r>
              <a:rPr lang="pt-PT" altLang="pt-PT" sz="2400" dirty="0" err="1"/>
              <a:t>resources</a:t>
            </a:r>
            <a:r>
              <a:rPr lang="pt-PT" altLang="pt-PT" sz="2400" dirty="0"/>
              <a:t> for </a:t>
            </a:r>
            <a:r>
              <a:rPr lang="pt-PT" altLang="pt-PT" sz="2400" dirty="0" err="1"/>
              <a:t>long-term</a:t>
            </a:r>
            <a:r>
              <a:rPr lang="pt-PT" altLang="pt-PT" sz="2400" dirty="0"/>
              <a:t> </a:t>
            </a:r>
            <a:r>
              <a:rPr lang="pt-PT" altLang="pt-PT" sz="2400" dirty="0" err="1"/>
              <a:t>planning</a:t>
            </a:r>
            <a:r>
              <a:rPr lang="pt-PT" altLang="pt-PT" sz="2400" dirty="0"/>
              <a:t>, research, </a:t>
            </a:r>
            <a:r>
              <a:rPr lang="pt-PT" altLang="pt-PT" sz="2400" dirty="0" err="1"/>
              <a:t>and</a:t>
            </a:r>
            <a:r>
              <a:rPr lang="pt-PT" altLang="pt-PT" sz="2400" dirty="0"/>
              <a:t> </a:t>
            </a:r>
            <a:r>
              <a:rPr lang="pt-PT" altLang="pt-PT" sz="2400" dirty="0" err="1"/>
              <a:t>education</a:t>
            </a:r>
            <a:r>
              <a:rPr lang="pt-PT" altLang="pt-PT" sz="2400" dirty="0"/>
              <a:t>, </a:t>
            </a:r>
            <a:r>
              <a:rPr lang="pt-PT" altLang="pt-PT" sz="2400" dirty="0" err="1"/>
              <a:t>and</a:t>
            </a:r>
            <a:r>
              <a:rPr lang="pt-PT" altLang="pt-PT" sz="2400" dirty="0"/>
              <a:t> for </a:t>
            </a:r>
            <a:r>
              <a:rPr lang="pt-PT" altLang="pt-PT" sz="2400" dirty="0" err="1"/>
              <a:t>the</a:t>
            </a:r>
            <a:r>
              <a:rPr lang="pt-PT" altLang="pt-PT" sz="2400" dirty="0"/>
              <a:t> </a:t>
            </a:r>
            <a:r>
              <a:rPr lang="pt-PT" altLang="pt-PT" sz="2400" dirty="0" err="1"/>
              <a:t>constant</a:t>
            </a:r>
            <a:r>
              <a:rPr lang="pt-PT" altLang="pt-PT" sz="2400" dirty="0"/>
              <a:t> </a:t>
            </a:r>
            <a:r>
              <a:rPr lang="pt-PT" altLang="pt-PT" sz="2400" dirty="0" err="1"/>
              <a:t>improvement</a:t>
            </a:r>
            <a:r>
              <a:rPr lang="pt-PT" altLang="pt-PT" sz="2400" dirty="0"/>
              <a:t> </a:t>
            </a:r>
            <a:r>
              <a:rPr lang="pt-PT" altLang="pt-PT" sz="2400" dirty="0" err="1"/>
              <a:t>of</a:t>
            </a:r>
            <a:r>
              <a:rPr lang="pt-PT" altLang="pt-PT" sz="2400" dirty="0"/>
              <a:t> </a:t>
            </a:r>
            <a:r>
              <a:rPr lang="pt-PT" altLang="pt-PT" sz="2400" dirty="0" err="1"/>
              <a:t>the</a:t>
            </a:r>
            <a:r>
              <a:rPr lang="pt-PT" altLang="pt-PT" sz="2400" dirty="0"/>
              <a:t> design </a:t>
            </a:r>
            <a:r>
              <a:rPr lang="pt-PT" altLang="pt-PT" sz="2400" dirty="0" err="1"/>
              <a:t>of</a:t>
            </a:r>
            <a:r>
              <a:rPr lang="pt-PT" altLang="pt-PT" sz="2400" dirty="0"/>
              <a:t> </a:t>
            </a:r>
            <a:r>
              <a:rPr lang="pt-PT" altLang="pt-PT" sz="2400" dirty="0" err="1"/>
              <a:t>their</a:t>
            </a:r>
            <a:r>
              <a:rPr lang="pt-PT" altLang="pt-PT" sz="2400" dirty="0"/>
              <a:t> </a:t>
            </a:r>
            <a:r>
              <a:rPr lang="pt-PT" altLang="pt-PT" sz="2400" dirty="0" err="1"/>
              <a:t>products</a:t>
            </a:r>
            <a:r>
              <a:rPr lang="pt-PT" altLang="pt-PT" sz="2400" dirty="0"/>
              <a:t> </a:t>
            </a:r>
            <a:r>
              <a:rPr lang="pt-PT" altLang="pt-PT" sz="2400" dirty="0" err="1"/>
              <a:t>and</a:t>
            </a:r>
            <a:r>
              <a:rPr lang="pt-PT" altLang="pt-PT" sz="2400" dirty="0"/>
              <a:t> </a:t>
            </a:r>
            <a:r>
              <a:rPr lang="pt-PT" altLang="pt-PT" sz="2400" dirty="0" err="1"/>
              <a:t>services</a:t>
            </a:r>
            <a:r>
              <a:rPr lang="pt-PT" altLang="pt-PT" sz="2400" dirty="0" smtClean="0"/>
              <a:t>).</a:t>
            </a:r>
            <a:endParaRPr lang="pt-PT" altLang="pt-PT" sz="2400" dirty="0"/>
          </a:p>
          <a:p>
            <a:pPr algn="just" eaLnBrk="1" hangingPunct="1">
              <a:lnSpc>
                <a:spcPct val="80000"/>
              </a:lnSpc>
            </a:pPr>
            <a:r>
              <a:rPr lang="pt-PT" altLang="pt-PT" sz="2400" dirty="0" err="1"/>
              <a:t>Adopt</a:t>
            </a:r>
            <a:r>
              <a:rPr lang="pt-PT" altLang="pt-PT" sz="2400" dirty="0"/>
              <a:t> </a:t>
            </a:r>
            <a:r>
              <a:rPr lang="pt-PT" altLang="pt-PT" sz="2400" dirty="0" err="1"/>
              <a:t>the</a:t>
            </a:r>
            <a:r>
              <a:rPr lang="pt-PT" altLang="pt-PT" sz="2400" dirty="0"/>
              <a:t> </a:t>
            </a:r>
            <a:r>
              <a:rPr lang="pt-PT" altLang="pt-PT" sz="2400" dirty="0" err="1"/>
              <a:t>new</a:t>
            </a:r>
            <a:r>
              <a:rPr lang="pt-PT" altLang="pt-PT" sz="2400" dirty="0"/>
              <a:t> </a:t>
            </a:r>
            <a:r>
              <a:rPr lang="pt-PT" altLang="pt-PT" sz="2400" dirty="0" err="1"/>
              <a:t>philosophy</a:t>
            </a:r>
            <a:r>
              <a:rPr lang="pt-PT" altLang="pt-PT" sz="2400" dirty="0"/>
              <a:t>. (</a:t>
            </a:r>
            <a:r>
              <a:rPr lang="pt-PT" altLang="pt-PT" sz="2400" dirty="0" err="1"/>
              <a:t>Government</a:t>
            </a:r>
            <a:r>
              <a:rPr lang="pt-PT" altLang="pt-PT" sz="2400" dirty="0"/>
              <a:t> </a:t>
            </a:r>
            <a:r>
              <a:rPr lang="pt-PT" altLang="pt-PT" sz="2400" dirty="0" err="1"/>
              <a:t>regulations</a:t>
            </a:r>
            <a:r>
              <a:rPr lang="pt-PT" altLang="pt-PT" sz="2400" dirty="0"/>
              <a:t> </a:t>
            </a:r>
            <a:r>
              <a:rPr lang="pt-PT" altLang="pt-PT" sz="2400" dirty="0" err="1"/>
              <a:t>representing</a:t>
            </a:r>
            <a:r>
              <a:rPr lang="pt-PT" altLang="pt-PT" sz="2400" dirty="0"/>
              <a:t> </a:t>
            </a:r>
            <a:r>
              <a:rPr lang="pt-PT" altLang="pt-PT" sz="2400" dirty="0" err="1"/>
              <a:t>obstacles</a:t>
            </a:r>
            <a:r>
              <a:rPr lang="pt-PT" altLang="pt-PT" sz="2400" dirty="0"/>
              <a:t> must </a:t>
            </a:r>
            <a:r>
              <a:rPr lang="pt-PT" altLang="pt-PT" sz="2400" dirty="0" err="1"/>
              <a:t>be</a:t>
            </a:r>
            <a:r>
              <a:rPr lang="pt-PT" altLang="pt-PT" sz="2400" dirty="0"/>
              <a:t> </a:t>
            </a:r>
            <a:r>
              <a:rPr lang="pt-PT" altLang="pt-PT" sz="2400" dirty="0" err="1"/>
              <a:t>removed</a:t>
            </a:r>
            <a:r>
              <a:rPr lang="pt-PT" altLang="pt-PT" sz="2400" dirty="0"/>
              <a:t>, </a:t>
            </a:r>
            <a:r>
              <a:rPr lang="pt-PT" altLang="pt-PT" sz="2400" dirty="0" err="1"/>
              <a:t>transformation</a:t>
            </a:r>
            <a:r>
              <a:rPr lang="pt-PT" altLang="pt-PT" sz="2400" dirty="0"/>
              <a:t> </a:t>
            </a:r>
            <a:r>
              <a:rPr lang="pt-PT" altLang="pt-PT" sz="2400" dirty="0" err="1"/>
              <a:t>of</a:t>
            </a:r>
            <a:r>
              <a:rPr lang="pt-PT" altLang="pt-PT" sz="2400" dirty="0"/>
              <a:t> </a:t>
            </a:r>
            <a:r>
              <a:rPr lang="pt-PT" altLang="pt-PT" sz="2400" dirty="0" err="1"/>
              <a:t>companies</a:t>
            </a:r>
            <a:r>
              <a:rPr lang="pt-PT" altLang="pt-PT" sz="2400" dirty="0"/>
              <a:t> </a:t>
            </a:r>
            <a:r>
              <a:rPr lang="pt-PT" altLang="pt-PT" sz="2400" dirty="0" err="1"/>
              <a:t>is</a:t>
            </a:r>
            <a:r>
              <a:rPr lang="pt-PT" altLang="pt-PT" sz="2400" dirty="0"/>
              <a:t> </a:t>
            </a:r>
            <a:r>
              <a:rPr lang="pt-PT" altLang="pt-PT" sz="2400" dirty="0" err="1"/>
              <a:t>needed</a:t>
            </a:r>
            <a:r>
              <a:rPr lang="pt-PT" altLang="pt-PT" sz="2400" dirty="0" smtClean="0"/>
              <a:t>).</a:t>
            </a:r>
            <a:endParaRPr lang="pt-PT" altLang="pt-PT" sz="2400" dirty="0"/>
          </a:p>
          <a:p>
            <a:pPr algn="just" eaLnBrk="1" hangingPunct="1">
              <a:lnSpc>
                <a:spcPct val="80000"/>
              </a:lnSpc>
            </a:pPr>
            <a:r>
              <a:rPr lang="pt-PT" altLang="pt-PT" sz="2400" dirty="0" err="1"/>
              <a:t>End</a:t>
            </a:r>
            <a:r>
              <a:rPr lang="pt-PT" altLang="pt-PT" sz="2400" dirty="0"/>
              <a:t> </a:t>
            </a:r>
            <a:r>
              <a:rPr lang="pt-PT" altLang="pt-PT" sz="2400" dirty="0" err="1"/>
              <a:t>the</a:t>
            </a:r>
            <a:r>
              <a:rPr lang="pt-PT" altLang="pt-PT" sz="2400" dirty="0"/>
              <a:t> </a:t>
            </a:r>
            <a:r>
              <a:rPr lang="pt-PT" altLang="pt-PT" sz="2400" dirty="0" err="1"/>
              <a:t>dependence</a:t>
            </a:r>
            <a:r>
              <a:rPr lang="pt-PT" altLang="pt-PT" sz="2400" dirty="0"/>
              <a:t> </a:t>
            </a:r>
            <a:r>
              <a:rPr lang="pt-PT" altLang="pt-PT" sz="2400" dirty="0" err="1"/>
              <a:t>on</a:t>
            </a:r>
            <a:r>
              <a:rPr lang="pt-PT" altLang="pt-PT" sz="2400" dirty="0"/>
              <a:t> </a:t>
            </a:r>
            <a:r>
              <a:rPr lang="pt-PT" altLang="pt-PT" sz="2400" dirty="0" err="1"/>
              <a:t>mass</a:t>
            </a:r>
            <a:r>
              <a:rPr lang="pt-PT" altLang="pt-PT" sz="2400" dirty="0"/>
              <a:t> </a:t>
            </a:r>
            <a:r>
              <a:rPr lang="pt-PT" altLang="pt-PT" sz="2400" dirty="0" err="1"/>
              <a:t>inspections</a:t>
            </a:r>
            <a:r>
              <a:rPr lang="pt-PT" altLang="pt-PT" sz="2400" dirty="0"/>
              <a:t>. (</a:t>
            </a:r>
            <a:r>
              <a:rPr lang="pt-PT" altLang="pt-PT" sz="2400" dirty="0" err="1"/>
              <a:t>Quality</a:t>
            </a:r>
            <a:r>
              <a:rPr lang="pt-PT" altLang="pt-PT" sz="2400" dirty="0"/>
              <a:t> must </a:t>
            </a:r>
            <a:r>
              <a:rPr lang="pt-PT" altLang="pt-PT" sz="2400" dirty="0" err="1"/>
              <a:t>be</a:t>
            </a:r>
            <a:r>
              <a:rPr lang="pt-PT" altLang="pt-PT" sz="2400" dirty="0"/>
              <a:t> </a:t>
            </a:r>
            <a:r>
              <a:rPr lang="pt-PT" altLang="pt-PT" sz="2400" dirty="0" err="1"/>
              <a:t>designed</a:t>
            </a:r>
            <a:r>
              <a:rPr lang="pt-PT" altLang="pt-PT" sz="2400" dirty="0"/>
              <a:t> </a:t>
            </a:r>
            <a:r>
              <a:rPr lang="pt-PT" altLang="pt-PT" sz="2400" dirty="0" err="1"/>
              <a:t>and</a:t>
            </a:r>
            <a:r>
              <a:rPr lang="pt-PT" altLang="pt-PT" sz="2400" dirty="0"/>
              <a:t> </a:t>
            </a:r>
            <a:r>
              <a:rPr lang="pt-PT" altLang="pt-PT" sz="2400" dirty="0" err="1"/>
              <a:t>built</a:t>
            </a:r>
            <a:r>
              <a:rPr lang="pt-PT" altLang="pt-PT" sz="2400" dirty="0"/>
              <a:t> </a:t>
            </a:r>
            <a:r>
              <a:rPr lang="pt-PT" altLang="pt-PT" sz="2400" dirty="0" err="1"/>
              <a:t>into</a:t>
            </a:r>
            <a:r>
              <a:rPr lang="pt-PT" altLang="pt-PT" sz="2400" dirty="0"/>
              <a:t> </a:t>
            </a:r>
            <a:r>
              <a:rPr lang="pt-PT" altLang="pt-PT" sz="2400" dirty="0" err="1"/>
              <a:t>the</a:t>
            </a:r>
            <a:r>
              <a:rPr lang="pt-PT" altLang="pt-PT" sz="2400" dirty="0"/>
              <a:t> processes. </a:t>
            </a:r>
            <a:r>
              <a:rPr lang="pt-PT" altLang="pt-PT" sz="2400" dirty="0" err="1"/>
              <a:t>Prevent</a:t>
            </a:r>
            <a:r>
              <a:rPr lang="pt-PT" altLang="pt-PT" sz="2400" dirty="0"/>
              <a:t> </a:t>
            </a:r>
            <a:r>
              <a:rPr lang="pt-PT" altLang="pt-PT" sz="2400" dirty="0" err="1"/>
              <a:t>defects</a:t>
            </a:r>
            <a:r>
              <a:rPr lang="pt-PT" altLang="pt-PT" sz="2400" dirty="0"/>
              <a:t>, </a:t>
            </a:r>
            <a:r>
              <a:rPr lang="pt-PT" altLang="pt-PT" sz="2400" dirty="0" err="1"/>
              <a:t>rather</a:t>
            </a:r>
            <a:r>
              <a:rPr lang="pt-PT" altLang="pt-PT" sz="2400" dirty="0"/>
              <a:t> </a:t>
            </a:r>
            <a:r>
              <a:rPr lang="pt-PT" altLang="pt-PT" sz="2400" dirty="0" err="1"/>
              <a:t>than</a:t>
            </a:r>
            <a:r>
              <a:rPr lang="pt-PT" altLang="pt-PT" sz="2400" dirty="0"/>
              <a:t> </a:t>
            </a:r>
            <a:r>
              <a:rPr lang="pt-PT" altLang="pt-PT" sz="2400" dirty="0" err="1"/>
              <a:t>attempting</a:t>
            </a:r>
            <a:r>
              <a:rPr lang="pt-PT" altLang="pt-PT" sz="2400" dirty="0"/>
              <a:t> to </a:t>
            </a:r>
            <a:r>
              <a:rPr lang="pt-PT" altLang="pt-PT" sz="2400" dirty="0" err="1"/>
              <a:t>detect</a:t>
            </a:r>
            <a:r>
              <a:rPr lang="pt-PT" altLang="pt-PT" sz="2400" dirty="0"/>
              <a:t> </a:t>
            </a:r>
            <a:r>
              <a:rPr lang="pt-PT" altLang="pt-PT" sz="2400" dirty="0" err="1"/>
              <a:t>and</a:t>
            </a:r>
            <a:r>
              <a:rPr lang="pt-PT" altLang="pt-PT" sz="2400" dirty="0"/>
              <a:t> </a:t>
            </a:r>
            <a:r>
              <a:rPr lang="pt-PT" altLang="pt-PT" sz="2400" dirty="0" err="1"/>
              <a:t>fix</a:t>
            </a:r>
            <a:r>
              <a:rPr lang="pt-PT" altLang="pt-PT" sz="2400" dirty="0"/>
              <a:t> </a:t>
            </a:r>
            <a:r>
              <a:rPr lang="pt-PT" altLang="pt-PT" sz="2400" dirty="0" err="1"/>
              <a:t>them</a:t>
            </a:r>
            <a:r>
              <a:rPr lang="pt-PT" altLang="pt-PT" sz="2400" dirty="0"/>
              <a:t>, </a:t>
            </a:r>
            <a:r>
              <a:rPr lang="pt-PT" altLang="pt-PT" sz="2400" dirty="0" err="1"/>
              <a:t>after</a:t>
            </a:r>
            <a:r>
              <a:rPr lang="pt-PT" altLang="pt-PT" sz="2400" dirty="0"/>
              <a:t> </a:t>
            </a:r>
            <a:r>
              <a:rPr lang="pt-PT" altLang="pt-PT" sz="2400" dirty="0" err="1"/>
              <a:t>they</a:t>
            </a:r>
            <a:r>
              <a:rPr lang="pt-PT" altLang="pt-PT" sz="2400" dirty="0"/>
              <a:t> </a:t>
            </a:r>
            <a:r>
              <a:rPr lang="pt-PT" altLang="pt-PT" sz="2400" dirty="0" err="1"/>
              <a:t>have</a:t>
            </a:r>
            <a:r>
              <a:rPr lang="pt-PT" altLang="pt-PT" sz="2400" dirty="0"/>
              <a:t> </a:t>
            </a:r>
            <a:r>
              <a:rPr lang="pt-PT" altLang="pt-PT" sz="2400" dirty="0" err="1"/>
              <a:t>occurred</a:t>
            </a:r>
            <a:r>
              <a:rPr lang="pt-PT" altLang="pt-PT" sz="2400" dirty="0" smtClean="0"/>
              <a:t>).</a:t>
            </a:r>
            <a:endParaRPr lang="pt-PT" altLang="pt-PT" sz="2400" dirty="0"/>
          </a:p>
          <a:p>
            <a:pPr algn="just" eaLnBrk="1" hangingPunct="1">
              <a:lnSpc>
                <a:spcPct val="80000"/>
              </a:lnSpc>
            </a:pPr>
            <a:r>
              <a:rPr lang="pt-PT" altLang="pt-PT" sz="2400" dirty="0" err="1"/>
              <a:t>End</a:t>
            </a:r>
            <a:r>
              <a:rPr lang="pt-PT" altLang="pt-PT" sz="2400" dirty="0"/>
              <a:t> </a:t>
            </a:r>
            <a:r>
              <a:rPr lang="pt-PT" altLang="pt-PT" sz="2400" dirty="0" err="1"/>
              <a:t>the</a:t>
            </a:r>
            <a:r>
              <a:rPr lang="pt-PT" altLang="pt-PT" sz="2400" dirty="0"/>
              <a:t> </a:t>
            </a:r>
            <a:r>
              <a:rPr lang="pt-PT" altLang="pt-PT" sz="2400" dirty="0" err="1"/>
              <a:t>practice</a:t>
            </a:r>
            <a:r>
              <a:rPr lang="pt-PT" altLang="pt-PT" sz="2400" dirty="0"/>
              <a:t> </a:t>
            </a:r>
            <a:r>
              <a:rPr lang="pt-PT" altLang="pt-PT" sz="2400" dirty="0" err="1"/>
              <a:t>of</a:t>
            </a:r>
            <a:r>
              <a:rPr lang="pt-PT" altLang="pt-PT" sz="2400" dirty="0"/>
              <a:t> </a:t>
            </a:r>
            <a:r>
              <a:rPr lang="pt-PT" altLang="pt-PT" sz="2400" dirty="0" err="1"/>
              <a:t>awarding</a:t>
            </a:r>
            <a:r>
              <a:rPr lang="pt-PT" altLang="pt-PT" sz="2400" dirty="0"/>
              <a:t> business </a:t>
            </a:r>
            <a:r>
              <a:rPr lang="pt-PT" altLang="pt-PT" sz="2400" dirty="0" err="1"/>
              <a:t>on</a:t>
            </a:r>
            <a:r>
              <a:rPr lang="pt-PT" altLang="pt-PT" sz="2400" dirty="0"/>
              <a:t> </a:t>
            </a:r>
            <a:r>
              <a:rPr lang="pt-PT" altLang="pt-PT" sz="2400" dirty="0" err="1"/>
              <a:t>the</a:t>
            </a:r>
            <a:r>
              <a:rPr lang="pt-PT" altLang="pt-PT" sz="2400" dirty="0"/>
              <a:t> </a:t>
            </a:r>
            <a:r>
              <a:rPr lang="pt-PT" altLang="pt-PT" sz="2400" dirty="0" err="1"/>
              <a:t>basis</a:t>
            </a:r>
            <a:r>
              <a:rPr lang="pt-PT" altLang="pt-PT" sz="2400" dirty="0"/>
              <a:t> </a:t>
            </a:r>
            <a:r>
              <a:rPr lang="pt-PT" altLang="pt-PT" sz="2400" dirty="0" err="1"/>
              <a:t>of</a:t>
            </a:r>
            <a:r>
              <a:rPr lang="pt-PT" altLang="pt-PT" sz="2400" dirty="0"/>
              <a:t> </a:t>
            </a:r>
            <a:r>
              <a:rPr lang="pt-PT" altLang="pt-PT" sz="2400" dirty="0" err="1"/>
              <a:t>price</a:t>
            </a:r>
            <a:r>
              <a:rPr lang="pt-PT" altLang="pt-PT" sz="2400" dirty="0"/>
              <a:t> </a:t>
            </a:r>
            <a:r>
              <a:rPr lang="pt-PT" altLang="pt-PT" sz="2400" dirty="0" err="1"/>
              <a:t>tags</a:t>
            </a:r>
            <a:r>
              <a:rPr lang="pt-PT" altLang="pt-PT" sz="2400" dirty="0"/>
              <a:t> </a:t>
            </a:r>
            <a:r>
              <a:rPr lang="pt-PT" altLang="pt-PT" sz="2400" dirty="0" err="1"/>
              <a:t>alone</a:t>
            </a:r>
            <a:r>
              <a:rPr lang="pt-PT" altLang="pt-PT" sz="2400" dirty="0"/>
              <a:t>. (</a:t>
            </a:r>
            <a:r>
              <a:rPr lang="pt-PT" altLang="pt-PT" sz="2400" dirty="0" err="1"/>
              <a:t>Organizations</a:t>
            </a:r>
            <a:r>
              <a:rPr lang="pt-PT" altLang="pt-PT" sz="2400" dirty="0"/>
              <a:t> </a:t>
            </a:r>
            <a:r>
              <a:rPr lang="pt-PT" altLang="pt-PT" sz="2400" dirty="0" err="1"/>
              <a:t>should</a:t>
            </a:r>
            <a:r>
              <a:rPr lang="pt-PT" altLang="pt-PT" sz="2400" dirty="0"/>
              <a:t> </a:t>
            </a:r>
            <a:r>
              <a:rPr lang="pt-PT" altLang="pt-PT" sz="2400" dirty="0" err="1"/>
              <a:t>establish</a:t>
            </a:r>
            <a:r>
              <a:rPr lang="pt-PT" altLang="pt-PT" sz="2400" dirty="0"/>
              <a:t> </a:t>
            </a:r>
            <a:r>
              <a:rPr lang="pt-PT" altLang="pt-PT" sz="2400" dirty="0" err="1"/>
              <a:t>long-term</a:t>
            </a:r>
            <a:r>
              <a:rPr lang="pt-PT" altLang="pt-PT" sz="2400" dirty="0"/>
              <a:t> </a:t>
            </a:r>
            <a:r>
              <a:rPr lang="pt-PT" altLang="pt-PT" sz="2400" dirty="0" err="1"/>
              <a:t>relationships</a:t>
            </a:r>
            <a:r>
              <a:rPr lang="pt-PT" altLang="pt-PT" sz="2400" dirty="0"/>
              <a:t> </a:t>
            </a:r>
            <a:r>
              <a:rPr lang="pt-PT" altLang="pt-PT" sz="2400" dirty="0" err="1"/>
              <a:t>with</a:t>
            </a:r>
            <a:r>
              <a:rPr lang="pt-PT" altLang="pt-PT" sz="2400" dirty="0"/>
              <a:t> [single] </a:t>
            </a:r>
            <a:r>
              <a:rPr lang="pt-PT" altLang="pt-PT" sz="2400" dirty="0" err="1"/>
              <a:t>suppliers</a:t>
            </a:r>
            <a:r>
              <a:rPr lang="pt-PT" altLang="pt-PT" sz="2400" dirty="0" smtClean="0"/>
              <a:t>).</a:t>
            </a:r>
            <a:endParaRPr lang="pt-PT" altLang="pt-PT" sz="2400" dirty="0"/>
          </a:p>
          <a:p>
            <a:pPr algn="just" eaLnBrk="1" hangingPunct="1">
              <a:lnSpc>
                <a:spcPct val="80000"/>
              </a:lnSpc>
            </a:pPr>
            <a:r>
              <a:rPr lang="pt-PT" altLang="pt-PT" sz="2400" dirty="0"/>
              <a:t>Improve </a:t>
            </a:r>
            <a:r>
              <a:rPr lang="pt-PT" altLang="pt-PT" sz="2400" dirty="0" err="1"/>
              <a:t>constantly</a:t>
            </a:r>
            <a:r>
              <a:rPr lang="pt-PT" altLang="pt-PT" sz="2400" dirty="0"/>
              <a:t> </a:t>
            </a:r>
            <a:r>
              <a:rPr lang="pt-PT" altLang="pt-PT" sz="2400" dirty="0" err="1"/>
              <a:t>and</a:t>
            </a:r>
            <a:r>
              <a:rPr lang="pt-PT" altLang="pt-PT" sz="2400" dirty="0"/>
              <a:t> </a:t>
            </a:r>
            <a:r>
              <a:rPr lang="pt-PT" altLang="pt-PT" sz="2400" dirty="0" err="1"/>
              <a:t>forever</a:t>
            </a:r>
            <a:r>
              <a:rPr lang="pt-PT" altLang="pt-PT" sz="2400" dirty="0"/>
              <a:t> </a:t>
            </a:r>
            <a:r>
              <a:rPr lang="pt-PT" altLang="pt-PT" sz="2400" dirty="0" err="1"/>
              <a:t>the</a:t>
            </a:r>
            <a:r>
              <a:rPr lang="pt-PT" altLang="pt-PT" sz="2400" dirty="0"/>
              <a:t> </a:t>
            </a:r>
            <a:r>
              <a:rPr lang="pt-PT" altLang="pt-PT" sz="2400" dirty="0" err="1"/>
              <a:t>system</a:t>
            </a:r>
            <a:r>
              <a:rPr lang="pt-PT" altLang="pt-PT" sz="2400" dirty="0"/>
              <a:t> </a:t>
            </a:r>
            <a:r>
              <a:rPr lang="pt-PT" altLang="pt-PT" sz="2400" dirty="0" err="1"/>
              <a:t>of</a:t>
            </a:r>
            <a:r>
              <a:rPr lang="pt-PT" altLang="pt-PT" sz="2400" dirty="0"/>
              <a:t> </a:t>
            </a:r>
            <a:r>
              <a:rPr lang="pt-PT" altLang="pt-PT" sz="2400" dirty="0" err="1"/>
              <a:t>production</a:t>
            </a:r>
            <a:r>
              <a:rPr lang="pt-PT" altLang="pt-PT" sz="2400" dirty="0"/>
              <a:t> </a:t>
            </a:r>
            <a:r>
              <a:rPr lang="pt-PT" altLang="pt-PT" sz="2400" dirty="0" err="1"/>
              <a:t>and</a:t>
            </a:r>
            <a:r>
              <a:rPr lang="pt-PT" altLang="pt-PT" sz="2400" dirty="0"/>
              <a:t> </a:t>
            </a:r>
            <a:r>
              <a:rPr lang="pt-PT" altLang="pt-PT" sz="2400" dirty="0" err="1"/>
              <a:t>service</a:t>
            </a:r>
            <a:r>
              <a:rPr lang="pt-PT" altLang="pt-PT" sz="2400" dirty="0"/>
              <a:t>. (Management </a:t>
            </a:r>
            <a:r>
              <a:rPr lang="pt-PT" altLang="pt-PT" sz="2400" dirty="0" err="1"/>
              <a:t>and</a:t>
            </a:r>
            <a:r>
              <a:rPr lang="pt-PT" altLang="pt-PT" sz="2400" dirty="0"/>
              <a:t> </a:t>
            </a:r>
            <a:r>
              <a:rPr lang="pt-PT" altLang="pt-PT" sz="2400" dirty="0" err="1"/>
              <a:t>employees</a:t>
            </a:r>
            <a:r>
              <a:rPr lang="pt-PT" altLang="pt-PT" sz="2400" dirty="0"/>
              <a:t> must </a:t>
            </a:r>
            <a:r>
              <a:rPr lang="pt-PT" altLang="pt-PT" sz="2400" dirty="0" err="1"/>
              <a:t>search</a:t>
            </a:r>
            <a:r>
              <a:rPr lang="pt-PT" altLang="pt-PT" sz="2400" dirty="0"/>
              <a:t> </a:t>
            </a:r>
            <a:r>
              <a:rPr lang="pt-PT" altLang="pt-PT" sz="2400" dirty="0" err="1"/>
              <a:t>continuously</a:t>
            </a:r>
            <a:r>
              <a:rPr lang="pt-PT" altLang="pt-PT" sz="2400" dirty="0"/>
              <a:t> for </a:t>
            </a:r>
            <a:r>
              <a:rPr lang="pt-PT" altLang="pt-PT" sz="2400" dirty="0" err="1"/>
              <a:t>ways</a:t>
            </a:r>
            <a:r>
              <a:rPr lang="pt-PT" altLang="pt-PT" sz="2400" dirty="0"/>
              <a:t> to improve </a:t>
            </a:r>
            <a:r>
              <a:rPr lang="pt-PT" altLang="pt-PT" sz="2400" dirty="0" err="1"/>
              <a:t>quality</a:t>
            </a:r>
            <a:r>
              <a:rPr lang="pt-PT" altLang="pt-PT" sz="2400" dirty="0"/>
              <a:t> </a:t>
            </a:r>
            <a:r>
              <a:rPr lang="pt-PT" altLang="pt-PT" sz="2400" dirty="0" err="1"/>
              <a:t>and</a:t>
            </a:r>
            <a:r>
              <a:rPr lang="pt-PT" altLang="pt-PT" sz="2400" dirty="0"/>
              <a:t> </a:t>
            </a:r>
            <a:r>
              <a:rPr lang="pt-PT" altLang="pt-PT" sz="2400" dirty="0" err="1"/>
              <a:t>productivity</a:t>
            </a:r>
            <a:r>
              <a:rPr lang="pt-PT" altLang="pt-PT" sz="2400" dirty="0" smtClean="0"/>
              <a:t>).</a:t>
            </a:r>
            <a:endParaRPr lang="pt-PT" altLang="pt-PT" sz="2400" dirty="0"/>
          </a:p>
          <a:p>
            <a:pPr algn="just" eaLnBrk="1" hangingPunct="1">
              <a:lnSpc>
                <a:spcPct val="80000"/>
              </a:lnSpc>
            </a:pPr>
            <a:r>
              <a:rPr lang="pt-PT" altLang="pt-PT" sz="2400" dirty="0" err="1"/>
              <a:t>Institute</a:t>
            </a:r>
            <a:r>
              <a:rPr lang="pt-PT" altLang="pt-PT" sz="2400" dirty="0"/>
              <a:t> training. (Training </a:t>
            </a:r>
            <a:r>
              <a:rPr lang="pt-PT" altLang="pt-PT" sz="2400" dirty="0" err="1"/>
              <a:t>at</a:t>
            </a:r>
            <a:r>
              <a:rPr lang="pt-PT" altLang="pt-PT" sz="2400" dirty="0"/>
              <a:t> </a:t>
            </a:r>
            <a:r>
              <a:rPr lang="pt-PT" altLang="pt-PT" sz="2400" dirty="0" err="1"/>
              <a:t>all</a:t>
            </a:r>
            <a:r>
              <a:rPr lang="pt-PT" altLang="pt-PT" sz="2400" dirty="0"/>
              <a:t> </a:t>
            </a:r>
            <a:r>
              <a:rPr lang="pt-PT" altLang="pt-PT" sz="2400" dirty="0" err="1"/>
              <a:t>levels</a:t>
            </a:r>
            <a:r>
              <a:rPr lang="pt-PT" altLang="pt-PT" sz="2400" dirty="0"/>
              <a:t> </a:t>
            </a:r>
            <a:r>
              <a:rPr lang="pt-PT" altLang="pt-PT" sz="2400" dirty="0" err="1"/>
              <a:t>is</a:t>
            </a:r>
            <a:r>
              <a:rPr lang="pt-PT" altLang="pt-PT" sz="2400" dirty="0"/>
              <a:t> a </a:t>
            </a:r>
            <a:r>
              <a:rPr lang="pt-PT" altLang="pt-PT" sz="2400" dirty="0" err="1"/>
              <a:t>necessity</a:t>
            </a:r>
            <a:r>
              <a:rPr lang="pt-PT" altLang="pt-PT" sz="2400" dirty="0"/>
              <a:t>, </a:t>
            </a:r>
            <a:r>
              <a:rPr lang="pt-PT" altLang="pt-PT" sz="2400" dirty="0" err="1"/>
              <a:t>not</a:t>
            </a:r>
            <a:r>
              <a:rPr lang="pt-PT" altLang="pt-PT" sz="2400" dirty="0"/>
              <a:t> </a:t>
            </a:r>
            <a:r>
              <a:rPr lang="pt-PT" altLang="pt-PT" sz="2400" dirty="0" err="1"/>
              <a:t>optional</a:t>
            </a:r>
            <a:r>
              <a:rPr lang="pt-PT" altLang="pt-PT" sz="2400" dirty="0" smtClean="0"/>
              <a:t>).</a:t>
            </a:r>
            <a:endParaRPr lang="pt-PT" altLang="pt-PT" sz="2400" dirty="0"/>
          </a:p>
        </p:txBody>
      </p:sp>
    </p:spTree>
    <p:extLst>
      <p:ext uri="{BB962C8B-B14F-4D97-AF65-F5344CB8AC3E}">
        <p14:creationId xmlns:p14="http://schemas.microsoft.com/office/powerpoint/2010/main" val="2103994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lgn="ctr" eaLnBrk="1" hangingPunct="1">
              <a:defRPr/>
            </a:pPr>
            <a:r>
              <a:rPr lang="pt-PT" b="1" dirty="0" smtClean="0"/>
              <a:t>ROOT CAUSE ANALYSIS</a:t>
            </a:r>
          </a:p>
        </p:txBody>
      </p:sp>
      <p:sp>
        <p:nvSpPr>
          <p:cNvPr id="94211" name="Rectangle 3"/>
          <p:cNvSpPr>
            <a:spLocks noGrp="1" noChangeArrowheads="1"/>
          </p:cNvSpPr>
          <p:nvPr>
            <p:ph type="body" idx="1"/>
          </p:nvPr>
        </p:nvSpPr>
        <p:spPr/>
        <p:txBody>
          <a:bodyPr>
            <a:normAutofit fontScale="92500" lnSpcReduction="20000"/>
          </a:bodyPr>
          <a:lstStyle/>
          <a:p>
            <a:pPr marL="0" indent="0" eaLnBrk="1" hangingPunct="1">
              <a:lnSpc>
                <a:spcPct val="80000"/>
              </a:lnSpc>
              <a:buNone/>
            </a:pPr>
            <a:endParaRPr lang="pt-PT" altLang="pt-PT" sz="2400" dirty="0"/>
          </a:p>
          <a:p>
            <a:pPr algn="just" eaLnBrk="1" hangingPunct="1">
              <a:lnSpc>
                <a:spcPct val="80000"/>
              </a:lnSpc>
            </a:pPr>
            <a:r>
              <a:rPr lang="pt-PT" altLang="pt-PT" sz="2600" dirty="0" err="1"/>
              <a:t>Root</a:t>
            </a:r>
            <a:r>
              <a:rPr lang="pt-PT" altLang="pt-PT" sz="2600" dirty="0"/>
              <a:t> Cause </a:t>
            </a:r>
            <a:r>
              <a:rPr lang="pt-PT" altLang="pt-PT" sz="2600" dirty="0" err="1"/>
              <a:t>Analysis</a:t>
            </a:r>
            <a:r>
              <a:rPr lang="pt-PT" altLang="pt-PT" sz="2600" dirty="0"/>
              <a:t> (RCA) </a:t>
            </a:r>
            <a:r>
              <a:rPr lang="pt-PT" altLang="pt-PT" sz="2600" dirty="0" err="1"/>
              <a:t>is</a:t>
            </a:r>
            <a:r>
              <a:rPr lang="pt-PT" altLang="pt-PT" sz="2600" dirty="0"/>
              <a:t> a </a:t>
            </a:r>
            <a:r>
              <a:rPr lang="pt-PT" altLang="pt-PT" sz="2600" dirty="0" err="1"/>
              <a:t>structured</a:t>
            </a:r>
            <a:r>
              <a:rPr lang="pt-PT" altLang="pt-PT" sz="2600" dirty="0"/>
              <a:t> step </a:t>
            </a:r>
            <a:r>
              <a:rPr lang="pt-PT" altLang="pt-PT" sz="2600" dirty="0" err="1"/>
              <a:t>by</a:t>
            </a:r>
            <a:r>
              <a:rPr lang="pt-PT" altLang="pt-PT" sz="2600" dirty="0"/>
              <a:t> step </a:t>
            </a:r>
            <a:r>
              <a:rPr lang="pt-PT" altLang="pt-PT" sz="2600" dirty="0" err="1"/>
              <a:t>technique</a:t>
            </a:r>
            <a:r>
              <a:rPr lang="pt-PT" altLang="pt-PT" sz="2600" dirty="0"/>
              <a:t> </a:t>
            </a:r>
            <a:r>
              <a:rPr lang="pt-PT" altLang="pt-PT" sz="2600" dirty="0" err="1"/>
              <a:t>that</a:t>
            </a:r>
            <a:r>
              <a:rPr lang="pt-PT" altLang="pt-PT" sz="2600" dirty="0"/>
              <a:t> </a:t>
            </a:r>
            <a:r>
              <a:rPr lang="pt-PT" altLang="pt-PT" sz="2600" dirty="0" err="1"/>
              <a:t>focuses</a:t>
            </a:r>
            <a:r>
              <a:rPr lang="pt-PT" altLang="pt-PT" sz="2600" dirty="0"/>
              <a:t> </a:t>
            </a:r>
            <a:r>
              <a:rPr lang="pt-PT" altLang="pt-PT" sz="2600" dirty="0" err="1"/>
              <a:t>on</a:t>
            </a:r>
            <a:r>
              <a:rPr lang="pt-PT" altLang="pt-PT" sz="2600" dirty="0"/>
              <a:t> </a:t>
            </a:r>
            <a:r>
              <a:rPr lang="pt-PT" altLang="pt-PT" sz="2600" dirty="0" err="1"/>
              <a:t>finding</a:t>
            </a:r>
            <a:r>
              <a:rPr lang="pt-PT" altLang="pt-PT" sz="2600" dirty="0"/>
              <a:t> </a:t>
            </a:r>
            <a:r>
              <a:rPr lang="pt-PT" altLang="pt-PT" sz="2600" dirty="0" err="1"/>
              <a:t>the</a:t>
            </a:r>
            <a:r>
              <a:rPr lang="pt-PT" altLang="pt-PT" sz="2600" dirty="0"/>
              <a:t> real cause </a:t>
            </a:r>
            <a:r>
              <a:rPr lang="pt-PT" altLang="pt-PT" sz="2600" dirty="0" err="1"/>
              <a:t>of</a:t>
            </a:r>
            <a:r>
              <a:rPr lang="pt-PT" altLang="pt-PT" sz="2600" dirty="0"/>
              <a:t> a </a:t>
            </a:r>
            <a:r>
              <a:rPr lang="pt-PT" altLang="pt-PT" sz="2600" dirty="0" err="1"/>
              <a:t>problem</a:t>
            </a:r>
            <a:r>
              <a:rPr lang="pt-PT" altLang="pt-PT" sz="2600" dirty="0"/>
              <a:t> </a:t>
            </a:r>
            <a:r>
              <a:rPr lang="pt-PT" altLang="pt-PT" sz="2600" dirty="0" err="1"/>
              <a:t>and</a:t>
            </a:r>
            <a:r>
              <a:rPr lang="pt-PT" altLang="pt-PT" sz="2600" dirty="0"/>
              <a:t> </a:t>
            </a:r>
            <a:r>
              <a:rPr lang="pt-PT" altLang="pt-PT" sz="2600" dirty="0" err="1"/>
              <a:t>dealing</a:t>
            </a:r>
            <a:r>
              <a:rPr lang="pt-PT" altLang="pt-PT" sz="2600" dirty="0"/>
              <a:t> </a:t>
            </a:r>
            <a:r>
              <a:rPr lang="pt-PT" altLang="pt-PT" sz="2600" dirty="0" err="1"/>
              <a:t>with</a:t>
            </a:r>
            <a:r>
              <a:rPr lang="pt-PT" altLang="pt-PT" sz="2600" dirty="0"/>
              <a:t> </a:t>
            </a:r>
            <a:r>
              <a:rPr lang="pt-PT" altLang="pt-PT" sz="2600" dirty="0" err="1"/>
              <a:t>that</a:t>
            </a:r>
            <a:r>
              <a:rPr lang="pt-PT" altLang="pt-PT" sz="2600" dirty="0"/>
              <a:t>. </a:t>
            </a:r>
            <a:r>
              <a:rPr lang="pt-PT" altLang="pt-PT" sz="2600" dirty="0" err="1"/>
              <a:t>Rather</a:t>
            </a:r>
            <a:r>
              <a:rPr lang="pt-PT" altLang="pt-PT" sz="2600" dirty="0"/>
              <a:t> </a:t>
            </a:r>
            <a:r>
              <a:rPr lang="pt-PT" altLang="pt-PT" sz="2600" dirty="0" err="1"/>
              <a:t>than</a:t>
            </a:r>
            <a:r>
              <a:rPr lang="pt-PT" altLang="pt-PT" sz="2600" dirty="0"/>
              <a:t> </a:t>
            </a:r>
            <a:r>
              <a:rPr lang="pt-PT" altLang="pt-PT" sz="2600" dirty="0" err="1"/>
              <a:t>merely</a:t>
            </a:r>
            <a:r>
              <a:rPr lang="pt-PT" altLang="pt-PT" sz="2600" dirty="0"/>
              <a:t> </a:t>
            </a:r>
            <a:r>
              <a:rPr lang="pt-PT" altLang="pt-PT" sz="2600" dirty="0" err="1"/>
              <a:t>dealing</a:t>
            </a:r>
            <a:r>
              <a:rPr lang="pt-PT" altLang="pt-PT" sz="2600" dirty="0"/>
              <a:t> </a:t>
            </a:r>
            <a:r>
              <a:rPr lang="pt-PT" altLang="pt-PT" sz="2600" dirty="0" err="1"/>
              <a:t>with</a:t>
            </a:r>
            <a:r>
              <a:rPr lang="pt-PT" altLang="pt-PT" sz="2600" dirty="0"/>
              <a:t> </a:t>
            </a:r>
            <a:r>
              <a:rPr lang="pt-PT" altLang="pt-PT" sz="2600" dirty="0" err="1"/>
              <a:t>its</a:t>
            </a:r>
            <a:r>
              <a:rPr lang="pt-PT" altLang="pt-PT" sz="2600" dirty="0"/>
              <a:t> </a:t>
            </a:r>
            <a:r>
              <a:rPr lang="pt-PT" altLang="pt-PT" sz="2600" dirty="0" err="1"/>
              <a:t>symptoms</a:t>
            </a:r>
            <a:r>
              <a:rPr lang="pt-PT" altLang="pt-PT" sz="2600" dirty="0"/>
              <a:t>. </a:t>
            </a:r>
            <a:r>
              <a:rPr lang="pt-PT" altLang="pt-PT" sz="2600" dirty="0" err="1"/>
              <a:t>Root</a:t>
            </a:r>
            <a:r>
              <a:rPr lang="pt-PT" altLang="pt-PT" sz="2600" dirty="0"/>
              <a:t> Cause </a:t>
            </a:r>
            <a:r>
              <a:rPr lang="pt-PT" altLang="pt-PT" sz="2600" dirty="0" err="1"/>
              <a:t>Analysis</a:t>
            </a:r>
            <a:r>
              <a:rPr lang="pt-PT" altLang="pt-PT" sz="2600" dirty="0"/>
              <a:t> </a:t>
            </a:r>
            <a:r>
              <a:rPr lang="pt-PT" altLang="pt-PT" sz="2600" dirty="0" err="1"/>
              <a:t>is</a:t>
            </a:r>
            <a:r>
              <a:rPr lang="pt-PT" altLang="pt-PT" sz="2600" dirty="0"/>
              <a:t> a </a:t>
            </a:r>
            <a:r>
              <a:rPr lang="pt-PT" altLang="pt-PT" sz="2600" dirty="0" err="1"/>
              <a:t>procedure</a:t>
            </a:r>
            <a:r>
              <a:rPr lang="pt-PT" altLang="pt-PT" sz="2600" dirty="0"/>
              <a:t> for </a:t>
            </a:r>
            <a:r>
              <a:rPr lang="pt-PT" altLang="pt-PT" sz="2600" dirty="0" err="1"/>
              <a:t>ascertaining</a:t>
            </a:r>
            <a:r>
              <a:rPr lang="pt-PT" altLang="pt-PT" sz="2600" dirty="0"/>
              <a:t> </a:t>
            </a:r>
            <a:r>
              <a:rPr lang="pt-PT" altLang="pt-PT" sz="2600" dirty="0" err="1"/>
              <a:t>and</a:t>
            </a:r>
            <a:r>
              <a:rPr lang="pt-PT" altLang="pt-PT" sz="2600" dirty="0"/>
              <a:t> </a:t>
            </a:r>
            <a:r>
              <a:rPr lang="pt-PT" altLang="pt-PT" sz="2600" dirty="0" err="1"/>
              <a:t>analyzing</a:t>
            </a:r>
            <a:r>
              <a:rPr lang="pt-PT" altLang="pt-PT" sz="2600" dirty="0"/>
              <a:t> </a:t>
            </a:r>
            <a:r>
              <a:rPr lang="pt-PT" altLang="pt-PT" sz="2600" dirty="0" err="1"/>
              <a:t>the</a:t>
            </a:r>
            <a:r>
              <a:rPr lang="pt-PT" altLang="pt-PT" sz="2600" dirty="0"/>
              <a:t> causes </a:t>
            </a:r>
            <a:r>
              <a:rPr lang="pt-PT" altLang="pt-PT" sz="2600" dirty="0" err="1"/>
              <a:t>of</a:t>
            </a:r>
            <a:r>
              <a:rPr lang="pt-PT" altLang="pt-PT" sz="2600" dirty="0"/>
              <a:t> </a:t>
            </a:r>
            <a:r>
              <a:rPr lang="pt-PT" altLang="pt-PT" sz="2600" dirty="0" err="1"/>
              <a:t>problems</a:t>
            </a:r>
            <a:r>
              <a:rPr lang="pt-PT" altLang="pt-PT" sz="2600" dirty="0"/>
              <a:t>, to determine </a:t>
            </a:r>
            <a:r>
              <a:rPr lang="pt-PT" altLang="pt-PT" sz="2600" dirty="0" err="1"/>
              <a:t>how</a:t>
            </a:r>
            <a:r>
              <a:rPr lang="pt-PT" altLang="pt-PT" sz="2600" dirty="0"/>
              <a:t> </a:t>
            </a:r>
            <a:r>
              <a:rPr lang="pt-PT" altLang="pt-PT" sz="2600" dirty="0" err="1"/>
              <a:t>these</a:t>
            </a:r>
            <a:r>
              <a:rPr lang="pt-PT" altLang="pt-PT" sz="2600" dirty="0"/>
              <a:t> </a:t>
            </a:r>
            <a:r>
              <a:rPr lang="pt-PT" altLang="pt-PT" sz="2600" dirty="0" err="1"/>
              <a:t>problems</a:t>
            </a:r>
            <a:r>
              <a:rPr lang="pt-PT" altLang="pt-PT" sz="2600" dirty="0"/>
              <a:t> can </a:t>
            </a:r>
            <a:r>
              <a:rPr lang="pt-PT" altLang="pt-PT" sz="2600" dirty="0" err="1"/>
              <a:t>be</a:t>
            </a:r>
            <a:r>
              <a:rPr lang="pt-PT" altLang="pt-PT" sz="2600" dirty="0"/>
              <a:t> </a:t>
            </a:r>
            <a:r>
              <a:rPr lang="pt-PT" altLang="pt-PT" sz="2600" dirty="0" err="1"/>
              <a:t>solved</a:t>
            </a:r>
            <a:r>
              <a:rPr lang="pt-PT" altLang="pt-PT" sz="2600" dirty="0"/>
              <a:t> </a:t>
            </a:r>
            <a:r>
              <a:rPr lang="pt-PT" altLang="pt-PT" sz="2600" dirty="0" err="1"/>
              <a:t>or</a:t>
            </a:r>
            <a:r>
              <a:rPr lang="pt-PT" altLang="pt-PT" sz="2600" dirty="0"/>
              <a:t> </a:t>
            </a:r>
            <a:r>
              <a:rPr lang="pt-PT" altLang="pt-PT" sz="2600" dirty="0" err="1"/>
              <a:t>be</a:t>
            </a:r>
            <a:r>
              <a:rPr lang="pt-PT" altLang="pt-PT" sz="2600" dirty="0"/>
              <a:t> </a:t>
            </a:r>
            <a:r>
              <a:rPr lang="pt-PT" altLang="pt-PT" sz="2600" dirty="0" err="1"/>
              <a:t>prevented</a:t>
            </a:r>
            <a:r>
              <a:rPr lang="pt-PT" altLang="pt-PT" sz="2600" dirty="0"/>
              <a:t> </a:t>
            </a:r>
            <a:r>
              <a:rPr lang="pt-PT" altLang="pt-PT" sz="2600" dirty="0" err="1"/>
              <a:t>from</a:t>
            </a:r>
            <a:r>
              <a:rPr lang="pt-PT" altLang="pt-PT" sz="2600" dirty="0"/>
              <a:t> </a:t>
            </a:r>
            <a:r>
              <a:rPr lang="pt-PT" altLang="pt-PT" sz="2600" dirty="0" err="1"/>
              <a:t>occurring</a:t>
            </a:r>
            <a:r>
              <a:rPr lang="pt-PT" altLang="pt-PT" sz="2600" dirty="0"/>
              <a:t>. </a:t>
            </a:r>
            <a:r>
              <a:rPr lang="pt-PT" altLang="pt-PT" sz="2600" dirty="0" err="1"/>
              <a:t>It</a:t>
            </a:r>
            <a:r>
              <a:rPr lang="pt-PT" altLang="pt-PT" sz="2600" dirty="0"/>
              <a:t> </a:t>
            </a:r>
            <a:r>
              <a:rPr lang="pt-PT" altLang="pt-PT" sz="2600" dirty="0" err="1"/>
              <a:t>is</a:t>
            </a:r>
            <a:r>
              <a:rPr lang="pt-PT" altLang="pt-PT" sz="2600" dirty="0"/>
              <a:t> a </a:t>
            </a:r>
            <a:r>
              <a:rPr lang="pt-PT" altLang="pt-PT" sz="2600" dirty="0" err="1"/>
              <a:t>process</a:t>
            </a:r>
            <a:r>
              <a:rPr lang="pt-PT" altLang="pt-PT" sz="2600" dirty="0"/>
              <a:t> to </a:t>
            </a:r>
            <a:r>
              <a:rPr lang="pt-PT" altLang="pt-PT" sz="2600" dirty="0" err="1"/>
              <a:t>help</a:t>
            </a:r>
            <a:r>
              <a:rPr lang="pt-PT" altLang="pt-PT" sz="2600" dirty="0"/>
              <a:t> </a:t>
            </a:r>
            <a:r>
              <a:rPr lang="pt-PT" altLang="pt-PT" sz="2600" dirty="0" err="1"/>
              <a:t>stakeholders</a:t>
            </a:r>
            <a:r>
              <a:rPr lang="pt-PT" altLang="pt-PT" sz="2600" dirty="0"/>
              <a:t> to </a:t>
            </a:r>
            <a:r>
              <a:rPr lang="pt-PT" altLang="pt-PT" sz="2600" dirty="0" err="1"/>
              <a:t>understand</a:t>
            </a:r>
            <a:r>
              <a:rPr lang="pt-PT" altLang="pt-PT" sz="2600" dirty="0"/>
              <a:t> causes </a:t>
            </a:r>
            <a:r>
              <a:rPr lang="pt-PT" altLang="pt-PT" sz="2600" dirty="0" err="1"/>
              <a:t>of</a:t>
            </a:r>
            <a:r>
              <a:rPr lang="pt-PT" altLang="pt-PT" sz="2600" dirty="0"/>
              <a:t> a </a:t>
            </a:r>
            <a:r>
              <a:rPr lang="pt-PT" altLang="pt-PT" sz="2600" dirty="0" err="1"/>
              <a:t>problem</a:t>
            </a:r>
            <a:r>
              <a:rPr lang="pt-PT" altLang="pt-PT" sz="2600" dirty="0"/>
              <a:t> </a:t>
            </a:r>
            <a:r>
              <a:rPr lang="pt-PT" altLang="pt-PT" sz="2600" dirty="0" err="1"/>
              <a:t>well</a:t>
            </a:r>
            <a:r>
              <a:rPr lang="pt-PT" altLang="pt-PT" sz="2600" dirty="0"/>
              <a:t> </a:t>
            </a:r>
            <a:r>
              <a:rPr lang="pt-PT" altLang="pt-PT" sz="2600" dirty="0" err="1"/>
              <a:t>enough</a:t>
            </a:r>
            <a:r>
              <a:rPr lang="pt-PT" altLang="pt-PT" sz="2600" dirty="0"/>
              <a:t> to </a:t>
            </a:r>
            <a:r>
              <a:rPr lang="pt-PT" altLang="pt-PT" sz="2600" dirty="0" err="1"/>
              <a:t>achieve</a:t>
            </a:r>
            <a:r>
              <a:rPr lang="pt-PT" altLang="pt-PT" sz="2600" dirty="0"/>
              <a:t> </a:t>
            </a:r>
            <a:r>
              <a:rPr lang="pt-PT" altLang="pt-PT" sz="2600" dirty="0" err="1"/>
              <a:t>permanent</a:t>
            </a:r>
            <a:r>
              <a:rPr lang="pt-PT" altLang="pt-PT" sz="2600" dirty="0"/>
              <a:t> </a:t>
            </a:r>
            <a:r>
              <a:rPr lang="pt-PT" altLang="pt-PT" sz="2600" dirty="0" err="1"/>
              <a:t>resolution</a:t>
            </a:r>
            <a:r>
              <a:rPr lang="pt-PT" altLang="pt-PT" sz="2600" dirty="0"/>
              <a:t> </a:t>
            </a:r>
            <a:r>
              <a:rPr lang="pt-PT" altLang="pt-PT" sz="2600" dirty="0" err="1"/>
              <a:t>of</a:t>
            </a:r>
            <a:r>
              <a:rPr lang="pt-PT" altLang="pt-PT" sz="2600" dirty="0"/>
              <a:t> </a:t>
            </a:r>
            <a:r>
              <a:rPr lang="pt-PT" altLang="pt-PT" sz="2600" dirty="0" err="1"/>
              <a:t>that</a:t>
            </a:r>
            <a:r>
              <a:rPr lang="pt-PT" altLang="pt-PT" sz="2600" dirty="0"/>
              <a:t> </a:t>
            </a:r>
            <a:r>
              <a:rPr lang="pt-PT" altLang="pt-PT" sz="2600" dirty="0" err="1"/>
              <a:t>problem</a:t>
            </a:r>
            <a:r>
              <a:rPr lang="pt-PT" altLang="pt-PT" sz="2600" dirty="0"/>
              <a:t>.</a:t>
            </a:r>
          </a:p>
          <a:p>
            <a:pPr algn="just" eaLnBrk="1" hangingPunct="1">
              <a:lnSpc>
                <a:spcPct val="80000"/>
              </a:lnSpc>
              <a:buFontTx/>
              <a:buNone/>
            </a:pPr>
            <a:r>
              <a:rPr lang="pt-PT" altLang="pt-PT" sz="2600" dirty="0"/>
              <a:t> </a:t>
            </a:r>
            <a:r>
              <a:rPr lang="pt-PT" altLang="pt-PT" sz="2600" b="1" dirty="0" err="1" smtClean="0"/>
              <a:t>Usage</a:t>
            </a:r>
            <a:r>
              <a:rPr lang="pt-PT" altLang="pt-PT" sz="2600" b="1" dirty="0" smtClean="0"/>
              <a:t> </a:t>
            </a:r>
            <a:r>
              <a:rPr lang="pt-PT" altLang="pt-PT" sz="2600" b="1" dirty="0" err="1"/>
              <a:t>of</a:t>
            </a:r>
            <a:r>
              <a:rPr lang="pt-PT" altLang="pt-PT" sz="2600" b="1" dirty="0"/>
              <a:t> </a:t>
            </a:r>
            <a:r>
              <a:rPr lang="pt-PT" altLang="pt-PT" sz="2600" b="1" dirty="0" err="1"/>
              <a:t>Root</a:t>
            </a:r>
            <a:r>
              <a:rPr lang="pt-PT" altLang="pt-PT" sz="2600" b="1" dirty="0"/>
              <a:t> Cause </a:t>
            </a:r>
            <a:r>
              <a:rPr lang="pt-PT" altLang="pt-PT" sz="2600" b="1" dirty="0" err="1"/>
              <a:t>Analysis</a:t>
            </a:r>
            <a:r>
              <a:rPr lang="pt-PT" altLang="pt-PT" sz="2600" b="1" dirty="0"/>
              <a:t>. </a:t>
            </a:r>
            <a:r>
              <a:rPr lang="pt-PT" altLang="pt-PT" sz="2600" b="1" dirty="0" err="1"/>
              <a:t>Benefits</a:t>
            </a:r>
            <a:endParaRPr lang="pt-PT" altLang="pt-PT" sz="2600" b="1" dirty="0"/>
          </a:p>
          <a:p>
            <a:pPr algn="just" eaLnBrk="1" hangingPunct="1">
              <a:lnSpc>
                <a:spcPct val="80000"/>
              </a:lnSpc>
            </a:pPr>
            <a:r>
              <a:rPr lang="pt-PT" altLang="pt-PT" sz="2600" dirty="0" err="1" smtClean="0"/>
              <a:t>Most</a:t>
            </a:r>
            <a:r>
              <a:rPr lang="pt-PT" altLang="pt-PT" sz="2600" dirty="0" smtClean="0"/>
              <a:t> </a:t>
            </a:r>
            <a:r>
              <a:rPr lang="pt-PT" altLang="pt-PT" sz="2600" dirty="0" err="1"/>
              <a:t>problematic</a:t>
            </a:r>
            <a:r>
              <a:rPr lang="pt-PT" altLang="pt-PT" sz="2600" dirty="0"/>
              <a:t> </a:t>
            </a:r>
            <a:r>
              <a:rPr lang="pt-PT" altLang="pt-PT" sz="2600" dirty="0" err="1"/>
              <a:t>situations</a:t>
            </a:r>
            <a:r>
              <a:rPr lang="pt-PT" altLang="pt-PT" sz="2600" dirty="0"/>
              <a:t> </a:t>
            </a:r>
            <a:r>
              <a:rPr lang="pt-PT" altLang="pt-PT" sz="2600" dirty="0" err="1"/>
              <a:t>which</a:t>
            </a:r>
            <a:r>
              <a:rPr lang="pt-PT" altLang="pt-PT" sz="2600" dirty="0"/>
              <a:t> </a:t>
            </a:r>
            <a:r>
              <a:rPr lang="pt-PT" altLang="pt-PT" sz="2600" dirty="0" err="1"/>
              <a:t>arise</a:t>
            </a:r>
            <a:r>
              <a:rPr lang="pt-PT" altLang="pt-PT" sz="2600" dirty="0"/>
              <a:t> </a:t>
            </a:r>
            <a:r>
              <a:rPr lang="pt-PT" altLang="pt-PT" sz="2600" dirty="0" err="1"/>
              <a:t>within</a:t>
            </a:r>
            <a:r>
              <a:rPr lang="pt-PT" altLang="pt-PT" sz="2600" dirty="0"/>
              <a:t> </a:t>
            </a:r>
            <a:r>
              <a:rPr lang="pt-PT" altLang="pt-PT" sz="2600" dirty="0" err="1"/>
              <a:t>organizations</a:t>
            </a:r>
            <a:r>
              <a:rPr lang="pt-PT" altLang="pt-PT" sz="2600" dirty="0"/>
              <a:t> </a:t>
            </a:r>
            <a:r>
              <a:rPr lang="pt-PT" altLang="pt-PT" sz="2600" dirty="0" err="1"/>
              <a:t>have</a:t>
            </a:r>
            <a:r>
              <a:rPr lang="pt-PT" altLang="pt-PT" sz="2600" dirty="0"/>
              <a:t> </a:t>
            </a:r>
            <a:r>
              <a:rPr lang="pt-PT" altLang="pt-PT" sz="2600" dirty="0" err="1"/>
              <a:t>multiple</a:t>
            </a:r>
            <a:r>
              <a:rPr lang="pt-PT" altLang="pt-PT" sz="2600" dirty="0"/>
              <a:t> </a:t>
            </a:r>
            <a:r>
              <a:rPr lang="pt-PT" altLang="pt-PT" sz="2600" dirty="0" err="1"/>
              <a:t>approaches</a:t>
            </a:r>
            <a:r>
              <a:rPr lang="pt-PT" altLang="pt-PT" sz="2600" dirty="0"/>
              <a:t> to </a:t>
            </a:r>
            <a:r>
              <a:rPr lang="pt-PT" altLang="pt-PT" sz="2600" dirty="0" err="1"/>
              <a:t>deal</a:t>
            </a:r>
            <a:r>
              <a:rPr lang="pt-PT" altLang="pt-PT" sz="2600" dirty="0"/>
              <a:t> </a:t>
            </a:r>
            <a:r>
              <a:rPr lang="pt-PT" altLang="pt-PT" sz="2600" dirty="0" err="1"/>
              <a:t>with</a:t>
            </a:r>
            <a:r>
              <a:rPr lang="pt-PT" altLang="pt-PT" sz="2600" dirty="0"/>
              <a:t> </a:t>
            </a:r>
            <a:r>
              <a:rPr lang="pt-PT" altLang="pt-PT" sz="2600" dirty="0" err="1"/>
              <a:t>them</a:t>
            </a:r>
            <a:r>
              <a:rPr lang="pt-PT" altLang="pt-PT" sz="2600" dirty="0"/>
              <a:t>. </a:t>
            </a:r>
            <a:r>
              <a:rPr lang="pt-PT" altLang="pt-PT" sz="2600" dirty="0" err="1"/>
              <a:t>These</a:t>
            </a:r>
            <a:r>
              <a:rPr lang="pt-PT" altLang="pt-PT" sz="2600" dirty="0"/>
              <a:t> </a:t>
            </a:r>
            <a:r>
              <a:rPr lang="pt-PT" altLang="pt-PT" sz="2600" dirty="0" err="1"/>
              <a:t>different</a:t>
            </a:r>
            <a:r>
              <a:rPr lang="pt-PT" altLang="pt-PT" sz="2600" dirty="0"/>
              <a:t> </a:t>
            </a:r>
            <a:r>
              <a:rPr lang="pt-PT" altLang="pt-PT" sz="2600" dirty="0" err="1"/>
              <a:t>approaches</a:t>
            </a:r>
            <a:r>
              <a:rPr lang="pt-PT" altLang="pt-PT" sz="2600" dirty="0"/>
              <a:t> </a:t>
            </a:r>
            <a:r>
              <a:rPr lang="pt-PT" altLang="pt-PT" sz="2600" dirty="0" err="1"/>
              <a:t>generally</a:t>
            </a:r>
            <a:r>
              <a:rPr lang="pt-PT" altLang="pt-PT" sz="2600" dirty="0"/>
              <a:t> </a:t>
            </a:r>
            <a:r>
              <a:rPr lang="pt-PT" altLang="pt-PT" sz="2600" dirty="0" err="1"/>
              <a:t>require</a:t>
            </a:r>
            <a:r>
              <a:rPr lang="pt-PT" altLang="pt-PT" sz="2600" dirty="0"/>
              <a:t> </a:t>
            </a:r>
            <a:r>
              <a:rPr lang="pt-PT" altLang="pt-PT" sz="2600" dirty="0" err="1"/>
              <a:t>different</a:t>
            </a:r>
            <a:r>
              <a:rPr lang="pt-PT" altLang="pt-PT" sz="2600" dirty="0"/>
              <a:t> </a:t>
            </a:r>
            <a:r>
              <a:rPr lang="pt-PT" altLang="pt-PT" sz="2600" dirty="0" err="1"/>
              <a:t>levels</a:t>
            </a:r>
            <a:r>
              <a:rPr lang="pt-PT" altLang="pt-PT" sz="2600" dirty="0"/>
              <a:t> </a:t>
            </a:r>
            <a:r>
              <a:rPr lang="pt-PT" altLang="pt-PT" sz="2600" dirty="0" err="1"/>
              <a:t>of</a:t>
            </a:r>
            <a:r>
              <a:rPr lang="pt-PT" altLang="pt-PT" sz="2600" dirty="0"/>
              <a:t> </a:t>
            </a:r>
            <a:r>
              <a:rPr lang="pt-PT" altLang="pt-PT" sz="2600" dirty="0" err="1"/>
              <a:t>resource</a:t>
            </a:r>
            <a:r>
              <a:rPr lang="pt-PT" altLang="pt-PT" sz="2600" dirty="0"/>
              <a:t> </a:t>
            </a:r>
            <a:r>
              <a:rPr lang="pt-PT" altLang="pt-PT" sz="2600" dirty="0" err="1"/>
              <a:t>expenditure</a:t>
            </a:r>
            <a:r>
              <a:rPr lang="pt-PT" altLang="pt-PT" sz="2600" dirty="0"/>
              <a:t> to execute </a:t>
            </a:r>
            <a:r>
              <a:rPr lang="pt-PT" altLang="pt-PT" sz="2600" dirty="0" err="1"/>
              <a:t>them</a:t>
            </a:r>
            <a:r>
              <a:rPr lang="pt-PT" altLang="pt-PT" sz="2600" dirty="0"/>
              <a:t>. </a:t>
            </a:r>
            <a:r>
              <a:rPr lang="pt-PT" altLang="pt-PT" sz="2600" dirty="0" err="1"/>
              <a:t>Because</a:t>
            </a:r>
            <a:r>
              <a:rPr lang="pt-PT" altLang="pt-PT" sz="2600" dirty="0"/>
              <a:t> </a:t>
            </a:r>
            <a:r>
              <a:rPr lang="pt-PT" altLang="pt-PT" sz="2600" dirty="0" err="1"/>
              <a:t>of</a:t>
            </a:r>
            <a:r>
              <a:rPr lang="pt-PT" altLang="pt-PT" sz="2600" dirty="0"/>
              <a:t> </a:t>
            </a:r>
            <a:r>
              <a:rPr lang="pt-PT" altLang="pt-PT" sz="2600" dirty="0" err="1"/>
              <a:t>the</a:t>
            </a:r>
            <a:r>
              <a:rPr lang="pt-PT" altLang="pt-PT" sz="2600" dirty="0"/>
              <a:t> </a:t>
            </a:r>
            <a:r>
              <a:rPr lang="pt-PT" altLang="pt-PT" sz="2600" dirty="0" err="1"/>
              <a:t>perceived</a:t>
            </a:r>
            <a:r>
              <a:rPr lang="pt-PT" altLang="pt-PT" sz="2600" dirty="0"/>
              <a:t> </a:t>
            </a:r>
            <a:r>
              <a:rPr lang="pt-PT" altLang="pt-PT" sz="2600" dirty="0" err="1"/>
              <a:t>immediacy</a:t>
            </a:r>
            <a:r>
              <a:rPr lang="pt-PT" altLang="pt-PT" sz="2600" dirty="0"/>
              <a:t> </a:t>
            </a:r>
            <a:r>
              <a:rPr lang="pt-PT" altLang="pt-PT" sz="2600" dirty="0" err="1"/>
              <a:t>which</a:t>
            </a:r>
            <a:r>
              <a:rPr lang="pt-PT" altLang="pt-PT" sz="2600" dirty="0"/>
              <a:t> </a:t>
            </a:r>
            <a:r>
              <a:rPr lang="pt-PT" altLang="pt-PT" sz="2600" dirty="0" err="1"/>
              <a:t>exists</a:t>
            </a:r>
            <a:r>
              <a:rPr lang="pt-PT" altLang="pt-PT" sz="2600" dirty="0"/>
              <a:t> in </a:t>
            </a:r>
            <a:r>
              <a:rPr lang="pt-PT" altLang="pt-PT" sz="2600" dirty="0" err="1"/>
              <a:t>most</a:t>
            </a:r>
            <a:r>
              <a:rPr lang="pt-PT" altLang="pt-PT" sz="2600" dirty="0"/>
              <a:t> </a:t>
            </a:r>
            <a:r>
              <a:rPr lang="pt-PT" altLang="pt-PT" sz="2600" dirty="0" err="1"/>
              <a:t>of</a:t>
            </a:r>
            <a:r>
              <a:rPr lang="pt-PT" altLang="pt-PT" sz="2600" dirty="0"/>
              <a:t> </a:t>
            </a:r>
            <a:r>
              <a:rPr lang="pt-PT" altLang="pt-PT" sz="2600" dirty="0" err="1"/>
              <a:t>these</a:t>
            </a:r>
            <a:r>
              <a:rPr lang="pt-PT" altLang="pt-PT" sz="2600" dirty="0"/>
              <a:t> </a:t>
            </a:r>
            <a:r>
              <a:rPr lang="pt-PT" altLang="pt-PT" sz="2600" dirty="0" err="1"/>
              <a:t>situations</a:t>
            </a:r>
            <a:r>
              <a:rPr lang="pt-PT" altLang="pt-PT" sz="2600" dirty="0"/>
              <a:t>, </a:t>
            </a:r>
            <a:r>
              <a:rPr lang="pt-PT" altLang="pt-PT" sz="2600" dirty="0" err="1"/>
              <a:t>there</a:t>
            </a:r>
            <a:r>
              <a:rPr lang="pt-PT" altLang="pt-PT" sz="2600" dirty="0"/>
              <a:t> </a:t>
            </a:r>
            <a:r>
              <a:rPr lang="pt-PT" altLang="pt-PT" sz="2600" dirty="0" err="1"/>
              <a:t>is</a:t>
            </a:r>
            <a:r>
              <a:rPr lang="pt-PT" altLang="pt-PT" sz="2600" dirty="0"/>
              <a:t> a </a:t>
            </a:r>
            <a:r>
              <a:rPr lang="pt-PT" altLang="pt-PT" sz="2600" dirty="0" err="1"/>
              <a:t>tendency</a:t>
            </a:r>
            <a:r>
              <a:rPr lang="pt-PT" altLang="pt-PT" sz="2600" dirty="0"/>
              <a:t> to </a:t>
            </a:r>
            <a:r>
              <a:rPr lang="pt-PT" altLang="pt-PT" sz="2600" dirty="0" err="1"/>
              <a:t>opt</a:t>
            </a:r>
            <a:r>
              <a:rPr lang="pt-PT" altLang="pt-PT" sz="2600" dirty="0"/>
              <a:t> for </a:t>
            </a:r>
            <a:r>
              <a:rPr lang="pt-PT" altLang="pt-PT" sz="2600" dirty="0" err="1"/>
              <a:t>the</a:t>
            </a:r>
            <a:r>
              <a:rPr lang="pt-PT" altLang="pt-PT" sz="2600" dirty="0"/>
              <a:t> </a:t>
            </a:r>
            <a:r>
              <a:rPr lang="pt-PT" altLang="pt-PT" sz="2600" dirty="0" err="1"/>
              <a:t>solution</a:t>
            </a:r>
            <a:r>
              <a:rPr lang="pt-PT" altLang="pt-PT" sz="2600" dirty="0"/>
              <a:t> </a:t>
            </a:r>
            <a:r>
              <a:rPr lang="pt-PT" altLang="pt-PT" sz="2600" dirty="0" err="1"/>
              <a:t>which</a:t>
            </a:r>
            <a:r>
              <a:rPr lang="pt-PT" altLang="pt-PT" sz="2600" dirty="0"/>
              <a:t> </a:t>
            </a:r>
            <a:r>
              <a:rPr lang="pt-PT" altLang="pt-PT" sz="2600" dirty="0" err="1"/>
              <a:t>is</a:t>
            </a:r>
            <a:r>
              <a:rPr lang="pt-PT" altLang="pt-PT" sz="2600" dirty="0"/>
              <a:t> </a:t>
            </a:r>
            <a:r>
              <a:rPr lang="pt-PT" altLang="pt-PT" sz="2600" dirty="0" err="1"/>
              <a:t>the</a:t>
            </a:r>
            <a:r>
              <a:rPr lang="pt-PT" altLang="pt-PT" sz="2600" dirty="0"/>
              <a:t> </a:t>
            </a:r>
            <a:r>
              <a:rPr lang="pt-PT" altLang="pt-PT" sz="2600" dirty="0" err="1"/>
              <a:t>most</a:t>
            </a:r>
            <a:r>
              <a:rPr lang="pt-PT" altLang="pt-PT" sz="2600" dirty="0"/>
              <a:t> </a:t>
            </a:r>
            <a:r>
              <a:rPr lang="pt-PT" altLang="pt-PT" sz="2600" dirty="0" err="1"/>
              <a:t>expedient</a:t>
            </a:r>
            <a:r>
              <a:rPr lang="pt-PT" altLang="pt-PT" sz="2600" dirty="0"/>
              <a:t> in </a:t>
            </a:r>
            <a:r>
              <a:rPr lang="pt-PT" altLang="pt-PT" sz="2600" dirty="0" err="1"/>
              <a:t>terms</a:t>
            </a:r>
            <a:r>
              <a:rPr lang="pt-PT" altLang="pt-PT" sz="2600" dirty="0"/>
              <a:t> </a:t>
            </a:r>
            <a:r>
              <a:rPr lang="pt-PT" altLang="pt-PT" sz="2600" dirty="0" err="1"/>
              <a:t>of</a:t>
            </a:r>
            <a:r>
              <a:rPr lang="pt-PT" altLang="pt-PT" sz="2600" dirty="0"/>
              <a:t> </a:t>
            </a:r>
            <a:r>
              <a:rPr lang="pt-PT" altLang="pt-PT" sz="2600" dirty="0" err="1"/>
              <a:t>quickly</a:t>
            </a:r>
            <a:r>
              <a:rPr lang="pt-PT" altLang="pt-PT" sz="2600" dirty="0"/>
              <a:t> </a:t>
            </a:r>
            <a:r>
              <a:rPr lang="pt-PT" altLang="pt-PT" sz="2600" dirty="0" err="1"/>
              <a:t>dealing</a:t>
            </a:r>
            <a:r>
              <a:rPr lang="pt-PT" altLang="pt-PT" sz="2600" dirty="0"/>
              <a:t> </a:t>
            </a:r>
            <a:r>
              <a:rPr lang="pt-PT" altLang="pt-PT" sz="2600" dirty="0" err="1"/>
              <a:t>with</a:t>
            </a:r>
            <a:r>
              <a:rPr lang="pt-PT" altLang="pt-PT" sz="2600" dirty="0"/>
              <a:t> </a:t>
            </a:r>
            <a:r>
              <a:rPr lang="pt-PT" altLang="pt-PT" sz="2600" dirty="0" err="1"/>
              <a:t>the</a:t>
            </a:r>
            <a:r>
              <a:rPr lang="pt-PT" altLang="pt-PT" sz="2600" dirty="0"/>
              <a:t> </a:t>
            </a:r>
            <a:r>
              <a:rPr lang="pt-PT" altLang="pt-PT" sz="2600" dirty="0" err="1"/>
              <a:t>situation</a:t>
            </a:r>
            <a:r>
              <a:rPr lang="pt-PT" altLang="pt-PT" sz="2600" dirty="0" smtClean="0"/>
              <a:t>.</a:t>
            </a:r>
          </a:p>
          <a:p>
            <a:pPr marL="0" indent="0" algn="just" eaLnBrk="1" hangingPunct="1">
              <a:lnSpc>
                <a:spcPct val="80000"/>
              </a:lnSpc>
              <a:buNone/>
            </a:pPr>
            <a:r>
              <a:rPr lang="pt-PT" altLang="pt-PT" sz="2400" dirty="0"/>
              <a:t/>
            </a:r>
            <a:br>
              <a:rPr lang="pt-PT" altLang="pt-PT" sz="2400" dirty="0"/>
            </a:br>
            <a:endParaRPr lang="pt-PT" altLang="pt-PT" sz="1800" dirty="0"/>
          </a:p>
        </p:txBody>
      </p:sp>
    </p:spTree>
    <p:extLst>
      <p:ext uri="{BB962C8B-B14F-4D97-AF65-F5344CB8AC3E}">
        <p14:creationId xmlns:p14="http://schemas.microsoft.com/office/powerpoint/2010/main" val="2068873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algn="ctr" eaLnBrk="1" hangingPunct="1">
              <a:defRPr/>
            </a:pPr>
            <a:r>
              <a:rPr lang="pt-PT" b="1" dirty="0" smtClean="0"/>
              <a:t>ROOT CAUSE ANALYSIS</a:t>
            </a:r>
          </a:p>
        </p:txBody>
      </p:sp>
      <p:sp>
        <p:nvSpPr>
          <p:cNvPr id="95235" name="Rectangle 3"/>
          <p:cNvSpPr>
            <a:spLocks noGrp="1" noChangeArrowheads="1"/>
          </p:cNvSpPr>
          <p:nvPr>
            <p:ph type="body" idx="1"/>
          </p:nvPr>
        </p:nvSpPr>
        <p:spPr/>
        <p:txBody>
          <a:bodyPr/>
          <a:lstStyle/>
          <a:p>
            <a:pPr algn="just" eaLnBrk="1" hangingPunct="1">
              <a:lnSpc>
                <a:spcPct val="80000"/>
              </a:lnSpc>
            </a:pPr>
            <a:r>
              <a:rPr lang="pt-PT" altLang="pt-PT" sz="2000" dirty="0"/>
              <a:t>In </a:t>
            </a:r>
            <a:r>
              <a:rPr lang="pt-PT" altLang="pt-PT" sz="2000" dirty="0" err="1"/>
              <a:t>doing</a:t>
            </a:r>
            <a:r>
              <a:rPr lang="pt-PT" altLang="pt-PT" sz="2000" dirty="0"/>
              <a:t> </a:t>
            </a:r>
            <a:r>
              <a:rPr lang="pt-PT" altLang="pt-PT" sz="2000" dirty="0" err="1"/>
              <a:t>this</a:t>
            </a:r>
            <a:r>
              <a:rPr lang="pt-PT" altLang="pt-PT" sz="2000" dirty="0"/>
              <a:t>, </a:t>
            </a:r>
            <a:r>
              <a:rPr lang="pt-PT" altLang="pt-PT" sz="2000" dirty="0" err="1"/>
              <a:t>the</a:t>
            </a:r>
            <a:r>
              <a:rPr lang="pt-PT" altLang="pt-PT" sz="2000" dirty="0"/>
              <a:t> </a:t>
            </a:r>
            <a:r>
              <a:rPr lang="pt-PT" altLang="pt-PT" sz="2000" dirty="0" err="1"/>
              <a:t>tendency</a:t>
            </a:r>
            <a:r>
              <a:rPr lang="pt-PT" altLang="pt-PT" sz="2000" dirty="0"/>
              <a:t> </a:t>
            </a:r>
            <a:r>
              <a:rPr lang="pt-PT" altLang="pt-PT" sz="2000" dirty="0" err="1"/>
              <a:t>is</a:t>
            </a:r>
            <a:r>
              <a:rPr lang="pt-PT" altLang="pt-PT" sz="2000" dirty="0"/>
              <a:t> </a:t>
            </a:r>
            <a:r>
              <a:rPr lang="pt-PT" altLang="pt-PT" sz="2000" dirty="0" err="1"/>
              <a:t>generally</a:t>
            </a:r>
            <a:r>
              <a:rPr lang="pt-PT" altLang="pt-PT" sz="2000" dirty="0"/>
              <a:t> to </a:t>
            </a:r>
            <a:r>
              <a:rPr lang="pt-PT" altLang="pt-PT" sz="2000" dirty="0" err="1"/>
              <a:t>treat</a:t>
            </a:r>
            <a:r>
              <a:rPr lang="pt-PT" altLang="pt-PT" sz="2000" dirty="0"/>
              <a:t> </a:t>
            </a:r>
            <a:r>
              <a:rPr lang="pt-PT" altLang="pt-PT" sz="2000" dirty="0" err="1"/>
              <a:t>the</a:t>
            </a:r>
            <a:r>
              <a:rPr lang="pt-PT" altLang="pt-PT" sz="2000" dirty="0"/>
              <a:t> </a:t>
            </a:r>
            <a:r>
              <a:rPr lang="pt-PT" altLang="pt-PT" sz="2000" dirty="0" err="1"/>
              <a:t>symptoms</a:t>
            </a:r>
            <a:r>
              <a:rPr lang="pt-PT" altLang="pt-PT" sz="2000" dirty="0"/>
              <a:t> </a:t>
            </a:r>
            <a:r>
              <a:rPr lang="pt-PT" altLang="pt-PT" sz="2000" dirty="0" err="1"/>
              <a:t>rather</a:t>
            </a:r>
            <a:r>
              <a:rPr lang="pt-PT" altLang="pt-PT" sz="2000" dirty="0"/>
              <a:t> </a:t>
            </a:r>
            <a:r>
              <a:rPr lang="pt-PT" altLang="pt-PT" sz="2000" dirty="0" err="1"/>
              <a:t>than</a:t>
            </a:r>
            <a:r>
              <a:rPr lang="pt-PT" altLang="pt-PT" sz="2000" dirty="0"/>
              <a:t> </a:t>
            </a:r>
            <a:r>
              <a:rPr lang="pt-PT" altLang="pt-PT" sz="2000" dirty="0" err="1"/>
              <a:t>the</a:t>
            </a:r>
            <a:r>
              <a:rPr lang="pt-PT" altLang="pt-PT" sz="2000" dirty="0"/>
              <a:t> </a:t>
            </a:r>
            <a:r>
              <a:rPr lang="pt-PT" altLang="pt-PT" sz="2000" dirty="0" err="1"/>
              <a:t>underlying</a:t>
            </a:r>
            <a:r>
              <a:rPr lang="pt-PT" altLang="pt-PT" sz="2000" dirty="0"/>
              <a:t> fundamental </a:t>
            </a:r>
            <a:r>
              <a:rPr lang="pt-PT" altLang="pt-PT" sz="2000" dirty="0" err="1"/>
              <a:t>problem</a:t>
            </a:r>
            <a:r>
              <a:rPr lang="pt-PT" altLang="pt-PT" sz="2000" dirty="0"/>
              <a:t> </a:t>
            </a:r>
            <a:r>
              <a:rPr lang="pt-PT" altLang="pt-PT" sz="2000" dirty="0" err="1"/>
              <a:t>that</a:t>
            </a:r>
            <a:r>
              <a:rPr lang="pt-PT" altLang="pt-PT" sz="2000" dirty="0"/>
              <a:t> </a:t>
            </a:r>
            <a:r>
              <a:rPr lang="pt-PT" altLang="pt-PT" sz="2000" dirty="0" err="1"/>
              <a:t>is</a:t>
            </a:r>
            <a:r>
              <a:rPr lang="pt-PT" altLang="pt-PT" sz="2000" dirty="0"/>
              <a:t> </a:t>
            </a:r>
            <a:r>
              <a:rPr lang="pt-PT" altLang="pt-PT" sz="2000" dirty="0" err="1"/>
              <a:t>actually</a:t>
            </a:r>
            <a:r>
              <a:rPr lang="pt-PT" altLang="pt-PT" sz="2000" dirty="0"/>
              <a:t> </a:t>
            </a:r>
            <a:r>
              <a:rPr lang="pt-PT" altLang="pt-PT" sz="2000" dirty="0" err="1"/>
              <a:t>responsible</a:t>
            </a:r>
            <a:r>
              <a:rPr lang="pt-PT" altLang="pt-PT" sz="2000" dirty="0"/>
              <a:t> for </a:t>
            </a:r>
            <a:r>
              <a:rPr lang="pt-PT" altLang="pt-PT" sz="2000" dirty="0" err="1"/>
              <a:t>the</a:t>
            </a:r>
            <a:r>
              <a:rPr lang="pt-PT" altLang="pt-PT" sz="2000" dirty="0"/>
              <a:t> </a:t>
            </a:r>
            <a:r>
              <a:rPr lang="pt-PT" altLang="pt-PT" sz="2000" dirty="0" err="1"/>
              <a:t>situation</a:t>
            </a:r>
            <a:r>
              <a:rPr lang="pt-PT" altLang="pt-PT" sz="2000" dirty="0"/>
              <a:t> </a:t>
            </a:r>
            <a:r>
              <a:rPr lang="pt-PT" altLang="pt-PT" sz="2000" dirty="0" err="1"/>
              <a:t>occurring</a:t>
            </a:r>
            <a:r>
              <a:rPr lang="pt-PT" altLang="pt-PT" sz="2000" dirty="0"/>
              <a:t> (</a:t>
            </a:r>
            <a:r>
              <a:rPr lang="pt-PT" altLang="pt-PT" sz="2000" dirty="0" err="1"/>
              <a:t>root</a:t>
            </a:r>
            <a:r>
              <a:rPr lang="pt-PT" altLang="pt-PT" sz="2000" dirty="0"/>
              <a:t> cause). </a:t>
            </a:r>
            <a:r>
              <a:rPr lang="pt-PT" altLang="pt-PT" sz="2000" dirty="0" err="1"/>
              <a:t>Yet</a:t>
            </a:r>
            <a:r>
              <a:rPr lang="pt-PT" altLang="pt-PT" sz="2000" dirty="0"/>
              <a:t>, </a:t>
            </a:r>
            <a:r>
              <a:rPr lang="pt-PT" altLang="pt-PT" sz="2000" dirty="0" err="1"/>
              <a:t>through</a:t>
            </a:r>
            <a:r>
              <a:rPr lang="pt-PT" altLang="pt-PT" sz="2000" dirty="0"/>
              <a:t> </a:t>
            </a:r>
            <a:r>
              <a:rPr lang="pt-PT" altLang="pt-PT" sz="2000" dirty="0" err="1"/>
              <a:t>choosing</a:t>
            </a:r>
            <a:r>
              <a:rPr lang="pt-PT" altLang="pt-PT" sz="2000" dirty="0"/>
              <a:t> </a:t>
            </a:r>
            <a:r>
              <a:rPr lang="pt-PT" altLang="pt-PT" sz="2000" dirty="0" err="1"/>
              <a:t>this</a:t>
            </a:r>
            <a:r>
              <a:rPr lang="pt-PT" altLang="pt-PT" sz="2000" dirty="0"/>
              <a:t> </a:t>
            </a:r>
            <a:r>
              <a:rPr lang="pt-PT" altLang="pt-PT" sz="2000" dirty="0" err="1"/>
              <a:t>expeditious</a:t>
            </a:r>
            <a:r>
              <a:rPr lang="pt-PT" altLang="pt-PT" sz="2000" dirty="0"/>
              <a:t> </a:t>
            </a:r>
            <a:r>
              <a:rPr lang="pt-PT" altLang="pt-PT" sz="2000" dirty="0" err="1"/>
              <a:t>approach</a:t>
            </a:r>
            <a:r>
              <a:rPr lang="pt-PT" altLang="pt-PT" sz="2000" dirty="0"/>
              <a:t> to </a:t>
            </a:r>
            <a:r>
              <a:rPr lang="pt-PT" altLang="pt-PT" sz="2000" dirty="0" err="1"/>
              <a:t>deal</a:t>
            </a:r>
            <a:r>
              <a:rPr lang="pt-PT" altLang="pt-PT" sz="2000" dirty="0"/>
              <a:t> </a:t>
            </a:r>
            <a:r>
              <a:rPr lang="pt-PT" altLang="pt-PT" sz="2000" dirty="0" err="1"/>
              <a:t>with</a:t>
            </a:r>
            <a:r>
              <a:rPr lang="pt-PT" altLang="pt-PT" sz="2000" dirty="0"/>
              <a:t> </a:t>
            </a:r>
            <a:r>
              <a:rPr lang="pt-PT" altLang="pt-PT" sz="2000" dirty="0" err="1"/>
              <a:t>the</a:t>
            </a:r>
            <a:r>
              <a:rPr lang="pt-PT" altLang="pt-PT" sz="2000" dirty="0"/>
              <a:t> </a:t>
            </a:r>
            <a:r>
              <a:rPr lang="pt-PT" altLang="pt-PT" sz="2000" dirty="0" err="1"/>
              <a:t>symptoms</a:t>
            </a:r>
            <a:r>
              <a:rPr lang="pt-PT" altLang="pt-PT" sz="2000" dirty="0"/>
              <a:t>, </a:t>
            </a:r>
            <a:r>
              <a:rPr lang="pt-PT" altLang="pt-PT" sz="2000" dirty="0" err="1"/>
              <a:t>the</a:t>
            </a:r>
            <a:r>
              <a:rPr lang="pt-PT" altLang="pt-PT" sz="2000" dirty="0"/>
              <a:t> </a:t>
            </a:r>
            <a:r>
              <a:rPr lang="pt-PT" altLang="pt-PT" sz="2000" dirty="0" err="1"/>
              <a:t>problematic</a:t>
            </a:r>
            <a:r>
              <a:rPr lang="pt-PT" altLang="pt-PT" sz="2000" dirty="0"/>
              <a:t> </a:t>
            </a:r>
            <a:r>
              <a:rPr lang="pt-PT" altLang="pt-PT" sz="2000" dirty="0" err="1"/>
              <a:t>situation</a:t>
            </a:r>
            <a:r>
              <a:rPr lang="pt-PT" altLang="pt-PT" sz="2000" dirty="0"/>
              <a:t> </a:t>
            </a:r>
            <a:r>
              <a:rPr lang="pt-PT" altLang="pt-PT" sz="2000" dirty="0" err="1"/>
              <a:t>may</a:t>
            </a:r>
            <a:r>
              <a:rPr lang="pt-PT" altLang="pt-PT" sz="2000" dirty="0"/>
              <a:t> </a:t>
            </a:r>
            <a:r>
              <a:rPr lang="pt-PT" altLang="pt-PT" sz="2000" dirty="0" err="1"/>
              <a:t>likely</a:t>
            </a:r>
            <a:r>
              <a:rPr lang="pt-PT" altLang="pt-PT" sz="2000" dirty="0"/>
              <a:t> </a:t>
            </a:r>
            <a:r>
              <a:rPr lang="pt-PT" altLang="pt-PT" sz="2000" dirty="0" err="1"/>
              <a:t>occur</a:t>
            </a:r>
            <a:r>
              <a:rPr lang="pt-PT" altLang="pt-PT" sz="2000" dirty="0"/>
              <a:t> </a:t>
            </a:r>
            <a:r>
              <a:rPr lang="pt-PT" altLang="pt-PT" sz="2000" dirty="0" err="1"/>
              <a:t>again</a:t>
            </a:r>
            <a:r>
              <a:rPr lang="pt-PT" altLang="pt-PT" sz="2000" dirty="0"/>
              <a:t>, </a:t>
            </a:r>
            <a:r>
              <a:rPr lang="pt-PT" altLang="pt-PT" sz="2000" dirty="0" err="1"/>
              <a:t>and</a:t>
            </a:r>
            <a:r>
              <a:rPr lang="pt-PT" altLang="pt-PT" sz="2000" dirty="0"/>
              <a:t> must </a:t>
            </a:r>
            <a:r>
              <a:rPr lang="pt-PT" altLang="pt-PT" sz="2000" dirty="0" err="1"/>
              <a:t>be</a:t>
            </a:r>
            <a:r>
              <a:rPr lang="pt-PT" altLang="pt-PT" sz="2000" dirty="0"/>
              <a:t> </a:t>
            </a:r>
            <a:r>
              <a:rPr lang="pt-PT" altLang="pt-PT" sz="2000" dirty="0" err="1"/>
              <a:t>dealt</a:t>
            </a:r>
            <a:r>
              <a:rPr lang="pt-PT" altLang="pt-PT" sz="2000" dirty="0"/>
              <a:t> </a:t>
            </a:r>
            <a:r>
              <a:rPr lang="pt-PT" altLang="pt-PT" sz="2000" dirty="0" err="1"/>
              <a:t>with</a:t>
            </a:r>
            <a:r>
              <a:rPr lang="pt-PT" altLang="pt-PT" sz="2000" dirty="0"/>
              <a:t> </a:t>
            </a:r>
            <a:r>
              <a:rPr lang="pt-PT" altLang="pt-PT" sz="2000" dirty="0" err="1"/>
              <a:t>over</a:t>
            </a:r>
            <a:r>
              <a:rPr lang="pt-PT" altLang="pt-PT" sz="2000" dirty="0"/>
              <a:t> </a:t>
            </a:r>
            <a:r>
              <a:rPr lang="pt-PT" altLang="pt-PT" sz="2000" dirty="0" err="1"/>
              <a:t>and</a:t>
            </a:r>
            <a:r>
              <a:rPr lang="pt-PT" altLang="pt-PT" sz="2000" dirty="0"/>
              <a:t> </a:t>
            </a:r>
            <a:r>
              <a:rPr lang="pt-PT" altLang="pt-PT" sz="2000" dirty="0" err="1"/>
              <a:t>over</a:t>
            </a:r>
            <a:r>
              <a:rPr lang="pt-PT" altLang="pt-PT" sz="2000" dirty="0"/>
              <a:t> </a:t>
            </a:r>
            <a:r>
              <a:rPr lang="pt-PT" altLang="pt-PT" sz="2000" dirty="0" err="1"/>
              <a:t>again</a:t>
            </a:r>
            <a:r>
              <a:rPr lang="pt-PT" altLang="pt-PT" sz="2000" dirty="0"/>
              <a:t>. </a:t>
            </a:r>
            <a:r>
              <a:rPr lang="pt-PT" altLang="pt-PT" sz="2000" dirty="0" err="1"/>
              <a:t>The</a:t>
            </a:r>
            <a:r>
              <a:rPr lang="pt-PT" altLang="pt-PT" sz="2000" dirty="0"/>
              <a:t> </a:t>
            </a:r>
            <a:r>
              <a:rPr lang="pt-PT" altLang="pt-PT" sz="2000" dirty="0" err="1"/>
              <a:t>costs</a:t>
            </a:r>
            <a:r>
              <a:rPr lang="pt-PT" altLang="pt-PT" sz="2000" dirty="0"/>
              <a:t> </a:t>
            </a:r>
            <a:r>
              <a:rPr lang="pt-PT" altLang="pt-PT" sz="2000" dirty="0" err="1"/>
              <a:t>of</a:t>
            </a:r>
            <a:r>
              <a:rPr lang="pt-PT" altLang="pt-PT" sz="2000" dirty="0"/>
              <a:t> </a:t>
            </a:r>
            <a:r>
              <a:rPr lang="pt-PT" altLang="pt-PT" sz="2000" dirty="0" err="1"/>
              <a:t>these</a:t>
            </a:r>
            <a:r>
              <a:rPr lang="pt-PT" altLang="pt-PT" sz="2000" dirty="0"/>
              <a:t> </a:t>
            </a:r>
            <a:r>
              <a:rPr lang="pt-PT" altLang="pt-PT" sz="2000" dirty="0" err="1"/>
              <a:t>quick</a:t>
            </a:r>
            <a:r>
              <a:rPr lang="pt-PT" altLang="pt-PT" sz="2000" dirty="0"/>
              <a:t> </a:t>
            </a:r>
            <a:r>
              <a:rPr lang="pt-PT" altLang="pt-PT" sz="2000" dirty="0" err="1"/>
              <a:t>solutions</a:t>
            </a:r>
            <a:r>
              <a:rPr lang="pt-PT" altLang="pt-PT" sz="2000" dirty="0"/>
              <a:t> can </a:t>
            </a:r>
            <a:r>
              <a:rPr lang="pt-PT" altLang="pt-PT" sz="2000" dirty="0" err="1"/>
              <a:t>be</a:t>
            </a:r>
            <a:r>
              <a:rPr lang="pt-PT" altLang="pt-PT" sz="2000" dirty="0"/>
              <a:t> </a:t>
            </a:r>
            <a:r>
              <a:rPr lang="pt-PT" altLang="pt-PT" sz="2000" dirty="0" err="1"/>
              <a:t>high</a:t>
            </a:r>
            <a:r>
              <a:rPr lang="pt-PT" altLang="pt-PT" sz="2000" dirty="0"/>
              <a:t> </a:t>
            </a:r>
            <a:r>
              <a:rPr lang="pt-PT" altLang="pt-PT" sz="2000" dirty="0" err="1"/>
              <a:t>over</a:t>
            </a:r>
            <a:r>
              <a:rPr lang="pt-PT" altLang="pt-PT" sz="2000" dirty="0"/>
              <a:t> time.</a:t>
            </a:r>
          </a:p>
          <a:p>
            <a:pPr algn="just" eaLnBrk="1" hangingPunct="1">
              <a:lnSpc>
                <a:spcPct val="80000"/>
              </a:lnSpc>
            </a:pPr>
            <a:r>
              <a:rPr lang="pt-PT" altLang="pt-PT" sz="2000" dirty="0" err="1" smtClean="0"/>
              <a:t>The</a:t>
            </a:r>
            <a:r>
              <a:rPr lang="pt-PT" altLang="pt-PT" sz="2000" dirty="0" smtClean="0"/>
              <a:t> </a:t>
            </a:r>
            <a:r>
              <a:rPr lang="pt-PT" altLang="pt-PT" sz="2000" dirty="0" err="1"/>
              <a:t>goal</a:t>
            </a:r>
            <a:r>
              <a:rPr lang="pt-PT" altLang="pt-PT" sz="2000" dirty="0"/>
              <a:t> </a:t>
            </a:r>
            <a:r>
              <a:rPr lang="pt-PT" altLang="pt-PT" sz="2000" dirty="0" err="1"/>
              <a:t>of</a:t>
            </a:r>
            <a:r>
              <a:rPr lang="pt-PT" altLang="pt-PT" sz="2000" dirty="0"/>
              <a:t> a </a:t>
            </a:r>
            <a:r>
              <a:rPr lang="pt-PT" altLang="pt-PT" sz="2000" dirty="0" err="1"/>
              <a:t>Root</a:t>
            </a:r>
            <a:r>
              <a:rPr lang="pt-PT" altLang="pt-PT" sz="2000" dirty="0"/>
              <a:t> Cause </a:t>
            </a:r>
            <a:r>
              <a:rPr lang="pt-PT" altLang="pt-PT" sz="2000" dirty="0" err="1"/>
              <a:t>Analysis</a:t>
            </a:r>
            <a:r>
              <a:rPr lang="pt-PT" altLang="pt-PT" sz="2000" dirty="0"/>
              <a:t> </a:t>
            </a:r>
            <a:r>
              <a:rPr lang="pt-PT" altLang="pt-PT" sz="2000" dirty="0" err="1"/>
              <a:t>is</a:t>
            </a:r>
            <a:r>
              <a:rPr lang="pt-PT" altLang="pt-PT" sz="2000" dirty="0"/>
              <a:t> to </a:t>
            </a:r>
            <a:r>
              <a:rPr lang="pt-PT" altLang="pt-PT" sz="2000" dirty="0" err="1"/>
              <a:t>find</a:t>
            </a:r>
            <a:r>
              <a:rPr lang="pt-PT" altLang="pt-PT" sz="2000" dirty="0"/>
              <a:t> out:</a:t>
            </a:r>
          </a:p>
          <a:p>
            <a:pPr algn="just" eaLnBrk="1" hangingPunct="1">
              <a:lnSpc>
                <a:spcPct val="80000"/>
              </a:lnSpc>
            </a:pPr>
            <a:r>
              <a:rPr lang="pt-PT" altLang="pt-PT" sz="2000" dirty="0" err="1"/>
              <a:t>What</a:t>
            </a:r>
            <a:r>
              <a:rPr lang="pt-PT" altLang="pt-PT" sz="2000" dirty="0"/>
              <a:t> </a:t>
            </a:r>
            <a:r>
              <a:rPr lang="pt-PT" altLang="pt-PT" sz="2000" dirty="0" err="1"/>
              <a:t>happened</a:t>
            </a:r>
            <a:r>
              <a:rPr lang="pt-PT" altLang="pt-PT" sz="2000" dirty="0"/>
              <a:t>.</a:t>
            </a:r>
          </a:p>
          <a:p>
            <a:pPr algn="just" eaLnBrk="1" hangingPunct="1">
              <a:lnSpc>
                <a:spcPct val="80000"/>
              </a:lnSpc>
            </a:pPr>
            <a:r>
              <a:rPr lang="pt-PT" altLang="pt-PT" sz="2000" dirty="0" err="1"/>
              <a:t>Why</a:t>
            </a:r>
            <a:r>
              <a:rPr lang="pt-PT" altLang="pt-PT" sz="2000" dirty="0"/>
              <a:t> </a:t>
            </a:r>
            <a:r>
              <a:rPr lang="pt-PT" altLang="pt-PT" sz="2000" dirty="0" err="1"/>
              <a:t>it</a:t>
            </a:r>
            <a:r>
              <a:rPr lang="pt-PT" altLang="pt-PT" sz="2000" dirty="0"/>
              <a:t> </a:t>
            </a:r>
            <a:r>
              <a:rPr lang="pt-PT" altLang="pt-PT" sz="2000" dirty="0" err="1"/>
              <a:t>happened</a:t>
            </a:r>
            <a:r>
              <a:rPr lang="pt-PT" altLang="pt-PT" sz="2000" dirty="0"/>
              <a:t>.</a:t>
            </a:r>
          </a:p>
          <a:p>
            <a:pPr algn="just" eaLnBrk="1" hangingPunct="1">
              <a:lnSpc>
                <a:spcPct val="80000"/>
              </a:lnSpc>
            </a:pPr>
            <a:r>
              <a:rPr lang="pt-PT" altLang="pt-PT" sz="2000" dirty="0" err="1"/>
              <a:t>What</a:t>
            </a:r>
            <a:r>
              <a:rPr lang="pt-PT" altLang="pt-PT" sz="2000" dirty="0"/>
              <a:t> can </a:t>
            </a:r>
            <a:r>
              <a:rPr lang="pt-PT" altLang="pt-PT" sz="2000" dirty="0" err="1"/>
              <a:t>be</a:t>
            </a:r>
            <a:r>
              <a:rPr lang="pt-PT" altLang="pt-PT" sz="2000" dirty="0"/>
              <a:t> </a:t>
            </a:r>
            <a:r>
              <a:rPr lang="pt-PT" altLang="pt-PT" sz="2000" dirty="0" err="1"/>
              <a:t>done</a:t>
            </a:r>
            <a:r>
              <a:rPr lang="pt-PT" altLang="pt-PT" sz="2000" dirty="0"/>
              <a:t> to </a:t>
            </a:r>
            <a:r>
              <a:rPr lang="pt-PT" altLang="pt-PT" sz="2000" dirty="0" err="1"/>
              <a:t>prevent</a:t>
            </a:r>
            <a:r>
              <a:rPr lang="pt-PT" altLang="pt-PT" sz="2000" dirty="0"/>
              <a:t> </a:t>
            </a:r>
            <a:r>
              <a:rPr lang="pt-PT" altLang="pt-PT" sz="2000" dirty="0" err="1"/>
              <a:t>the</a:t>
            </a:r>
            <a:r>
              <a:rPr lang="pt-PT" altLang="pt-PT" sz="2000" dirty="0"/>
              <a:t> </a:t>
            </a:r>
            <a:r>
              <a:rPr lang="pt-PT" altLang="pt-PT" sz="2000" dirty="0" err="1"/>
              <a:t>problem</a:t>
            </a:r>
            <a:r>
              <a:rPr lang="pt-PT" altLang="pt-PT" sz="2000" dirty="0"/>
              <a:t> </a:t>
            </a:r>
            <a:r>
              <a:rPr lang="pt-PT" altLang="pt-PT" sz="2000" dirty="0" err="1"/>
              <a:t>from</a:t>
            </a:r>
            <a:r>
              <a:rPr lang="pt-PT" altLang="pt-PT" sz="2000" dirty="0"/>
              <a:t> happening </a:t>
            </a:r>
            <a:r>
              <a:rPr lang="pt-PT" altLang="pt-PT" sz="2000" dirty="0" err="1"/>
              <a:t>again</a:t>
            </a:r>
            <a:r>
              <a:rPr lang="pt-PT" altLang="pt-PT" sz="2000" dirty="0"/>
              <a:t>.</a:t>
            </a:r>
          </a:p>
          <a:p>
            <a:pPr algn="just" eaLnBrk="1" hangingPunct="1">
              <a:lnSpc>
                <a:spcPct val="80000"/>
              </a:lnSpc>
            </a:pPr>
            <a:r>
              <a:rPr lang="pt-PT" altLang="pt-PT" sz="2000" dirty="0"/>
              <a:t>A </a:t>
            </a:r>
            <a:r>
              <a:rPr lang="pt-PT" altLang="pt-PT" sz="2000" dirty="0" err="1"/>
              <a:t>root</a:t>
            </a:r>
            <a:r>
              <a:rPr lang="pt-PT" altLang="pt-PT" sz="2000" dirty="0"/>
              <a:t> cause </a:t>
            </a:r>
            <a:r>
              <a:rPr lang="pt-PT" altLang="pt-PT" sz="2000" dirty="0" err="1"/>
              <a:t>is</a:t>
            </a:r>
            <a:r>
              <a:rPr lang="pt-PT" altLang="pt-PT" sz="2000" dirty="0"/>
              <a:t> </a:t>
            </a:r>
            <a:r>
              <a:rPr lang="pt-PT" altLang="pt-PT" sz="2000" dirty="0" err="1"/>
              <a:t>one</a:t>
            </a:r>
            <a:r>
              <a:rPr lang="pt-PT" altLang="pt-PT" sz="2000" dirty="0"/>
              <a:t> </a:t>
            </a:r>
            <a:r>
              <a:rPr lang="pt-PT" altLang="pt-PT" sz="2000" dirty="0" err="1"/>
              <a:t>of</a:t>
            </a:r>
            <a:r>
              <a:rPr lang="pt-PT" altLang="pt-PT" sz="2000" dirty="0"/>
              <a:t> </a:t>
            </a:r>
            <a:r>
              <a:rPr lang="pt-PT" altLang="pt-PT" sz="2000" dirty="0" err="1"/>
              <a:t>the</a:t>
            </a:r>
            <a:r>
              <a:rPr lang="pt-PT" altLang="pt-PT" sz="2000" dirty="0"/>
              <a:t> </a:t>
            </a:r>
            <a:r>
              <a:rPr lang="pt-PT" altLang="pt-PT" sz="2000" dirty="0" err="1"/>
              <a:t>most</a:t>
            </a:r>
            <a:r>
              <a:rPr lang="pt-PT" altLang="pt-PT" sz="2000" dirty="0"/>
              <a:t> basic, </a:t>
            </a:r>
            <a:r>
              <a:rPr lang="pt-PT" altLang="pt-PT" sz="2000" dirty="0" err="1"/>
              <a:t>or</a:t>
            </a:r>
            <a:r>
              <a:rPr lang="pt-PT" altLang="pt-PT" sz="2000" dirty="0"/>
              <a:t> fundamental causes </a:t>
            </a:r>
            <a:r>
              <a:rPr lang="pt-PT" altLang="pt-PT" sz="2000" dirty="0" err="1"/>
              <a:t>of</a:t>
            </a:r>
            <a:r>
              <a:rPr lang="pt-PT" altLang="pt-PT" sz="2000" dirty="0"/>
              <a:t> </a:t>
            </a:r>
            <a:r>
              <a:rPr lang="pt-PT" altLang="pt-PT" sz="2000" dirty="0" err="1"/>
              <a:t>the</a:t>
            </a:r>
            <a:r>
              <a:rPr lang="pt-PT" altLang="pt-PT" sz="2000" dirty="0"/>
              <a:t> </a:t>
            </a:r>
            <a:r>
              <a:rPr lang="pt-PT" altLang="pt-PT" sz="2000" dirty="0" err="1"/>
              <a:t>situation</a:t>
            </a:r>
            <a:r>
              <a:rPr lang="pt-PT" altLang="pt-PT" sz="2000" dirty="0"/>
              <a:t> (</a:t>
            </a:r>
            <a:r>
              <a:rPr lang="pt-PT" altLang="pt-PT" sz="2000" dirty="0" err="1"/>
              <a:t>condition</a:t>
            </a:r>
            <a:r>
              <a:rPr lang="pt-PT" altLang="pt-PT" sz="2000" dirty="0"/>
              <a:t>) </a:t>
            </a:r>
            <a:r>
              <a:rPr lang="pt-PT" altLang="pt-PT" sz="2000" dirty="0" err="1"/>
              <a:t>with</a:t>
            </a:r>
            <a:r>
              <a:rPr lang="pt-PT" altLang="pt-PT" sz="2000" dirty="0"/>
              <a:t> </a:t>
            </a:r>
            <a:r>
              <a:rPr lang="pt-PT" altLang="pt-PT" sz="2000" dirty="0" err="1"/>
              <a:t>which</a:t>
            </a:r>
            <a:r>
              <a:rPr lang="pt-PT" altLang="pt-PT" sz="2000" dirty="0"/>
              <a:t> </a:t>
            </a:r>
            <a:r>
              <a:rPr lang="pt-PT" altLang="pt-PT" sz="2000" dirty="0" err="1"/>
              <a:t>we</a:t>
            </a:r>
            <a:r>
              <a:rPr lang="pt-PT" altLang="pt-PT" sz="2000" dirty="0"/>
              <a:t> are </a:t>
            </a:r>
            <a:r>
              <a:rPr lang="pt-PT" altLang="pt-PT" sz="2000" dirty="0" err="1"/>
              <a:t>concerned</a:t>
            </a:r>
            <a:r>
              <a:rPr lang="pt-PT" altLang="pt-PT" sz="2000" dirty="0"/>
              <a:t>. </a:t>
            </a:r>
            <a:r>
              <a:rPr lang="pt-PT" altLang="pt-PT" sz="2000" dirty="0" err="1"/>
              <a:t>Since</a:t>
            </a:r>
            <a:r>
              <a:rPr lang="pt-PT" altLang="pt-PT" sz="2000" dirty="0"/>
              <a:t> </a:t>
            </a:r>
            <a:r>
              <a:rPr lang="pt-PT" altLang="pt-PT" sz="2000" dirty="0" err="1"/>
              <a:t>the</a:t>
            </a:r>
            <a:r>
              <a:rPr lang="pt-PT" altLang="pt-PT" sz="2000" dirty="0"/>
              <a:t> </a:t>
            </a:r>
            <a:r>
              <a:rPr lang="pt-PT" altLang="pt-PT" sz="2000" dirty="0" err="1"/>
              <a:t>situation</a:t>
            </a:r>
            <a:r>
              <a:rPr lang="pt-PT" altLang="pt-PT" sz="2000" dirty="0"/>
              <a:t> (</a:t>
            </a:r>
            <a:r>
              <a:rPr lang="pt-PT" altLang="pt-PT" sz="2000" dirty="0" err="1"/>
              <a:t>condition</a:t>
            </a:r>
            <a:r>
              <a:rPr lang="pt-PT" altLang="pt-PT" sz="2000" dirty="0"/>
              <a:t>) </a:t>
            </a:r>
            <a:r>
              <a:rPr lang="pt-PT" altLang="pt-PT" sz="2000" dirty="0" err="1"/>
              <a:t>is</a:t>
            </a:r>
            <a:r>
              <a:rPr lang="pt-PT" altLang="pt-PT" sz="2000" dirty="0"/>
              <a:t> </a:t>
            </a:r>
            <a:r>
              <a:rPr lang="pt-PT" altLang="pt-PT" sz="2000" dirty="0" err="1"/>
              <a:t>usually</a:t>
            </a:r>
            <a:r>
              <a:rPr lang="pt-PT" altLang="pt-PT" sz="2000" dirty="0"/>
              <a:t> </a:t>
            </a:r>
            <a:r>
              <a:rPr lang="pt-PT" altLang="pt-PT" sz="2000" dirty="0" err="1"/>
              <a:t>affected</a:t>
            </a:r>
            <a:r>
              <a:rPr lang="pt-PT" altLang="pt-PT" sz="2000" dirty="0"/>
              <a:t> </a:t>
            </a:r>
            <a:r>
              <a:rPr lang="pt-PT" altLang="pt-PT" sz="2000" dirty="0" err="1"/>
              <a:t>by</a:t>
            </a:r>
            <a:r>
              <a:rPr lang="pt-PT" altLang="pt-PT" sz="2000" dirty="0"/>
              <a:t> </a:t>
            </a:r>
            <a:r>
              <a:rPr lang="pt-PT" altLang="pt-PT" sz="2000" dirty="0" err="1"/>
              <a:t>many</a:t>
            </a:r>
            <a:r>
              <a:rPr lang="pt-PT" altLang="pt-PT" sz="2000" dirty="0"/>
              <a:t> </a:t>
            </a:r>
            <a:r>
              <a:rPr lang="pt-PT" altLang="pt-PT" sz="2000" dirty="0" err="1"/>
              <a:t>things</a:t>
            </a:r>
            <a:r>
              <a:rPr lang="pt-PT" altLang="pt-PT" sz="2000" dirty="0"/>
              <a:t> (</a:t>
            </a:r>
            <a:r>
              <a:rPr lang="pt-PT" altLang="pt-PT" sz="2000" dirty="0" err="1"/>
              <a:t>physical</a:t>
            </a:r>
            <a:r>
              <a:rPr lang="pt-PT" altLang="pt-PT" sz="2000" dirty="0"/>
              <a:t> </a:t>
            </a:r>
            <a:r>
              <a:rPr lang="pt-PT" altLang="pt-PT" sz="2000" dirty="0" err="1"/>
              <a:t>conditions</a:t>
            </a:r>
            <a:r>
              <a:rPr lang="pt-PT" altLang="pt-PT" sz="2000" dirty="0"/>
              <a:t>, </a:t>
            </a:r>
            <a:r>
              <a:rPr lang="pt-PT" altLang="pt-PT" sz="2000" dirty="0" err="1"/>
              <a:t>human</a:t>
            </a:r>
            <a:r>
              <a:rPr lang="pt-PT" altLang="pt-PT" sz="2000" dirty="0"/>
              <a:t> </a:t>
            </a:r>
            <a:r>
              <a:rPr lang="pt-PT" altLang="pt-PT" sz="2000" dirty="0" err="1"/>
              <a:t>behavior</a:t>
            </a:r>
            <a:r>
              <a:rPr lang="pt-PT" altLang="pt-PT" sz="2000" dirty="0"/>
              <a:t>, </a:t>
            </a:r>
            <a:r>
              <a:rPr lang="pt-PT" altLang="pt-PT" sz="2000" dirty="0" err="1"/>
              <a:t>behavior</a:t>
            </a:r>
            <a:r>
              <a:rPr lang="pt-PT" altLang="pt-PT" sz="2000" dirty="0"/>
              <a:t> </a:t>
            </a:r>
            <a:r>
              <a:rPr lang="pt-PT" altLang="pt-PT" sz="2000" dirty="0" err="1"/>
              <a:t>of</a:t>
            </a:r>
            <a:r>
              <a:rPr lang="pt-PT" altLang="pt-PT" sz="2000" dirty="0"/>
              <a:t> </a:t>
            </a:r>
            <a:r>
              <a:rPr lang="pt-PT" altLang="pt-PT" sz="2000" dirty="0" err="1"/>
              <a:t>systems</a:t>
            </a:r>
            <a:r>
              <a:rPr lang="pt-PT" altLang="pt-PT" sz="2000" dirty="0"/>
              <a:t>, </a:t>
            </a:r>
            <a:r>
              <a:rPr lang="pt-PT" altLang="pt-PT" sz="2000" dirty="0" err="1"/>
              <a:t>or</a:t>
            </a:r>
            <a:r>
              <a:rPr lang="pt-PT" altLang="pt-PT" sz="2000" dirty="0"/>
              <a:t> processes), </a:t>
            </a:r>
            <a:r>
              <a:rPr lang="pt-PT" altLang="pt-PT" sz="2000" dirty="0" err="1"/>
              <a:t>several</a:t>
            </a:r>
            <a:r>
              <a:rPr lang="pt-PT" altLang="pt-PT" sz="2000" dirty="0"/>
              <a:t> </a:t>
            </a:r>
            <a:r>
              <a:rPr lang="pt-PT" altLang="pt-PT" sz="2000" dirty="0" err="1"/>
              <a:t>root</a:t>
            </a:r>
            <a:r>
              <a:rPr lang="pt-PT" altLang="pt-PT" sz="2000" dirty="0"/>
              <a:t> causes </a:t>
            </a:r>
            <a:r>
              <a:rPr lang="pt-PT" altLang="pt-PT" sz="2000" dirty="0" err="1"/>
              <a:t>will</a:t>
            </a:r>
            <a:r>
              <a:rPr lang="pt-PT" altLang="pt-PT" sz="2000" dirty="0"/>
              <a:t> </a:t>
            </a:r>
            <a:r>
              <a:rPr lang="pt-PT" altLang="pt-PT" sz="2000" dirty="0" err="1"/>
              <a:t>usually</a:t>
            </a:r>
            <a:r>
              <a:rPr lang="pt-PT" altLang="pt-PT" sz="2000" dirty="0"/>
              <a:t> </a:t>
            </a:r>
            <a:r>
              <a:rPr lang="pt-PT" altLang="pt-PT" sz="2000" dirty="0" err="1"/>
              <a:t>be</a:t>
            </a:r>
            <a:r>
              <a:rPr lang="pt-PT" altLang="pt-PT" sz="2000" dirty="0"/>
              <a:t> </a:t>
            </a:r>
            <a:r>
              <a:rPr lang="pt-PT" altLang="pt-PT" sz="2000" dirty="0" err="1"/>
              <a:t>found</a:t>
            </a:r>
            <a:r>
              <a:rPr lang="pt-PT" altLang="pt-PT" sz="2000" dirty="0"/>
              <a:t>. Compare: </a:t>
            </a:r>
            <a:r>
              <a:rPr lang="pt-PT" altLang="pt-PT" sz="2000" dirty="0">
                <a:hlinkClick r:id="rId2"/>
              </a:rPr>
              <a:t>Cause </a:t>
            </a:r>
            <a:r>
              <a:rPr lang="pt-PT" altLang="pt-PT" sz="2000" dirty="0" err="1">
                <a:hlinkClick r:id="rId2"/>
              </a:rPr>
              <a:t>and</a:t>
            </a:r>
            <a:r>
              <a:rPr lang="pt-PT" altLang="pt-PT" sz="2000" dirty="0">
                <a:hlinkClick r:id="rId2"/>
              </a:rPr>
              <a:t> </a:t>
            </a:r>
            <a:r>
              <a:rPr lang="pt-PT" altLang="pt-PT" sz="2000" dirty="0" err="1">
                <a:hlinkClick r:id="rId2"/>
              </a:rPr>
              <a:t>Effect</a:t>
            </a:r>
            <a:r>
              <a:rPr lang="pt-PT" altLang="pt-PT" sz="2000" dirty="0">
                <a:hlinkClick r:id="rId2"/>
              </a:rPr>
              <a:t> </a:t>
            </a:r>
            <a:r>
              <a:rPr lang="pt-PT" altLang="pt-PT" sz="2000" dirty="0" err="1" smtClean="0">
                <a:hlinkClick r:id="rId2"/>
              </a:rPr>
              <a:t>Diagram</a:t>
            </a:r>
            <a:r>
              <a:rPr lang="pt-PT" altLang="pt-PT" sz="2000" dirty="0" smtClean="0"/>
              <a:t>.</a:t>
            </a:r>
            <a:endParaRPr lang="pt-PT" altLang="pt-PT" sz="2000" dirty="0"/>
          </a:p>
          <a:p>
            <a:pPr eaLnBrk="1" hangingPunct="1">
              <a:lnSpc>
                <a:spcPct val="80000"/>
              </a:lnSpc>
            </a:pPr>
            <a:endParaRPr lang="pt-PT" altLang="pt-PT" sz="1800" dirty="0"/>
          </a:p>
        </p:txBody>
      </p:sp>
    </p:spTree>
    <p:extLst>
      <p:ext uri="{BB962C8B-B14F-4D97-AF65-F5344CB8AC3E}">
        <p14:creationId xmlns:p14="http://schemas.microsoft.com/office/powerpoint/2010/main" val="2395184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ctr" eaLnBrk="1" hangingPunct="1">
              <a:defRPr/>
            </a:pPr>
            <a:r>
              <a:rPr lang="pt-PT" b="1" dirty="0" smtClean="0"/>
              <a:t>ROOT CAUSE ANALYSIS</a:t>
            </a:r>
          </a:p>
        </p:txBody>
      </p:sp>
      <p:sp>
        <p:nvSpPr>
          <p:cNvPr id="96259" name="Rectangle 3"/>
          <p:cNvSpPr>
            <a:spLocks noGrp="1" noChangeArrowheads="1"/>
          </p:cNvSpPr>
          <p:nvPr>
            <p:ph type="body" idx="1"/>
          </p:nvPr>
        </p:nvSpPr>
        <p:spPr>
          <a:xfrm>
            <a:off x="838200" y="1825625"/>
            <a:ext cx="10515600" cy="4678206"/>
          </a:xfrm>
        </p:spPr>
        <p:txBody>
          <a:bodyPr>
            <a:noAutofit/>
          </a:bodyPr>
          <a:lstStyle/>
          <a:p>
            <a:pPr algn="just" eaLnBrk="1" hangingPunct="1">
              <a:lnSpc>
                <a:spcPct val="80000"/>
              </a:lnSpc>
            </a:pPr>
            <a:r>
              <a:rPr lang="pt-PT" altLang="pt-PT" sz="2000" b="1" dirty="0"/>
              <a:t>Steps in </a:t>
            </a:r>
            <a:r>
              <a:rPr lang="pt-PT" altLang="pt-PT" sz="2000" b="1" dirty="0" err="1"/>
              <a:t>Root</a:t>
            </a:r>
            <a:r>
              <a:rPr lang="pt-PT" altLang="pt-PT" sz="2000" b="1" dirty="0"/>
              <a:t> Cause </a:t>
            </a:r>
            <a:r>
              <a:rPr lang="pt-PT" altLang="pt-PT" sz="2000" b="1" dirty="0" err="1"/>
              <a:t>Analysis</a:t>
            </a:r>
            <a:r>
              <a:rPr lang="pt-PT" altLang="pt-PT" sz="2000" b="1" dirty="0"/>
              <a:t>. </a:t>
            </a:r>
            <a:r>
              <a:rPr lang="pt-PT" altLang="pt-PT" sz="2000" b="1" dirty="0" err="1" smtClean="0"/>
              <a:t>Process</a:t>
            </a:r>
            <a:endParaRPr lang="pt-PT" altLang="pt-PT" sz="2000" dirty="0"/>
          </a:p>
          <a:p>
            <a:pPr algn="just" eaLnBrk="1" hangingPunct="1">
              <a:lnSpc>
                <a:spcPct val="80000"/>
              </a:lnSpc>
            </a:pPr>
            <a:r>
              <a:rPr lang="pt-PT" altLang="pt-PT" sz="2000" dirty="0" err="1"/>
              <a:t>The</a:t>
            </a:r>
            <a:r>
              <a:rPr lang="pt-PT" altLang="pt-PT" sz="2000" dirty="0"/>
              <a:t> </a:t>
            </a:r>
            <a:r>
              <a:rPr lang="pt-PT" altLang="pt-PT" sz="2000" dirty="0" err="1"/>
              <a:t>most</a:t>
            </a:r>
            <a:r>
              <a:rPr lang="pt-PT" altLang="pt-PT" sz="2000" dirty="0"/>
              <a:t> </a:t>
            </a:r>
            <a:r>
              <a:rPr lang="pt-PT" altLang="pt-PT" sz="2000" dirty="0" err="1"/>
              <a:t>common</a:t>
            </a:r>
            <a:r>
              <a:rPr lang="pt-PT" altLang="pt-PT" sz="2000" dirty="0"/>
              <a:t> </a:t>
            </a:r>
            <a:r>
              <a:rPr lang="pt-PT" altLang="pt-PT" sz="2000" dirty="0" err="1"/>
              <a:t>element</a:t>
            </a:r>
            <a:r>
              <a:rPr lang="pt-PT" altLang="pt-PT" sz="2000" dirty="0"/>
              <a:t> </a:t>
            </a:r>
            <a:r>
              <a:rPr lang="pt-PT" altLang="pt-PT" sz="2000" dirty="0" err="1"/>
              <a:t>of</a:t>
            </a:r>
            <a:r>
              <a:rPr lang="pt-PT" altLang="pt-PT" sz="2000" dirty="0"/>
              <a:t> RCA </a:t>
            </a:r>
            <a:r>
              <a:rPr lang="pt-PT" altLang="pt-PT" sz="2000" dirty="0" err="1"/>
              <a:t>method</a:t>
            </a:r>
            <a:r>
              <a:rPr lang="pt-PT" altLang="pt-PT" sz="2000" dirty="0"/>
              <a:t> </a:t>
            </a:r>
            <a:r>
              <a:rPr lang="pt-PT" altLang="pt-PT" sz="2000" dirty="0" err="1"/>
              <a:t>variants</a:t>
            </a:r>
            <a:r>
              <a:rPr lang="pt-PT" altLang="pt-PT" sz="2000" dirty="0"/>
              <a:t> </a:t>
            </a:r>
            <a:r>
              <a:rPr lang="pt-PT" altLang="pt-PT" sz="2000" dirty="0" err="1"/>
              <a:t>includes</a:t>
            </a:r>
            <a:r>
              <a:rPr lang="pt-PT" altLang="pt-PT" sz="2000" dirty="0"/>
              <a:t> </a:t>
            </a:r>
            <a:r>
              <a:rPr lang="pt-PT" altLang="pt-PT" sz="2000" dirty="0" err="1"/>
              <a:t>asking</a:t>
            </a:r>
            <a:r>
              <a:rPr lang="pt-PT" altLang="pt-PT" sz="2000" dirty="0"/>
              <a:t> </a:t>
            </a:r>
            <a:r>
              <a:rPr lang="pt-PT" altLang="pt-PT" sz="2000" dirty="0" err="1"/>
              <a:t>why</a:t>
            </a:r>
            <a:r>
              <a:rPr lang="pt-PT" altLang="pt-PT" sz="2000" dirty="0"/>
              <a:t> </a:t>
            </a:r>
            <a:r>
              <a:rPr lang="pt-PT" altLang="pt-PT" sz="2000" dirty="0" err="1"/>
              <a:t>today's</a:t>
            </a:r>
            <a:r>
              <a:rPr lang="pt-PT" altLang="pt-PT" sz="2000" dirty="0"/>
              <a:t> </a:t>
            </a:r>
            <a:r>
              <a:rPr lang="pt-PT" altLang="pt-PT" sz="2000" dirty="0" err="1"/>
              <a:t>situation</a:t>
            </a:r>
            <a:r>
              <a:rPr lang="pt-PT" altLang="pt-PT" sz="2000" dirty="0"/>
              <a:t> (</a:t>
            </a:r>
            <a:r>
              <a:rPr lang="pt-PT" altLang="pt-PT" sz="2000" dirty="0" err="1"/>
              <a:t>condition</a:t>
            </a:r>
            <a:r>
              <a:rPr lang="pt-PT" altLang="pt-PT" sz="2000" dirty="0"/>
              <a:t>) </a:t>
            </a:r>
            <a:r>
              <a:rPr lang="pt-PT" altLang="pt-PT" sz="2000" dirty="0" err="1"/>
              <a:t>occurred</a:t>
            </a:r>
            <a:r>
              <a:rPr lang="pt-PT" altLang="pt-PT" sz="2000" dirty="0"/>
              <a:t>. </a:t>
            </a:r>
            <a:r>
              <a:rPr lang="pt-PT" altLang="pt-PT" sz="2000" dirty="0" err="1"/>
              <a:t>While</a:t>
            </a:r>
            <a:r>
              <a:rPr lang="pt-PT" altLang="pt-PT" sz="2000" dirty="0"/>
              <a:t> </a:t>
            </a:r>
            <a:r>
              <a:rPr lang="pt-PT" altLang="pt-PT" sz="2000" dirty="0" err="1"/>
              <a:t>the</a:t>
            </a:r>
            <a:r>
              <a:rPr lang="pt-PT" altLang="pt-PT" sz="2000" dirty="0"/>
              <a:t> </a:t>
            </a:r>
            <a:r>
              <a:rPr lang="pt-PT" altLang="pt-PT" sz="2000" dirty="0" err="1"/>
              <a:t>answers</a:t>
            </a:r>
            <a:r>
              <a:rPr lang="pt-PT" altLang="pt-PT" sz="2000" dirty="0"/>
              <a:t> are </a:t>
            </a:r>
            <a:r>
              <a:rPr lang="pt-PT" altLang="pt-PT" sz="2000" dirty="0" err="1"/>
              <a:t>recorded</a:t>
            </a:r>
            <a:r>
              <a:rPr lang="pt-PT" altLang="pt-PT" sz="2000" dirty="0"/>
              <a:t>. </a:t>
            </a:r>
            <a:r>
              <a:rPr lang="pt-PT" altLang="pt-PT" sz="2000" dirty="0" err="1"/>
              <a:t>And</a:t>
            </a:r>
            <a:r>
              <a:rPr lang="pt-PT" altLang="pt-PT" sz="2000" dirty="0"/>
              <a:t> </a:t>
            </a:r>
            <a:r>
              <a:rPr lang="pt-PT" altLang="pt-PT" sz="2000" dirty="0" err="1"/>
              <a:t>then</a:t>
            </a:r>
            <a:r>
              <a:rPr lang="pt-PT" altLang="pt-PT" sz="2000" dirty="0"/>
              <a:t> </a:t>
            </a:r>
            <a:r>
              <a:rPr lang="pt-PT" altLang="pt-PT" sz="2000" dirty="0" err="1"/>
              <a:t>asking</a:t>
            </a:r>
            <a:r>
              <a:rPr lang="pt-PT" altLang="pt-PT" sz="2000" dirty="0"/>
              <a:t> </a:t>
            </a:r>
            <a:r>
              <a:rPr lang="pt-PT" altLang="pt-PT" sz="2000" dirty="0" err="1"/>
              <a:t>why</a:t>
            </a:r>
            <a:r>
              <a:rPr lang="pt-PT" altLang="pt-PT" sz="2000" dirty="0"/>
              <a:t> for </a:t>
            </a:r>
            <a:r>
              <a:rPr lang="pt-PT" altLang="pt-PT" sz="2000" dirty="0" err="1"/>
              <a:t>each</a:t>
            </a:r>
            <a:r>
              <a:rPr lang="pt-PT" altLang="pt-PT" sz="2000" dirty="0"/>
              <a:t> </a:t>
            </a:r>
            <a:r>
              <a:rPr lang="pt-PT" altLang="pt-PT" sz="2000" dirty="0" err="1"/>
              <a:t>answer</a:t>
            </a:r>
            <a:r>
              <a:rPr lang="pt-PT" altLang="pt-PT" sz="2000" dirty="0"/>
              <a:t>, </a:t>
            </a:r>
            <a:r>
              <a:rPr lang="pt-PT" altLang="pt-PT" sz="2000" dirty="0" err="1"/>
              <a:t>again</a:t>
            </a:r>
            <a:r>
              <a:rPr lang="pt-PT" altLang="pt-PT" sz="2000" dirty="0"/>
              <a:t> </a:t>
            </a:r>
            <a:r>
              <a:rPr lang="pt-PT" altLang="pt-PT" sz="2000" dirty="0" err="1"/>
              <a:t>and</a:t>
            </a:r>
            <a:r>
              <a:rPr lang="pt-PT" altLang="pt-PT" sz="2000" dirty="0"/>
              <a:t> </a:t>
            </a:r>
            <a:r>
              <a:rPr lang="pt-PT" altLang="pt-PT" sz="2000" dirty="0" err="1"/>
              <a:t>again</a:t>
            </a:r>
            <a:r>
              <a:rPr lang="pt-PT" altLang="pt-PT" sz="2000" dirty="0"/>
              <a:t>. RCA </a:t>
            </a:r>
            <a:r>
              <a:rPr lang="pt-PT" altLang="pt-PT" sz="2000" dirty="0" err="1"/>
              <a:t>attempts</a:t>
            </a:r>
            <a:r>
              <a:rPr lang="pt-PT" altLang="pt-PT" sz="2000" dirty="0"/>
              <a:t> to </a:t>
            </a:r>
            <a:r>
              <a:rPr lang="pt-PT" altLang="pt-PT" sz="2000" dirty="0" err="1"/>
              <a:t>identify</a:t>
            </a:r>
            <a:r>
              <a:rPr lang="pt-PT" altLang="pt-PT" sz="2000" dirty="0"/>
              <a:t> </a:t>
            </a:r>
            <a:r>
              <a:rPr lang="pt-PT" altLang="pt-PT" sz="2000" dirty="0" err="1"/>
              <a:t>contributing</a:t>
            </a:r>
            <a:r>
              <a:rPr lang="pt-PT" altLang="pt-PT" sz="2000" dirty="0"/>
              <a:t> </a:t>
            </a:r>
            <a:r>
              <a:rPr lang="pt-PT" altLang="pt-PT" sz="2000" dirty="0" err="1"/>
              <a:t>factors</a:t>
            </a:r>
            <a:r>
              <a:rPr lang="pt-PT" altLang="pt-PT" sz="2000" dirty="0"/>
              <a:t> </a:t>
            </a:r>
            <a:r>
              <a:rPr lang="pt-PT" altLang="pt-PT" sz="2000" dirty="0" err="1"/>
              <a:t>and</a:t>
            </a:r>
            <a:r>
              <a:rPr lang="pt-PT" altLang="pt-PT" sz="2000" dirty="0"/>
              <a:t> </a:t>
            </a:r>
            <a:r>
              <a:rPr lang="pt-PT" altLang="pt-PT" sz="2000" dirty="0" err="1"/>
              <a:t>all</a:t>
            </a:r>
            <a:r>
              <a:rPr lang="pt-PT" altLang="pt-PT" sz="2000" dirty="0"/>
              <a:t> causes. </a:t>
            </a:r>
            <a:r>
              <a:rPr lang="pt-PT" altLang="pt-PT" sz="2000" dirty="0" err="1"/>
              <a:t>This</a:t>
            </a:r>
            <a:r>
              <a:rPr lang="pt-PT" altLang="pt-PT" sz="2000" dirty="0"/>
              <a:t> </a:t>
            </a:r>
            <a:r>
              <a:rPr lang="pt-PT" altLang="pt-PT" sz="2000" dirty="0" err="1"/>
              <a:t>allows</a:t>
            </a:r>
            <a:r>
              <a:rPr lang="pt-PT" altLang="pt-PT" sz="2000" dirty="0"/>
              <a:t> </a:t>
            </a:r>
            <a:r>
              <a:rPr lang="pt-PT" altLang="pt-PT" sz="2000" dirty="0" err="1"/>
              <a:t>you</a:t>
            </a:r>
            <a:r>
              <a:rPr lang="pt-PT" altLang="pt-PT" sz="2000" dirty="0"/>
              <a:t> to </a:t>
            </a:r>
            <a:r>
              <a:rPr lang="pt-PT" altLang="pt-PT" sz="2000" dirty="0" err="1"/>
              <a:t>proceed</a:t>
            </a:r>
            <a:r>
              <a:rPr lang="pt-PT" altLang="pt-PT" sz="2000" dirty="0"/>
              <a:t> </a:t>
            </a:r>
            <a:r>
              <a:rPr lang="pt-PT" altLang="pt-PT" sz="2000" dirty="0" err="1"/>
              <a:t>further</a:t>
            </a:r>
            <a:r>
              <a:rPr lang="pt-PT" altLang="pt-PT" sz="2000" dirty="0"/>
              <a:t>, </a:t>
            </a:r>
            <a:r>
              <a:rPr lang="pt-PT" altLang="pt-PT" sz="2000" dirty="0" err="1"/>
              <a:t>by</a:t>
            </a:r>
            <a:r>
              <a:rPr lang="pt-PT" altLang="pt-PT" sz="2000" dirty="0"/>
              <a:t> </a:t>
            </a:r>
            <a:r>
              <a:rPr lang="pt-PT" altLang="pt-PT" sz="2000" dirty="0" err="1"/>
              <a:t>asking</a:t>
            </a:r>
            <a:r>
              <a:rPr lang="pt-PT" altLang="pt-PT" sz="2000" dirty="0"/>
              <a:t> </a:t>
            </a:r>
            <a:r>
              <a:rPr lang="pt-PT" altLang="pt-PT" sz="2000" dirty="0" err="1"/>
              <a:t>why</a:t>
            </a:r>
            <a:r>
              <a:rPr lang="pt-PT" altLang="pt-PT" sz="2000" dirty="0"/>
              <a:t>, </a:t>
            </a:r>
            <a:r>
              <a:rPr lang="pt-PT" altLang="pt-PT" sz="2000" dirty="0" err="1"/>
              <a:t>until</a:t>
            </a:r>
            <a:r>
              <a:rPr lang="pt-PT" altLang="pt-PT" sz="2000" dirty="0"/>
              <a:t> </a:t>
            </a:r>
            <a:r>
              <a:rPr lang="pt-PT" altLang="pt-PT" sz="2000" dirty="0" err="1"/>
              <a:t>the</a:t>
            </a:r>
            <a:r>
              <a:rPr lang="pt-PT" altLang="pt-PT" sz="2000" dirty="0"/>
              <a:t> </a:t>
            </a:r>
            <a:r>
              <a:rPr lang="pt-PT" altLang="pt-PT" sz="2000" dirty="0" err="1"/>
              <a:t>desired</a:t>
            </a:r>
            <a:r>
              <a:rPr lang="pt-PT" altLang="pt-PT" sz="2000" dirty="0"/>
              <a:t> </a:t>
            </a:r>
            <a:r>
              <a:rPr lang="pt-PT" altLang="pt-PT" sz="2000" dirty="0" err="1"/>
              <a:t>goal</a:t>
            </a:r>
            <a:r>
              <a:rPr lang="pt-PT" altLang="pt-PT" sz="2000" dirty="0"/>
              <a:t> </a:t>
            </a:r>
            <a:r>
              <a:rPr lang="pt-PT" altLang="pt-PT" sz="2000" dirty="0" err="1"/>
              <a:t>of</a:t>
            </a:r>
            <a:r>
              <a:rPr lang="pt-PT" altLang="pt-PT" sz="2000" dirty="0"/>
              <a:t> </a:t>
            </a:r>
            <a:r>
              <a:rPr lang="pt-PT" altLang="pt-PT" sz="2000" dirty="0" err="1"/>
              <a:t>finding</a:t>
            </a:r>
            <a:r>
              <a:rPr lang="pt-PT" altLang="pt-PT" sz="2000" dirty="0"/>
              <a:t> </a:t>
            </a:r>
            <a:r>
              <a:rPr lang="pt-PT" altLang="pt-PT" sz="2000" dirty="0" err="1"/>
              <a:t>the</a:t>
            </a:r>
            <a:r>
              <a:rPr lang="pt-PT" altLang="pt-PT" sz="2000" dirty="0"/>
              <a:t> "</a:t>
            </a:r>
            <a:r>
              <a:rPr lang="pt-PT" altLang="pt-PT" sz="2000" dirty="0" err="1"/>
              <a:t>root</a:t>
            </a:r>
            <a:r>
              <a:rPr lang="pt-PT" altLang="pt-PT" sz="2000" dirty="0"/>
              <a:t>" causes </a:t>
            </a:r>
            <a:r>
              <a:rPr lang="pt-PT" altLang="pt-PT" sz="2000" dirty="0" err="1"/>
              <a:t>is</a:t>
            </a:r>
            <a:r>
              <a:rPr lang="pt-PT" altLang="pt-PT" sz="2000" dirty="0"/>
              <a:t> </a:t>
            </a:r>
            <a:r>
              <a:rPr lang="pt-PT" altLang="pt-PT" sz="2000" dirty="0" err="1"/>
              <a:t>reached</a:t>
            </a:r>
            <a:r>
              <a:rPr lang="pt-PT" altLang="pt-PT" sz="2000" dirty="0"/>
              <a:t>. </a:t>
            </a:r>
          </a:p>
          <a:p>
            <a:pPr algn="just" eaLnBrk="1" hangingPunct="1">
              <a:lnSpc>
                <a:spcPct val="80000"/>
              </a:lnSpc>
            </a:pPr>
            <a:r>
              <a:rPr lang="pt-PT" altLang="pt-PT" sz="2000" dirty="0" err="1"/>
              <a:t>Finding</a:t>
            </a:r>
            <a:r>
              <a:rPr lang="pt-PT" altLang="pt-PT" sz="2000" dirty="0"/>
              <a:t> </a:t>
            </a:r>
            <a:r>
              <a:rPr lang="pt-PT" altLang="pt-PT" sz="2000" dirty="0" err="1"/>
              <a:t>root</a:t>
            </a:r>
            <a:r>
              <a:rPr lang="pt-PT" altLang="pt-PT" sz="2000" dirty="0"/>
              <a:t> causes </a:t>
            </a:r>
            <a:r>
              <a:rPr lang="pt-PT" altLang="pt-PT" sz="2000" dirty="0" err="1"/>
              <a:t>will</a:t>
            </a:r>
            <a:r>
              <a:rPr lang="pt-PT" altLang="pt-PT" sz="2000" dirty="0"/>
              <a:t> lead </a:t>
            </a:r>
            <a:r>
              <a:rPr lang="pt-PT" altLang="pt-PT" sz="2000" dirty="0" err="1"/>
              <a:t>us</a:t>
            </a:r>
            <a:r>
              <a:rPr lang="pt-PT" altLang="pt-PT" sz="2000" dirty="0"/>
              <a:t> to </a:t>
            </a:r>
            <a:r>
              <a:rPr lang="pt-PT" altLang="pt-PT" sz="2000" dirty="0" err="1"/>
              <a:t>the</a:t>
            </a:r>
            <a:r>
              <a:rPr lang="pt-PT" altLang="pt-PT" sz="2000" dirty="0"/>
              <a:t> </a:t>
            </a:r>
            <a:r>
              <a:rPr lang="pt-PT" altLang="pt-PT" sz="2000" dirty="0" err="1"/>
              <a:t>next</a:t>
            </a:r>
            <a:r>
              <a:rPr lang="pt-PT" altLang="pt-PT" sz="2000" dirty="0"/>
              <a:t> step: to </a:t>
            </a:r>
            <a:r>
              <a:rPr lang="pt-PT" altLang="pt-PT" sz="2000" dirty="0" err="1"/>
              <a:t>evaluate</a:t>
            </a:r>
            <a:r>
              <a:rPr lang="pt-PT" altLang="pt-PT" sz="2000" dirty="0"/>
              <a:t> </a:t>
            </a:r>
            <a:r>
              <a:rPr lang="pt-PT" altLang="pt-PT" sz="2000" dirty="0" err="1"/>
              <a:t>the</a:t>
            </a:r>
            <a:r>
              <a:rPr lang="pt-PT" altLang="pt-PT" sz="2000" dirty="0"/>
              <a:t> </a:t>
            </a:r>
            <a:r>
              <a:rPr lang="pt-PT" altLang="pt-PT" sz="2000" dirty="0" err="1"/>
              <a:t>best</a:t>
            </a:r>
            <a:r>
              <a:rPr lang="pt-PT" altLang="pt-PT" sz="2000" dirty="0"/>
              <a:t> </a:t>
            </a:r>
            <a:r>
              <a:rPr lang="pt-PT" altLang="pt-PT" sz="2000" dirty="0" err="1"/>
              <a:t>method</a:t>
            </a:r>
            <a:r>
              <a:rPr lang="pt-PT" altLang="pt-PT" sz="2000" dirty="0"/>
              <a:t> to </a:t>
            </a:r>
            <a:r>
              <a:rPr lang="pt-PT" altLang="pt-PT" sz="2000" dirty="0" err="1"/>
              <a:t>change</a:t>
            </a:r>
            <a:r>
              <a:rPr lang="pt-PT" altLang="pt-PT" sz="2000" dirty="0"/>
              <a:t> </a:t>
            </a:r>
            <a:r>
              <a:rPr lang="pt-PT" altLang="pt-PT" sz="2000" dirty="0" err="1"/>
              <a:t>the</a:t>
            </a:r>
            <a:r>
              <a:rPr lang="pt-PT" altLang="pt-PT" sz="2000" dirty="0"/>
              <a:t> </a:t>
            </a:r>
            <a:r>
              <a:rPr lang="pt-PT" altLang="pt-PT" sz="2000" dirty="0" err="1"/>
              <a:t>root</a:t>
            </a:r>
            <a:r>
              <a:rPr lang="pt-PT" altLang="pt-PT" sz="2000" dirty="0"/>
              <a:t> cause, </a:t>
            </a:r>
            <a:r>
              <a:rPr lang="pt-PT" altLang="pt-PT" sz="2000" dirty="0" err="1"/>
              <a:t>so</a:t>
            </a:r>
            <a:r>
              <a:rPr lang="pt-PT" altLang="pt-PT" sz="2000" dirty="0"/>
              <a:t> </a:t>
            </a:r>
            <a:r>
              <a:rPr lang="pt-PT" altLang="pt-PT" sz="2000" dirty="0" err="1"/>
              <a:t>we</a:t>
            </a:r>
            <a:r>
              <a:rPr lang="pt-PT" altLang="pt-PT" sz="2000" dirty="0"/>
              <a:t> can improve </a:t>
            </a:r>
            <a:r>
              <a:rPr lang="pt-PT" altLang="pt-PT" sz="2000" dirty="0" err="1"/>
              <a:t>our</a:t>
            </a:r>
            <a:r>
              <a:rPr lang="pt-PT" altLang="pt-PT" sz="2000" dirty="0"/>
              <a:t> </a:t>
            </a:r>
            <a:r>
              <a:rPr lang="pt-PT" altLang="pt-PT" sz="2000" dirty="0" err="1"/>
              <a:t>current</a:t>
            </a:r>
            <a:r>
              <a:rPr lang="pt-PT" altLang="pt-PT" sz="2000" dirty="0"/>
              <a:t> </a:t>
            </a:r>
            <a:r>
              <a:rPr lang="pt-PT" altLang="pt-PT" sz="2000" dirty="0" err="1"/>
              <a:t>condition</a:t>
            </a:r>
            <a:r>
              <a:rPr lang="pt-PT" altLang="pt-PT" sz="2000" dirty="0"/>
              <a:t>. </a:t>
            </a:r>
            <a:r>
              <a:rPr lang="pt-PT" altLang="pt-PT" sz="2000" dirty="0" err="1"/>
              <a:t>That</a:t>
            </a:r>
            <a:r>
              <a:rPr lang="pt-PT" altLang="pt-PT" sz="2000" dirty="0"/>
              <a:t> </a:t>
            </a:r>
            <a:r>
              <a:rPr lang="pt-PT" altLang="pt-PT" sz="2000" dirty="0" err="1"/>
              <a:t>is</a:t>
            </a:r>
            <a:r>
              <a:rPr lang="pt-PT" altLang="pt-PT" sz="2000" dirty="0"/>
              <a:t> </a:t>
            </a:r>
            <a:r>
              <a:rPr lang="pt-PT" altLang="pt-PT" sz="2000" dirty="0" err="1"/>
              <a:t>another</a:t>
            </a:r>
            <a:r>
              <a:rPr lang="pt-PT" altLang="pt-PT" sz="2000" dirty="0"/>
              <a:t> </a:t>
            </a:r>
            <a:r>
              <a:rPr lang="pt-PT" altLang="pt-PT" sz="2000" dirty="0" err="1"/>
              <a:t>process</a:t>
            </a:r>
            <a:r>
              <a:rPr lang="pt-PT" altLang="pt-PT" sz="2000" dirty="0"/>
              <a:t>, </a:t>
            </a:r>
            <a:r>
              <a:rPr lang="pt-PT" altLang="pt-PT" sz="2000" dirty="0" err="1"/>
              <a:t>commonly</a:t>
            </a:r>
            <a:r>
              <a:rPr lang="pt-PT" altLang="pt-PT" sz="2000" dirty="0"/>
              <a:t> </a:t>
            </a:r>
            <a:r>
              <a:rPr lang="pt-PT" altLang="pt-PT" sz="2000" dirty="0" err="1"/>
              <a:t>known</a:t>
            </a:r>
            <a:r>
              <a:rPr lang="pt-PT" altLang="pt-PT" sz="2000" dirty="0"/>
              <a:t> as: </a:t>
            </a:r>
            <a:r>
              <a:rPr lang="pt-PT" altLang="pt-PT" sz="2000" dirty="0" err="1"/>
              <a:t>corrective</a:t>
            </a:r>
            <a:r>
              <a:rPr lang="pt-PT" altLang="pt-PT" sz="2000" dirty="0"/>
              <a:t> </a:t>
            </a:r>
            <a:r>
              <a:rPr lang="pt-PT" altLang="pt-PT" sz="2000" dirty="0" err="1"/>
              <a:t>and</a:t>
            </a:r>
            <a:r>
              <a:rPr lang="pt-PT" altLang="pt-PT" sz="2000" dirty="0"/>
              <a:t> </a:t>
            </a:r>
            <a:r>
              <a:rPr lang="pt-PT" altLang="pt-PT" sz="2000" dirty="0" err="1"/>
              <a:t>preventive</a:t>
            </a:r>
            <a:r>
              <a:rPr lang="pt-PT" altLang="pt-PT" sz="2000" dirty="0"/>
              <a:t> </a:t>
            </a:r>
            <a:r>
              <a:rPr lang="pt-PT" altLang="pt-PT" sz="2000" dirty="0" err="1"/>
              <a:t>action</a:t>
            </a:r>
            <a:r>
              <a:rPr lang="pt-PT" altLang="pt-PT" sz="2000" dirty="0"/>
              <a:t>. </a:t>
            </a:r>
            <a:r>
              <a:rPr lang="pt-PT" altLang="pt-PT" sz="2000" dirty="0" err="1"/>
              <a:t>While</a:t>
            </a:r>
            <a:r>
              <a:rPr lang="pt-PT" altLang="pt-PT" sz="2000" dirty="0"/>
              <a:t> </a:t>
            </a:r>
            <a:r>
              <a:rPr lang="pt-PT" altLang="pt-PT" sz="2000" dirty="0" err="1"/>
              <a:t>we</a:t>
            </a:r>
            <a:r>
              <a:rPr lang="pt-PT" altLang="pt-PT" sz="2000" dirty="0"/>
              <a:t> are </a:t>
            </a:r>
            <a:r>
              <a:rPr lang="pt-PT" altLang="pt-PT" sz="2000" dirty="0" err="1"/>
              <a:t>searching</a:t>
            </a:r>
            <a:r>
              <a:rPr lang="pt-PT" altLang="pt-PT" sz="2000" dirty="0"/>
              <a:t> for </a:t>
            </a:r>
            <a:r>
              <a:rPr lang="pt-PT" altLang="pt-PT" sz="2000" dirty="0" err="1"/>
              <a:t>root</a:t>
            </a:r>
            <a:r>
              <a:rPr lang="pt-PT" altLang="pt-PT" sz="2000" dirty="0"/>
              <a:t> cause, </a:t>
            </a:r>
            <a:r>
              <a:rPr lang="pt-PT" altLang="pt-PT" sz="2000" dirty="0" err="1"/>
              <a:t>we</a:t>
            </a:r>
            <a:r>
              <a:rPr lang="pt-PT" altLang="pt-PT" sz="2000" dirty="0"/>
              <a:t> must </a:t>
            </a:r>
            <a:r>
              <a:rPr lang="pt-PT" altLang="pt-PT" sz="2000" dirty="0" err="1"/>
              <a:t>remember</a:t>
            </a:r>
            <a:r>
              <a:rPr lang="pt-PT" altLang="pt-PT" sz="2000" dirty="0"/>
              <a:t> to </a:t>
            </a:r>
            <a:r>
              <a:rPr lang="pt-PT" altLang="pt-PT" sz="2000" dirty="0" err="1"/>
              <a:t>review</a:t>
            </a:r>
            <a:r>
              <a:rPr lang="pt-PT" altLang="pt-PT" sz="2000" dirty="0"/>
              <a:t> </a:t>
            </a:r>
            <a:r>
              <a:rPr lang="pt-PT" altLang="pt-PT" sz="2000" dirty="0" err="1"/>
              <a:t>each</a:t>
            </a:r>
            <a:r>
              <a:rPr lang="pt-PT" altLang="pt-PT" sz="2000" dirty="0"/>
              <a:t> </a:t>
            </a:r>
            <a:r>
              <a:rPr lang="pt-PT" altLang="pt-PT" sz="2000" dirty="0" err="1"/>
              <a:t>found</a:t>
            </a:r>
            <a:r>
              <a:rPr lang="pt-PT" altLang="pt-PT" sz="2000" dirty="0"/>
              <a:t> cause </a:t>
            </a:r>
            <a:r>
              <a:rPr lang="pt-PT" altLang="pt-PT" sz="2000" dirty="0" err="1"/>
              <a:t>and</a:t>
            </a:r>
            <a:r>
              <a:rPr lang="pt-PT" altLang="pt-PT" sz="2000" dirty="0"/>
              <a:t> </a:t>
            </a:r>
            <a:r>
              <a:rPr lang="pt-PT" altLang="pt-PT" sz="2000" dirty="0" err="1"/>
              <a:t>factor</a:t>
            </a:r>
            <a:r>
              <a:rPr lang="pt-PT" altLang="pt-PT" sz="2000" dirty="0"/>
              <a:t> for </a:t>
            </a:r>
            <a:r>
              <a:rPr lang="pt-PT" altLang="pt-PT" sz="2000" dirty="0" err="1"/>
              <a:t>correction</a:t>
            </a:r>
            <a:r>
              <a:rPr lang="pt-PT" altLang="pt-PT" sz="2000" dirty="0"/>
              <a:t> as </a:t>
            </a:r>
            <a:r>
              <a:rPr lang="pt-PT" altLang="pt-PT" sz="2000" dirty="0" err="1"/>
              <a:t>well</a:t>
            </a:r>
            <a:r>
              <a:rPr lang="pt-PT" altLang="pt-PT" sz="2000" dirty="0"/>
              <a:t>, </a:t>
            </a:r>
            <a:r>
              <a:rPr lang="pt-PT" altLang="pt-PT" sz="2000" dirty="0" err="1"/>
              <a:t>since</a:t>
            </a:r>
            <a:r>
              <a:rPr lang="pt-PT" altLang="pt-PT" sz="2000" dirty="0"/>
              <a:t> </a:t>
            </a:r>
            <a:r>
              <a:rPr lang="pt-PT" altLang="pt-PT" sz="2000" dirty="0" err="1"/>
              <a:t>this</a:t>
            </a:r>
            <a:r>
              <a:rPr lang="pt-PT" altLang="pt-PT" sz="2000" dirty="0"/>
              <a:t> can </a:t>
            </a:r>
            <a:r>
              <a:rPr lang="pt-PT" altLang="pt-PT" sz="2000" dirty="0" err="1"/>
              <a:t>also</a:t>
            </a:r>
            <a:r>
              <a:rPr lang="pt-PT" altLang="pt-PT" sz="2000" dirty="0"/>
              <a:t> </a:t>
            </a:r>
            <a:r>
              <a:rPr lang="pt-PT" altLang="pt-PT" sz="2000" dirty="0" err="1"/>
              <a:t>provide</a:t>
            </a:r>
            <a:r>
              <a:rPr lang="pt-PT" altLang="pt-PT" sz="2000" dirty="0"/>
              <a:t> for </a:t>
            </a:r>
            <a:r>
              <a:rPr lang="pt-PT" altLang="pt-PT" sz="2000" dirty="0" err="1"/>
              <a:t>great</a:t>
            </a:r>
            <a:r>
              <a:rPr lang="pt-PT" altLang="pt-PT" sz="2000" dirty="0"/>
              <a:t> </a:t>
            </a:r>
            <a:r>
              <a:rPr lang="pt-PT" altLang="pt-PT" sz="2000" dirty="0" err="1"/>
              <a:t>improvements</a:t>
            </a:r>
            <a:r>
              <a:rPr lang="pt-PT" altLang="pt-PT" sz="2000" dirty="0" smtClean="0"/>
              <a:t>.</a:t>
            </a:r>
            <a:endParaRPr lang="pt-PT" altLang="pt-PT" sz="2000" dirty="0"/>
          </a:p>
          <a:p>
            <a:pPr algn="just" eaLnBrk="1" hangingPunct="1">
              <a:lnSpc>
                <a:spcPct val="80000"/>
              </a:lnSpc>
            </a:pPr>
            <a:r>
              <a:rPr lang="pt-PT" altLang="pt-PT" sz="2000" dirty="0" err="1"/>
              <a:t>While</a:t>
            </a:r>
            <a:r>
              <a:rPr lang="pt-PT" altLang="pt-PT" sz="2000" dirty="0"/>
              <a:t> </a:t>
            </a:r>
            <a:r>
              <a:rPr lang="pt-PT" altLang="pt-PT" sz="2000" dirty="0" err="1"/>
              <a:t>the</a:t>
            </a:r>
            <a:r>
              <a:rPr lang="pt-PT" altLang="pt-PT" sz="2000" dirty="0"/>
              <a:t> </a:t>
            </a:r>
            <a:r>
              <a:rPr lang="pt-PT" altLang="pt-PT" sz="2000" dirty="0" err="1"/>
              <a:t>terminology</a:t>
            </a:r>
            <a:r>
              <a:rPr lang="pt-PT" altLang="pt-PT" sz="2000" dirty="0"/>
              <a:t> RCA </a:t>
            </a:r>
            <a:r>
              <a:rPr lang="pt-PT" altLang="pt-PT" sz="2000" dirty="0" err="1"/>
              <a:t>is</a:t>
            </a:r>
            <a:r>
              <a:rPr lang="pt-PT" altLang="pt-PT" sz="2000" dirty="0"/>
              <a:t> </a:t>
            </a:r>
            <a:r>
              <a:rPr lang="pt-PT" altLang="pt-PT" sz="2000" dirty="0" err="1"/>
              <a:t>generic</a:t>
            </a:r>
            <a:r>
              <a:rPr lang="pt-PT" altLang="pt-PT" sz="2000" dirty="0"/>
              <a:t>, in </a:t>
            </a:r>
            <a:r>
              <a:rPr lang="pt-PT" altLang="pt-PT" sz="2000" dirty="0" err="1"/>
              <a:t>the</a:t>
            </a:r>
            <a:r>
              <a:rPr lang="pt-PT" altLang="pt-PT" sz="2000" dirty="0"/>
              <a:t> </a:t>
            </a:r>
            <a:r>
              <a:rPr lang="pt-PT" altLang="pt-PT" sz="2000" dirty="0" err="1"/>
              <a:t>sense</a:t>
            </a:r>
            <a:r>
              <a:rPr lang="pt-PT" altLang="pt-PT" sz="2000" dirty="0"/>
              <a:t> </a:t>
            </a:r>
            <a:r>
              <a:rPr lang="pt-PT" altLang="pt-PT" sz="2000" dirty="0" err="1"/>
              <a:t>that</a:t>
            </a:r>
            <a:r>
              <a:rPr lang="pt-PT" altLang="pt-PT" sz="2000" dirty="0"/>
              <a:t> </a:t>
            </a:r>
            <a:r>
              <a:rPr lang="pt-PT" altLang="pt-PT" sz="2000" dirty="0" err="1"/>
              <a:t>there</a:t>
            </a:r>
            <a:r>
              <a:rPr lang="pt-PT" altLang="pt-PT" sz="2000" dirty="0"/>
              <a:t> </a:t>
            </a:r>
            <a:r>
              <a:rPr lang="pt-PT" altLang="pt-PT" sz="2000" dirty="0" err="1"/>
              <a:t>exist</a:t>
            </a:r>
            <a:r>
              <a:rPr lang="pt-PT" altLang="pt-PT" sz="2000" dirty="0"/>
              <a:t> </a:t>
            </a:r>
            <a:r>
              <a:rPr lang="pt-PT" altLang="pt-PT" sz="2000" dirty="0" err="1"/>
              <a:t>many</a:t>
            </a:r>
            <a:r>
              <a:rPr lang="pt-PT" altLang="pt-PT" sz="2000" dirty="0"/>
              <a:t> </a:t>
            </a:r>
            <a:r>
              <a:rPr lang="pt-PT" altLang="pt-PT" sz="2000" dirty="0" err="1"/>
              <a:t>different</a:t>
            </a:r>
            <a:r>
              <a:rPr lang="pt-PT" altLang="pt-PT" sz="2000" dirty="0"/>
              <a:t> </a:t>
            </a:r>
            <a:r>
              <a:rPr lang="pt-PT" altLang="pt-PT" sz="2000" dirty="0" err="1"/>
              <a:t>variants</a:t>
            </a:r>
            <a:r>
              <a:rPr lang="pt-PT" altLang="pt-PT" sz="2000" dirty="0"/>
              <a:t> </a:t>
            </a:r>
            <a:r>
              <a:rPr lang="pt-PT" altLang="pt-PT" sz="2000" dirty="0" err="1"/>
              <a:t>of</a:t>
            </a:r>
            <a:r>
              <a:rPr lang="pt-PT" altLang="pt-PT" sz="2000" dirty="0"/>
              <a:t> </a:t>
            </a:r>
            <a:r>
              <a:rPr lang="pt-PT" altLang="pt-PT" sz="2000" dirty="0" err="1"/>
              <a:t>the</a:t>
            </a:r>
            <a:r>
              <a:rPr lang="pt-PT" altLang="pt-PT" sz="2000" dirty="0"/>
              <a:t> </a:t>
            </a:r>
            <a:r>
              <a:rPr lang="pt-PT" altLang="pt-PT" sz="2000" dirty="0" err="1"/>
              <a:t>methodology</a:t>
            </a:r>
            <a:r>
              <a:rPr lang="pt-PT" altLang="pt-PT" sz="2000" dirty="0"/>
              <a:t>, </a:t>
            </a:r>
            <a:r>
              <a:rPr lang="pt-PT" altLang="pt-PT" sz="2000" dirty="0" err="1"/>
              <a:t>it</a:t>
            </a:r>
            <a:r>
              <a:rPr lang="pt-PT" altLang="pt-PT" sz="2000" dirty="0"/>
              <a:t> does </a:t>
            </a:r>
            <a:r>
              <a:rPr lang="pt-PT" altLang="pt-PT" sz="2000" dirty="0" err="1"/>
              <a:t>indicate</a:t>
            </a:r>
            <a:r>
              <a:rPr lang="pt-PT" altLang="pt-PT" sz="2000" dirty="0"/>
              <a:t> </a:t>
            </a:r>
            <a:r>
              <a:rPr lang="pt-PT" altLang="pt-PT" sz="2000" dirty="0" err="1"/>
              <a:t>that</a:t>
            </a:r>
            <a:r>
              <a:rPr lang="pt-PT" altLang="pt-PT" sz="2000" dirty="0"/>
              <a:t> some </a:t>
            </a:r>
            <a:r>
              <a:rPr lang="pt-PT" altLang="pt-PT" sz="2000" dirty="0" err="1"/>
              <a:t>kind</a:t>
            </a:r>
            <a:r>
              <a:rPr lang="pt-PT" altLang="pt-PT" sz="2000" dirty="0"/>
              <a:t> </a:t>
            </a:r>
            <a:r>
              <a:rPr lang="pt-PT" altLang="pt-PT" sz="2000" dirty="0" err="1"/>
              <a:t>of</a:t>
            </a:r>
            <a:r>
              <a:rPr lang="pt-PT" altLang="pt-PT" sz="2000" dirty="0"/>
              <a:t> </a:t>
            </a:r>
            <a:r>
              <a:rPr lang="pt-PT" altLang="pt-PT" sz="2000" dirty="0" err="1"/>
              <a:t>structural</a:t>
            </a:r>
            <a:r>
              <a:rPr lang="pt-PT" altLang="pt-PT" sz="2000" dirty="0"/>
              <a:t> </a:t>
            </a:r>
            <a:r>
              <a:rPr lang="pt-PT" altLang="pt-PT" sz="2000" dirty="0" err="1"/>
              <a:t>methodology</a:t>
            </a:r>
            <a:r>
              <a:rPr lang="pt-PT" altLang="pt-PT" sz="2000" dirty="0"/>
              <a:t> </a:t>
            </a:r>
            <a:r>
              <a:rPr lang="pt-PT" altLang="pt-PT" sz="2000" dirty="0" err="1"/>
              <a:t>will</a:t>
            </a:r>
            <a:r>
              <a:rPr lang="pt-PT" altLang="pt-PT" sz="2000" dirty="0"/>
              <a:t> </a:t>
            </a:r>
            <a:r>
              <a:rPr lang="pt-PT" altLang="pt-PT" sz="2000" dirty="0" err="1"/>
              <a:t>be</a:t>
            </a:r>
            <a:r>
              <a:rPr lang="pt-PT" altLang="pt-PT" sz="2000" dirty="0"/>
              <a:t> </a:t>
            </a:r>
            <a:r>
              <a:rPr lang="pt-PT" altLang="pt-PT" sz="2000" dirty="0" err="1"/>
              <a:t>used</a:t>
            </a:r>
            <a:r>
              <a:rPr lang="pt-PT" altLang="pt-PT" sz="2000" dirty="0"/>
              <a:t> </a:t>
            </a:r>
            <a:r>
              <a:rPr lang="pt-PT" altLang="pt-PT" sz="2000" dirty="0" err="1"/>
              <a:t>on</a:t>
            </a:r>
            <a:r>
              <a:rPr lang="pt-PT" altLang="pt-PT" sz="2000" dirty="0"/>
              <a:t> </a:t>
            </a:r>
            <a:r>
              <a:rPr lang="pt-PT" altLang="pt-PT" sz="2000" dirty="0" err="1"/>
              <a:t>the</a:t>
            </a:r>
            <a:r>
              <a:rPr lang="pt-PT" altLang="pt-PT" sz="2000" dirty="0"/>
              <a:t> </a:t>
            </a:r>
            <a:r>
              <a:rPr lang="pt-PT" altLang="pt-PT" sz="2000" dirty="0" err="1"/>
              <a:t>problem</a:t>
            </a:r>
            <a:r>
              <a:rPr lang="pt-PT" altLang="pt-PT" sz="2000" dirty="0" smtClean="0"/>
              <a:t>.</a:t>
            </a:r>
            <a:endParaRPr lang="pt-PT" altLang="pt-PT" sz="2000" b="1" dirty="0"/>
          </a:p>
          <a:p>
            <a:pPr algn="just" eaLnBrk="1" hangingPunct="1">
              <a:lnSpc>
                <a:spcPct val="80000"/>
              </a:lnSpc>
            </a:pPr>
            <a:r>
              <a:rPr lang="pt-PT" altLang="pt-PT" sz="2000" b="1" dirty="0" err="1"/>
              <a:t>Limitations</a:t>
            </a:r>
            <a:r>
              <a:rPr lang="pt-PT" altLang="pt-PT" sz="2000" b="1" dirty="0"/>
              <a:t> </a:t>
            </a:r>
            <a:r>
              <a:rPr lang="pt-PT" altLang="pt-PT" sz="2000" b="1" dirty="0" err="1"/>
              <a:t>of</a:t>
            </a:r>
            <a:r>
              <a:rPr lang="pt-PT" altLang="pt-PT" sz="2000" b="1" dirty="0"/>
              <a:t> </a:t>
            </a:r>
            <a:r>
              <a:rPr lang="pt-PT" altLang="pt-PT" sz="2000" b="1" dirty="0" err="1"/>
              <a:t>Root</a:t>
            </a:r>
            <a:r>
              <a:rPr lang="pt-PT" altLang="pt-PT" sz="2000" b="1" dirty="0"/>
              <a:t> Cause </a:t>
            </a:r>
            <a:r>
              <a:rPr lang="pt-PT" altLang="pt-PT" sz="2000" b="1" dirty="0" err="1"/>
              <a:t>Analysis</a:t>
            </a:r>
            <a:r>
              <a:rPr lang="pt-PT" altLang="pt-PT" sz="2000" b="1" dirty="0"/>
              <a:t>. </a:t>
            </a:r>
            <a:r>
              <a:rPr lang="pt-PT" altLang="pt-PT" sz="2000" b="1" dirty="0" err="1"/>
              <a:t>Disadvantages</a:t>
            </a:r>
            <a:endParaRPr lang="pt-PT" altLang="pt-PT" sz="2000" b="1" dirty="0"/>
          </a:p>
          <a:p>
            <a:pPr algn="just" eaLnBrk="1" hangingPunct="1">
              <a:lnSpc>
                <a:spcPct val="80000"/>
              </a:lnSpc>
            </a:pPr>
            <a:r>
              <a:rPr lang="pt-PT" altLang="ja-JP" sz="2000" dirty="0" err="1">
                <a:ea typeface="ＭＳ Ｐゴシック" panose="020B0600070205080204" pitchFamily="34" charset="-128"/>
              </a:rPr>
              <a:t>This</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method</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presupposes</a:t>
            </a:r>
            <a:r>
              <a:rPr lang="pt-PT" altLang="ja-JP" sz="2000" dirty="0">
                <a:ea typeface="ＭＳ Ｐゴシック" panose="020B0600070205080204" pitchFamily="34" charset="-128"/>
              </a:rPr>
              <a:t> a single </a:t>
            </a:r>
            <a:r>
              <a:rPr lang="pt-PT" altLang="ja-JP" sz="2000" dirty="0" err="1">
                <a:ea typeface="ＭＳ Ｐゴシック" panose="020B0600070205080204" pitchFamily="34" charset="-128"/>
              </a:rPr>
              <a:t>source</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of</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the</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problem</a:t>
            </a:r>
            <a:r>
              <a:rPr lang="pt-PT" altLang="ja-JP" sz="2000" dirty="0">
                <a:ea typeface="ＭＳ Ｐゴシック" panose="020B0600070205080204" pitchFamily="34" charset="-128"/>
              </a:rPr>
              <a:t>. In </a:t>
            </a:r>
            <a:r>
              <a:rPr lang="pt-PT" altLang="ja-JP" sz="2000" dirty="0" err="1">
                <a:ea typeface="ＭＳ Ｐゴシック" panose="020B0600070205080204" pitchFamily="34" charset="-128"/>
              </a:rPr>
              <a:t>reality</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the</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situation</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may</a:t>
            </a:r>
            <a:r>
              <a:rPr lang="pt-PT" altLang="ja-JP" sz="2000" dirty="0">
                <a:ea typeface="ＭＳ Ｐゴシック" panose="020B0600070205080204" pitchFamily="34" charset="-128"/>
              </a:rPr>
              <a:t> </a:t>
            </a:r>
            <a:r>
              <a:rPr lang="pt-PT" altLang="ja-JP" sz="2000" dirty="0" err="1">
                <a:ea typeface="ＭＳ Ｐゴシック" panose="020B0600070205080204" pitchFamily="34" charset="-128"/>
              </a:rPr>
              <a:t>be</a:t>
            </a:r>
            <a:r>
              <a:rPr lang="pt-PT" altLang="ja-JP" sz="2000" dirty="0">
                <a:ea typeface="ＭＳ Ｐゴシック" panose="020B0600070205080204" pitchFamily="34" charset="-128"/>
              </a:rPr>
              <a:t> more </a:t>
            </a:r>
            <a:r>
              <a:rPr lang="pt-PT" altLang="ja-JP" sz="2000" dirty="0" err="1">
                <a:ea typeface="ＭＳ Ｐゴシック" panose="020B0600070205080204" pitchFamily="34" charset="-128"/>
              </a:rPr>
              <a:t>complex</a:t>
            </a:r>
            <a:r>
              <a:rPr lang="pt-PT" altLang="ja-JP" sz="2000" dirty="0">
                <a:ea typeface="ＭＳ Ｐゴシック" panose="020B0600070205080204" pitchFamily="34" charset="-128"/>
              </a:rPr>
              <a:t> </a:t>
            </a:r>
            <a:endParaRPr lang="pt-PT" altLang="pt-PT" sz="2000" dirty="0"/>
          </a:p>
        </p:txBody>
      </p:sp>
    </p:spTree>
    <p:extLst>
      <p:ext uri="{BB962C8B-B14F-4D97-AF65-F5344CB8AC3E}">
        <p14:creationId xmlns:p14="http://schemas.microsoft.com/office/powerpoint/2010/main" val="2279965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lgn="ctr" eaLnBrk="1" hangingPunct="1">
              <a:defRPr/>
            </a:pPr>
            <a:r>
              <a:rPr lang="pt-PT" b="1" dirty="0" smtClean="0"/>
              <a:t>ROOT CAUSE ANALYSIS</a:t>
            </a:r>
          </a:p>
        </p:txBody>
      </p:sp>
      <p:sp>
        <p:nvSpPr>
          <p:cNvPr id="97283"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ja-JP" sz="2400" dirty="0">
                <a:ea typeface="ＭＳ Ｐゴシック" panose="020B0600070205080204" pitchFamily="34" charset="-128"/>
              </a:rPr>
              <a:t>Latino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Latino </a:t>
            </a:r>
            <a:r>
              <a:rPr lang="pt-PT" altLang="ja-JP" sz="2400" dirty="0" err="1">
                <a:ea typeface="ＭＳ Ｐゴシック" panose="020B0600070205080204" pitchFamily="34" charset="-128"/>
              </a:rPr>
              <a:t>consider</a:t>
            </a:r>
            <a:r>
              <a:rPr lang="pt-PT" altLang="ja-JP" sz="2400" dirty="0">
                <a:ea typeface="ＭＳ Ｐゴシック" panose="020B0600070205080204" pitchFamily="34" charset="-128"/>
              </a:rPr>
              <a:t> in a 1999-paper </a:t>
            </a:r>
            <a:r>
              <a:rPr lang="pt-PT" altLang="ja-JP" sz="2400" dirty="0" err="1">
                <a:ea typeface="ＭＳ Ｐゴシック" panose="020B0600070205080204" pitchFamily="34" charset="-128"/>
              </a:rPr>
              <a:t>called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Root</a:t>
            </a:r>
            <a:r>
              <a:rPr lang="pt-PT" altLang="ja-JP" sz="2400" dirty="0">
                <a:ea typeface="ＭＳ Ｐゴシック" panose="020B0600070205080204" pitchFamily="34" charset="-128"/>
              </a:rPr>
              <a:t> Cause </a:t>
            </a:r>
            <a:r>
              <a:rPr lang="pt-PT" altLang="ja-JP" sz="2400" dirty="0" err="1">
                <a:ea typeface="ＭＳ Ｐゴシック" panose="020B0600070205080204" pitchFamily="34" charset="-128"/>
              </a:rPr>
              <a:t>Analysis</a:t>
            </a:r>
            <a:r>
              <a:rPr lang="pt-PT" altLang="ja-JP" sz="2400" dirty="0">
                <a:ea typeface="ＭＳ Ｐゴシック" panose="020B0600070205080204" pitchFamily="34" charset="-128"/>
              </a:rPr>
              <a:t> – </a:t>
            </a:r>
            <a:r>
              <a:rPr lang="pt-PT" altLang="ja-JP" sz="2400" dirty="0" err="1">
                <a:ea typeface="ＭＳ Ｐゴシック" panose="020B0600070205080204" pitchFamily="34" charset="-128"/>
              </a:rPr>
              <a:t>Improving</a:t>
            </a:r>
            <a:r>
              <a:rPr lang="pt-PT" altLang="ja-JP" sz="2400" dirty="0">
                <a:ea typeface="ＭＳ Ｐゴシック" panose="020B0600070205080204" pitchFamily="34" charset="-128"/>
              </a:rPr>
              <a:t> Performance for </a:t>
            </a:r>
            <a:r>
              <a:rPr lang="pt-PT" altLang="ja-JP" sz="2400" dirty="0" err="1">
                <a:ea typeface="ＭＳ Ｐゴシック" panose="020B0600070205080204" pitchFamily="34" charset="-128"/>
              </a:rPr>
              <a:t>Bottom</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Line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Results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that</a:t>
            </a:r>
            <a:r>
              <a:rPr lang="pt-PT" altLang="ja-JP" sz="2400" dirty="0">
                <a:ea typeface="ＭＳ Ｐゴシック" panose="020B0600070205080204" pitchFamily="34" charset="-128"/>
              </a:rPr>
              <a:t> causes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problems</a:t>
            </a:r>
            <a:r>
              <a:rPr lang="pt-PT" altLang="ja-JP" sz="2400" dirty="0">
                <a:ea typeface="ＭＳ Ｐゴシック" panose="020B0600070205080204" pitchFamily="34" charset="-128"/>
              </a:rPr>
              <a:t> can </a:t>
            </a:r>
            <a:r>
              <a:rPr lang="pt-PT" altLang="ja-JP" sz="2400" dirty="0" err="1">
                <a:ea typeface="ＭＳ Ｐゴシック" panose="020B0600070205080204" pitchFamily="34" charset="-128"/>
              </a:rPr>
              <a:t>be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divided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into</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three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categories</a:t>
            </a:r>
            <a:r>
              <a:rPr lang="pt-PT" altLang="ja-JP" sz="2400" dirty="0">
                <a:ea typeface="ＭＳ Ｐゴシック" panose="020B0600070205080204" pitchFamily="34" charset="-128"/>
              </a:rPr>
              <a:t>: </a:t>
            </a:r>
            <a:endParaRPr lang="pt-PT" altLang="ja-JP" sz="2400" dirty="0" smtClean="0">
              <a:ea typeface="ＭＳ Ｐゴシック" panose="020B0600070205080204" pitchFamily="34" charset="-128"/>
            </a:endParaRPr>
          </a:p>
          <a:p>
            <a:pPr algn="just" eaLnBrk="1" hangingPunct="1">
              <a:lnSpc>
                <a:spcPct val="80000"/>
              </a:lnSpc>
            </a:pPr>
            <a:r>
              <a:rPr lang="pt-PT" altLang="ja-JP" sz="2400" dirty="0" smtClean="0">
                <a:ea typeface="ＭＳ Ｐゴシック" panose="020B0600070205080204" pitchFamily="34" charset="-128"/>
              </a:rPr>
              <a:t>1</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Physical</a:t>
            </a:r>
            <a:r>
              <a:rPr lang="pt-PT" altLang="ja-JP" sz="2400" dirty="0">
                <a:ea typeface="ＭＳ Ｐゴシック" panose="020B0600070205080204" pitchFamily="34" charset="-128"/>
              </a:rPr>
              <a:t> Causes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tangible</a:t>
            </a:r>
            <a:r>
              <a:rPr lang="pt-PT" altLang="ja-JP" sz="2400" dirty="0">
                <a:ea typeface="ＭＳ Ｐゴシック" panose="020B0600070205080204" pitchFamily="34" charset="-128"/>
              </a:rPr>
              <a:t> causes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failures</a:t>
            </a:r>
            <a:r>
              <a:rPr lang="pt-PT" altLang="ja-JP" sz="2400" dirty="0">
                <a:ea typeface="ＭＳ Ｐゴシック" panose="020B0600070205080204" pitchFamily="34" charset="-128"/>
              </a:rPr>
              <a:t>). </a:t>
            </a:r>
            <a:endParaRPr lang="pt-PT" altLang="ja-JP" sz="2400" dirty="0" smtClean="0">
              <a:ea typeface="ＭＳ Ｐゴシック" panose="020B0600070205080204" pitchFamily="34" charset="-128"/>
            </a:endParaRPr>
          </a:p>
          <a:p>
            <a:pPr algn="just" eaLnBrk="1" hangingPunct="1">
              <a:lnSpc>
                <a:spcPct val="80000"/>
              </a:lnSpc>
            </a:pPr>
            <a:r>
              <a:rPr lang="pt-PT" altLang="ja-JP" sz="2400" dirty="0" smtClean="0">
                <a:ea typeface="ＭＳ Ｐゴシック" panose="020B0600070205080204" pitchFamily="34" charset="-128"/>
              </a:rPr>
              <a:t>2</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Human</a:t>
            </a:r>
            <a:r>
              <a:rPr lang="pt-PT" altLang="ja-JP" sz="2400" dirty="0">
                <a:ea typeface="ＭＳ Ｐゴシック" panose="020B0600070205080204" pitchFamily="34" charset="-128"/>
              </a:rPr>
              <a:t> Causes - </a:t>
            </a:r>
            <a:r>
              <a:rPr lang="pt-PT" altLang="ja-JP" sz="2400" dirty="0" err="1">
                <a:ea typeface="ＭＳ Ｐゴシック" panose="020B0600070205080204" pitchFamily="34" charset="-128"/>
              </a:rPr>
              <a:t>two</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subtypes</a:t>
            </a:r>
            <a:r>
              <a:rPr lang="pt-PT" altLang="ja-JP" sz="2400" dirty="0">
                <a:ea typeface="ＭＳ Ｐゴシック" panose="020B0600070205080204" pitchFamily="34" charset="-128"/>
              </a:rPr>
              <a:t>: 2a. </a:t>
            </a:r>
            <a:r>
              <a:rPr lang="pt-PT" altLang="ja-JP" sz="2400" dirty="0" err="1">
                <a:ea typeface="ＭＳ Ｐゴシック" panose="020B0600070205080204" pitchFamily="34" charset="-128"/>
              </a:rPr>
              <a:t>Commission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did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something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shouldn't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have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done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2b. </a:t>
            </a:r>
            <a:r>
              <a:rPr lang="pt-PT" altLang="ja-JP" sz="2400" dirty="0" err="1">
                <a:ea typeface="ＭＳ Ｐゴシック" panose="020B0600070205080204" pitchFamily="34" charset="-128"/>
              </a:rPr>
              <a:t>Omission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didn't</a:t>
            </a:r>
            <a:r>
              <a:rPr lang="pt-PT" altLang="ja-JP" sz="2400" dirty="0">
                <a:ea typeface="ＭＳ Ｐゴシック" panose="020B0600070205080204" pitchFamily="34" charset="-128"/>
              </a:rPr>
              <a:t> do </a:t>
            </a:r>
            <a:r>
              <a:rPr lang="pt-PT" altLang="ja-JP" sz="2400" dirty="0" err="1">
                <a:ea typeface="ＭＳ Ｐゴシック" panose="020B0600070205080204" pitchFamily="34" charset="-128"/>
              </a:rPr>
              <a:t>something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should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have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done</a:t>
            </a:r>
            <a:r>
              <a:rPr lang="pt-PT" altLang="ja-JP" sz="2400" dirty="0">
                <a:ea typeface="ＭＳ Ｐゴシック" panose="020B0600070205080204" pitchFamily="34" charset="-128"/>
              </a:rPr>
              <a:t>). </a:t>
            </a:r>
            <a:endParaRPr lang="pt-PT" altLang="ja-JP" sz="2400" dirty="0" smtClean="0">
              <a:ea typeface="ＭＳ Ｐゴシック" panose="020B0600070205080204" pitchFamily="34" charset="-128"/>
            </a:endParaRPr>
          </a:p>
          <a:p>
            <a:pPr algn="just" eaLnBrk="1" hangingPunct="1">
              <a:lnSpc>
                <a:spcPct val="80000"/>
              </a:lnSpc>
            </a:pPr>
            <a:r>
              <a:rPr lang="pt-PT" altLang="ja-JP" sz="2400" dirty="0" smtClean="0">
                <a:ea typeface="ＭＳ Ｐゴシック" panose="020B0600070205080204" pitchFamily="34" charset="-128"/>
              </a:rPr>
              <a:t>3</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Latent</a:t>
            </a:r>
            <a:r>
              <a:rPr lang="pt-PT" altLang="ja-JP" sz="2400" dirty="0">
                <a:ea typeface="ＭＳ Ｐゴシック" panose="020B0600070205080204" pitchFamily="34" charset="-128"/>
              </a:rPr>
              <a:t> Causes </a:t>
            </a:r>
            <a:r>
              <a:rPr lang="pt-PT" altLang="ja-JP" sz="2400" dirty="0" err="1">
                <a:ea typeface="ＭＳ Ｐゴシック" panose="020B0600070205080204" pitchFamily="34" charset="-128"/>
              </a:rPr>
              <a:t>or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Organizational</a:t>
            </a:r>
            <a:r>
              <a:rPr lang="pt-PT" altLang="ja-JP" sz="2400" dirty="0">
                <a:ea typeface="ＭＳ Ｐゴシック" panose="020B0600070205080204" pitchFamily="34" charset="-128"/>
              </a:rPr>
              <a:t> Causes. Latino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Latino </a:t>
            </a:r>
            <a:r>
              <a:rPr lang="pt-PT" altLang="ja-JP" sz="2400" dirty="0" err="1">
                <a:ea typeface="ＭＳ Ｐゴシック" panose="020B0600070205080204" pitchFamily="34" charset="-128"/>
              </a:rPr>
              <a:t>argue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persuasively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that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most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effective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sustainable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solutions</a:t>
            </a:r>
            <a:r>
              <a:rPr lang="pt-PT" altLang="ja-JP" sz="2400" dirty="0">
                <a:ea typeface="ＭＳ Ｐゴシック" panose="020B0600070205080204" pitchFamily="34" charset="-128"/>
              </a:rPr>
              <a:t> are </a:t>
            </a:r>
            <a:r>
              <a:rPr lang="pt-PT" altLang="ja-JP" sz="2400" dirty="0" err="1">
                <a:ea typeface="ＭＳ Ｐゴシック" panose="020B0600070205080204" pitchFamily="34" charset="-128"/>
              </a:rPr>
              <a:t>those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that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address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Latent</a:t>
            </a:r>
            <a:r>
              <a:rPr lang="pt-PT" altLang="ja-JP" sz="2400" dirty="0">
                <a:ea typeface="ＭＳ Ｐゴシック" panose="020B0600070205080204" pitchFamily="34" charset="-128"/>
              </a:rPr>
              <a:t> Causes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problems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Yet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often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see</a:t>
            </a:r>
            <a:r>
              <a:rPr lang="pt-PT" altLang="ja-JP" sz="2400" dirty="0">
                <a:ea typeface="ＭＳ Ｐゴシック" panose="020B0600070205080204" pitchFamily="34" charset="-128"/>
              </a:rPr>
              <a:t> “experts” – </a:t>
            </a:r>
            <a:r>
              <a:rPr lang="pt-PT" altLang="ja-JP" sz="2400" dirty="0" err="1">
                <a:ea typeface="ＭＳ Ｐゴシック" panose="020B0600070205080204" pitchFamily="34" charset="-128"/>
              </a:rPr>
              <a:t>especially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Reliability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Engineers</a:t>
            </a:r>
            <a:r>
              <a:rPr lang="pt-PT" altLang="ja-JP" sz="2400" dirty="0">
                <a:ea typeface="ＭＳ Ｐゴシック" panose="020B0600070205080204" pitchFamily="34" charset="-128"/>
              </a:rPr>
              <a:t> – </a:t>
            </a:r>
            <a:r>
              <a:rPr lang="pt-PT" altLang="ja-JP" sz="2400" dirty="0" err="1">
                <a:ea typeface="ＭＳ Ｐゴシック" panose="020B0600070205080204" pitchFamily="34" charset="-128"/>
              </a:rPr>
              <a:t>focus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almost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exclusively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addressing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Physical</a:t>
            </a:r>
            <a:r>
              <a:rPr lang="pt-PT" altLang="ja-JP" sz="2400" dirty="0">
                <a:ea typeface="ＭＳ Ｐゴシック" panose="020B0600070205080204" pitchFamily="34" charset="-128"/>
              </a:rPr>
              <a:t> Causes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problems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This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not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surprising</a:t>
            </a:r>
            <a:r>
              <a:rPr lang="pt-PT" altLang="ja-JP" sz="2400" dirty="0">
                <a:ea typeface="ＭＳ Ｐゴシック" panose="020B0600070205080204" pitchFamily="34" charset="-128"/>
              </a:rPr>
              <a:t> – </a:t>
            </a:r>
            <a:r>
              <a:rPr lang="pt-PT" altLang="ja-JP" sz="2400" dirty="0" err="1">
                <a:ea typeface="ＭＳ Ｐゴシック" panose="020B0600070205080204" pitchFamily="34" charset="-128"/>
              </a:rPr>
              <a:t>it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due</a:t>
            </a:r>
            <a:r>
              <a:rPr lang="pt-PT" altLang="ja-JP" sz="2400" dirty="0">
                <a:ea typeface="ＭＳ Ｐゴシック" panose="020B0600070205080204" pitchFamily="34" charset="-128"/>
              </a:rPr>
              <a:t> to </a:t>
            </a:r>
            <a:r>
              <a:rPr lang="pt-PT" altLang="ja-JP" sz="2400" dirty="0" err="1">
                <a:ea typeface="ＭＳ Ｐゴシック" panose="020B0600070205080204" pitchFamily="34" charset="-128"/>
              </a:rPr>
              <a:t>their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specialist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knowledge</a:t>
            </a:r>
            <a:r>
              <a:rPr lang="pt-PT" altLang="ja-JP" sz="2400" dirty="0">
                <a:ea typeface="ＭＳ Ｐゴシック" panose="020B0600070205080204" pitchFamily="34" charset="-128"/>
              </a:rPr>
              <a:t> in </a:t>
            </a:r>
            <a:r>
              <a:rPr lang="pt-PT" altLang="ja-JP" sz="2400" dirty="0" err="1">
                <a:ea typeface="ＭＳ Ｐゴシック" panose="020B0600070205080204" pitchFamily="34" charset="-128"/>
              </a:rPr>
              <a:t>this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area</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biases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that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this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brings</a:t>
            </a:r>
            <a:r>
              <a:rPr lang="pt-PT" altLang="ja-JP" sz="2400" dirty="0">
                <a:ea typeface="ＭＳ Ｐゴシック" panose="020B0600070205080204" pitchFamily="34" charset="-128"/>
              </a:rPr>
              <a:t> to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problem</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solving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process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source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Alexander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Dunn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Getting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Root</a:t>
            </a:r>
            <a:r>
              <a:rPr lang="pt-PT" altLang="ja-JP" sz="2400" dirty="0">
                <a:ea typeface="ＭＳ Ｐゴシック" panose="020B0600070205080204" pitchFamily="34" charset="-128"/>
              </a:rPr>
              <a:t> Cause </a:t>
            </a:r>
            <a:r>
              <a:rPr lang="pt-PT" altLang="ja-JP" sz="2400" dirty="0" err="1">
                <a:ea typeface="ＭＳ Ｐゴシック" panose="020B0600070205080204" pitchFamily="34" charset="-128"/>
              </a:rPr>
              <a:t>Analysis</a:t>
            </a:r>
            <a:r>
              <a:rPr lang="pt-PT" altLang="ja-JP" sz="2400" dirty="0">
                <a:ea typeface="ＭＳ Ｐゴシック" panose="020B0600070205080204" pitchFamily="34" charset="-128"/>
              </a:rPr>
              <a:t> to </a:t>
            </a:r>
            <a:r>
              <a:rPr lang="pt-PT" altLang="ja-JP" sz="2400" dirty="0" err="1">
                <a:ea typeface="ＭＳ Ｐゴシック" panose="020B0600070205080204" pitchFamily="34" charset="-128"/>
              </a:rPr>
              <a:t>Work</a:t>
            </a:r>
            <a:r>
              <a:rPr lang="pt-PT" altLang="ja-JP" sz="2400" dirty="0">
                <a:ea typeface="ＭＳ Ｐゴシック" panose="020B0600070205080204" pitchFamily="34" charset="-128"/>
              </a:rPr>
              <a:t> for </a:t>
            </a:r>
            <a:r>
              <a:rPr lang="pt-PT" altLang="ja-JP" sz="2400" dirty="0" err="1">
                <a:ea typeface="ＭＳ Ｐゴシック" panose="020B0600070205080204" pitchFamily="34" charset="-128"/>
              </a:rPr>
              <a:t>You</a:t>
            </a:r>
            <a:r>
              <a:rPr lang="pt-PT" altLang="ja-JP" sz="2400" dirty="0">
                <a:ea typeface="ＭＳ Ｐゴシック" panose="020B0600070205080204" pitchFamily="34" charset="-128"/>
              </a:rPr>
              <a:t>)" </a:t>
            </a:r>
            <a:r>
              <a:rPr lang="pt-PT" altLang="ja-JP" sz="2400" dirty="0" smtClean="0">
                <a:ea typeface="ＭＳ Ｐゴシック" panose="020B0600070205080204" pitchFamily="34" charset="-128"/>
              </a:rPr>
              <a:t>.</a:t>
            </a:r>
            <a:endParaRPr lang="pt-PT" altLang="pt-PT" sz="2400" dirty="0"/>
          </a:p>
        </p:txBody>
      </p:sp>
    </p:spTree>
    <p:extLst>
      <p:ext uri="{BB962C8B-B14F-4D97-AF65-F5344CB8AC3E}">
        <p14:creationId xmlns:p14="http://schemas.microsoft.com/office/powerpoint/2010/main" val="2780327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eaLnBrk="1" hangingPunct="1">
              <a:defRPr/>
            </a:pPr>
            <a:r>
              <a:rPr lang="pt-PT" b="1" dirty="0" smtClean="0"/>
              <a:t>ROOT CAUSE ANALYSIS</a:t>
            </a:r>
          </a:p>
        </p:txBody>
      </p:sp>
      <p:sp>
        <p:nvSpPr>
          <p:cNvPr id="98307" name="Rectangle 3"/>
          <p:cNvSpPr>
            <a:spLocks noGrp="1" noChangeArrowheads="1"/>
          </p:cNvSpPr>
          <p:nvPr>
            <p:ph type="body" idx="1"/>
          </p:nvPr>
        </p:nvSpPr>
        <p:spPr/>
        <p:txBody>
          <a:bodyPr>
            <a:normAutofit/>
          </a:bodyPr>
          <a:lstStyle/>
          <a:p>
            <a:pPr algn="just" eaLnBrk="1" hangingPunct="1">
              <a:lnSpc>
                <a:spcPct val="80000"/>
              </a:lnSpc>
            </a:pPr>
            <a:r>
              <a:rPr lang="pt-PT" altLang="ja-JP" dirty="0">
                <a:ea typeface="ＭＳ Ｐゴシック" panose="020B0600070205080204" pitchFamily="34" charset="-128"/>
              </a:rPr>
              <a:t>"In </a:t>
            </a:r>
            <a:r>
              <a:rPr lang="pt-PT" altLang="ja-JP" dirty="0" err="1">
                <a:ea typeface="ＭＳ Ｐゴシック" panose="020B0600070205080204" pitchFamily="34" charset="-128"/>
              </a:rPr>
              <a:t>an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article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called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Investigating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Accidents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Using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Root</a:t>
            </a:r>
            <a:r>
              <a:rPr lang="pt-PT" altLang="ja-JP" dirty="0">
                <a:ea typeface="ＭＳ Ｐゴシック" panose="020B0600070205080204" pitchFamily="34" charset="-128"/>
              </a:rPr>
              <a:t> Cause </a:t>
            </a:r>
            <a:r>
              <a:rPr lang="pt-PT" altLang="ja-JP" dirty="0" err="1">
                <a:ea typeface="ＭＳ Ｐゴシック" panose="020B0600070205080204" pitchFamily="34" charset="-128"/>
              </a:rPr>
              <a:t>Analysis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Strategic</a:t>
            </a:r>
            <a:r>
              <a:rPr lang="pt-PT" altLang="ja-JP" dirty="0">
                <a:ea typeface="ＭＳ Ｐゴシック" panose="020B0600070205080204" pitchFamily="34" charset="-128"/>
              </a:rPr>
              <a:t> </a:t>
            </a:r>
            <a:r>
              <a:rPr lang="pt-PT" altLang="ja-JP" dirty="0" err="1">
                <a:ea typeface="ＭＳ Ｐゴシック" panose="020B0600070205080204" pitchFamily="34" charset="-128"/>
              </a:rPr>
              <a:t>Risk</a:t>
            </a:r>
            <a:r>
              <a:rPr lang="pt-PT" altLang="ja-JP" dirty="0">
                <a:ea typeface="ＭＳ Ｐゴシック" panose="020B0600070205080204" pitchFamily="34" charset="-128"/>
              </a:rPr>
              <a:t>, </a:t>
            </a:r>
            <a:r>
              <a:rPr lang="pt-PT" altLang="ja-JP" dirty="0" err="1">
                <a:ea typeface="ＭＳ Ｐゴシック" panose="020B0600070205080204" pitchFamily="34" charset="-128"/>
              </a:rPr>
              <a:t>September</a:t>
            </a:r>
            <a:r>
              <a:rPr lang="pt-PT" altLang="ja-JP" dirty="0">
                <a:ea typeface="ＭＳ Ｐゴシック" panose="020B0600070205080204" pitchFamily="34" charset="-128"/>
              </a:rPr>
              <a:t> 1st, 2006), Roger </a:t>
            </a:r>
            <a:r>
              <a:rPr lang="pt-PT" altLang="ja-JP" dirty="0" err="1">
                <a:ea typeface="ＭＳ Ｐゴシック" panose="020B0600070205080204" pitchFamily="34" charset="-128"/>
              </a:rPr>
              <a:t>Shaw</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mentions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following</a:t>
            </a:r>
            <a:r>
              <a:rPr lang="pt-PT" altLang="ja-JP" dirty="0">
                <a:ea typeface="ＭＳ Ｐゴシック" panose="020B0600070205080204" pitchFamily="34" charset="-128"/>
              </a:rPr>
              <a:t> 8-stage </a:t>
            </a:r>
            <a:r>
              <a:rPr lang="pt-PT" altLang="ja-JP" dirty="0" err="1">
                <a:ea typeface="ＭＳ Ｐゴシック" panose="020B0600070205080204" pitchFamily="34" charset="-128"/>
              </a:rPr>
              <a:t>Root</a:t>
            </a:r>
            <a:r>
              <a:rPr lang="pt-PT" altLang="ja-JP" dirty="0">
                <a:ea typeface="ＭＳ Ｐゴシック" panose="020B0600070205080204" pitchFamily="34" charset="-128"/>
              </a:rPr>
              <a:t> Cause </a:t>
            </a:r>
            <a:r>
              <a:rPr lang="pt-PT" altLang="ja-JP" dirty="0" err="1">
                <a:ea typeface="ＭＳ Ｐゴシック" panose="020B0600070205080204" pitchFamily="34" charset="-128"/>
              </a:rPr>
              <a:t>Analysis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Process</a:t>
            </a:r>
            <a:r>
              <a:rPr lang="pt-PT" altLang="ja-JP" dirty="0">
                <a:ea typeface="ＭＳ Ｐゴシック" panose="020B0600070205080204" pitchFamily="34" charset="-128"/>
              </a:rPr>
              <a:t>: 1. Preserve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site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evidence</a:t>
            </a:r>
            <a:r>
              <a:rPr lang="pt-PT" altLang="ja-JP" dirty="0">
                <a:ea typeface="ＭＳ Ｐゴシック" panose="020B0600070205080204" pitchFamily="34" charset="-128"/>
              </a:rPr>
              <a:t> as </a:t>
            </a:r>
            <a:r>
              <a:rPr lang="pt-PT" altLang="ja-JP" dirty="0" err="1">
                <a:ea typeface="ＭＳ Ｐゴシック" panose="020B0600070205080204" pitchFamily="34" charset="-128"/>
              </a:rPr>
              <a:t>far</a:t>
            </a:r>
            <a:r>
              <a:rPr lang="pt-PT" altLang="ja-JP" dirty="0">
                <a:ea typeface="ＭＳ Ｐゴシック" panose="020B0600070205080204" pitchFamily="34" charset="-128"/>
              </a:rPr>
              <a:t> as </a:t>
            </a:r>
            <a:r>
              <a:rPr lang="pt-PT" altLang="ja-JP" dirty="0" err="1">
                <a:ea typeface="ＭＳ Ｐゴシック" panose="020B0600070205080204" pitchFamily="34" charset="-128"/>
              </a:rPr>
              <a:t>possible</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other</a:t>
            </a:r>
            <a:r>
              <a:rPr lang="pt-PT" altLang="ja-JP" dirty="0">
                <a:ea typeface="ＭＳ Ｐゴシック" panose="020B0600070205080204" pitchFamily="34" charset="-128"/>
              </a:rPr>
              <a:t> cases, </a:t>
            </a:r>
            <a:r>
              <a:rPr lang="pt-PT" altLang="ja-JP" dirty="0" err="1">
                <a:ea typeface="ＭＳ Ｐゴシック" panose="020B0600070205080204" pitchFamily="34" charset="-128"/>
              </a:rPr>
              <a:t>identify</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collect</a:t>
            </a:r>
            <a:r>
              <a:rPr lang="pt-PT" altLang="ja-JP" dirty="0">
                <a:ea typeface="ＭＳ Ｐゴシック" panose="020B0600070205080204" pitchFamily="34" charset="-128"/>
              </a:rPr>
              <a:t> </a:t>
            </a:r>
            <a:r>
              <a:rPr lang="pt-PT" altLang="ja-JP" dirty="0" err="1">
                <a:ea typeface="ＭＳ Ｐゴシック" panose="020B0600070205080204" pitchFamily="34" charset="-128"/>
              </a:rPr>
              <a:t>whatever</a:t>
            </a:r>
            <a:r>
              <a:rPr lang="pt-PT" altLang="ja-JP" dirty="0">
                <a:ea typeface="ＭＳ Ｐゴシック" panose="020B0600070205080204" pitchFamily="34" charset="-128"/>
              </a:rPr>
              <a:t> data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available</a:t>
            </a:r>
            <a:r>
              <a:rPr lang="pt-PT" altLang="ja-JP" dirty="0">
                <a:ea typeface="ＭＳ Ｐゴシック" panose="020B0600070205080204" pitchFamily="34" charset="-128"/>
              </a:rPr>
              <a:t>. 2. Determine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expertise </a:t>
            </a:r>
            <a:r>
              <a:rPr lang="pt-PT" altLang="ja-JP" dirty="0" err="1">
                <a:ea typeface="ＭＳ Ｐゴシック" panose="020B0600070205080204" pitchFamily="34" charset="-128"/>
              </a:rPr>
              <a:t>required</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conduct</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investigation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set </a:t>
            </a:r>
            <a:r>
              <a:rPr lang="pt-PT" altLang="ja-JP" dirty="0" err="1">
                <a:ea typeface="ＭＳ Ｐゴシック" panose="020B0600070205080204" pitchFamily="34" charset="-128"/>
              </a:rPr>
              <a:t>up</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team, </a:t>
            </a:r>
            <a:r>
              <a:rPr lang="pt-PT" altLang="ja-JP" dirty="0" err="1">
                <a:ea typeface="ＭＳ Ｐゴシック" panose="020B0600070205080204" pitchFamily="34" charset="-128"/>
              </a:rPr>
              <a:t>which</a:t>
            </a:r>
            <a:r>
              <a:rPr lang="pt-PT" altLang="ja-JP" dirty="0">
                <a:ea typeface="ＭＳ Ｐゴシック" panose="020B0600070205080204" pitchFamily="34" charset="-128"/>
              </a:rPr>
              <a:t> </a:t>
            </a:r>
            <a:r>
              <a:rPr lang="pt-PT" altLang="ja-JP" dirty="0" err="1">
                <a:ea typeface="ＭＳ Ｐゴシック" panose="020B0600070205080204" pitchFamily="34" charset="-128"/>
              </a:rPr>
              <a:t>will</a:t>
            </a:r>
            <a:r>
              <a:rPr lang="pt-PT" altLang="ja-JP" dirty="0">
                <a:ea typeface="ＭＳ Ｐゴシック" panose="020B0600070205080204" pitchFamily="34" charset="-128"/>
              </a:rPr>
              <a:t>: 3. Define </a:t>
            </a:r>
            <a:r>
              <a:rPr lang="pt-PT" altLang="ja-JP" dirty="0" err="1">
                <a:ea typeface="ＭＳ Ｐゴシック" panose="020B0600070205080204" pitchFamily="34" charset="-128"/>
              </a:rPr>
              <a:t>clearly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incident</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investigated</a:t>
            </a:r>
            <a:r>
              <a:rPr lang="pt-PT" altLang="ja-JP" dirty="0">
                <a:ea typeface="ＭＳ Ｐゴシック" panose="020B0600070205080204" pitchFamily="34" charset="-128"/>
              </a:rPr>
              <a:t>. 4. </a:t>
            </a:r>
            <a:r>
              <a:rPr lang="pt-PT" altLang="ja-JP" dirty="0" err="1">
                <a:ea typeface="ＭＳ Ｐゴシック" panose="020B0600070205080204" pitchFamily="34" charset="-128"/>
              </a:rPr>
              <a:t>Gather</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information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conduct</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interviews</a:t>
            </a:r>
            <a:r>
              <a:rPr lang="pt-PT" altLang="ja-JP" dirty="0">
                <a:ea typeface="ＭＳ Ｐゴシック" panose="020B0600070205080204" pitchFamily="34" charset="-128"/>
              </a:rPr>
              <a:t> etc.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produce</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narrative</a:t>
            </a:r>
            <a:r>
              <a:rPr lang="pt-PT" altLang="ja-JP" dirty="0">
                <a:ea typeface="ＭＳ Ｐゴシック" panose="020B0600070205080204" pitchFamily="34" charset="-128"/>
              </a:rPr>
              <a:t>. 5. </a:t>
            </a:r>
            <a:r>
              <a:rPr lang="pt-PT" altLang="ja-JP" dirty="0" err="1">
                <a:ea typeface="ＭＳ Ｐゴシック" panose="020B0600070205080204" pitchFamily="34" charset="-128"/>
              </a:rPr>
              <a:t>Identify</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facts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from</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narrative</a:t>
            </a:r>
            <a:r>
              <a:rPr lang="pt-PT" altLang="ja-JP" dirty="0">
                <a:ea typeface="ＭＳ Ｐゴシック" panose="020B0600070205080204" pitchFamily="34" charset="-128"/>
              </a:rPr>
              <a:t>, set </a:t>
            </a:r>
            <a:r>
              <a:rPr lang="pt-PT" altLang="ja-JP" dirty="0" err="1">
                <a:ea typeface="ＭＳ Ｐゴシック" panose="020B0600070205080204" pitchFamily="34" charset="-128"/>
              </a:rPr>
              <a:t>them</a:t>
            </a:r>
            <a:r>
              <a:rPr lang="pt-PT" altLang="ja-JP" dirty="0">
                <a:ea typeface="ＭＳ Ｐゴシック" panose="020B0600070205080204" pitchFamily="34" charset="-128"/>
              </a:rPr>
              <a:t> out </a:t>
            </a:r>
            <a:r>
              <a:rPr lang="pt-PT" altLang="ja-JP" dirty="0" err="1">
                <a:ea typeface="ＭＳ Ｐゴシック" panose="020B0600070205080204" pitchFamily="34" charset="-128"/>
              </a:rPr>
              <a:t>clearly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generate</a:t>
            </a:r>
            <a:r>
              <a:rPr lang="pt-PT" altLang="ja-JP" dirty="0">
                <a:ea typeface="ＭＳ Ｐゴシック" panose="020B0600070205080204" pitchFamily="34" charset="-128"/>
              </a:rPr>
              <a:t> a time </a:t>
            </a:r>
            <a:r>
              <a:rPr lang="pt-PT" altLang="ja-JP" dirty="0" err="1">
                <a:ea typeface="ＭＳ Ｐゴシック" panose="020B0600070205080204" pitchFamily="34" charset="-128"/>
              </a:rPr>
              <a:t>line</a:t>
            </a:r>
            <a:r>
              <a:rPr lang="pt-PT" altLang="ja-JP" dirty="0">
                <a:ea typeface="ＭＳ Ｐゴシック" panose="020B0600070205080204" pitchFamily="34" charset="-128"/>
              </a:rPr>
              <a:t>. 6. </a:t>
            </a:r>
            <a:r>
              <a:rPr lang="pt-PT" altLang="ja-JP" dirty="0" err="1">
                <a:ea typeface="ＭＳ Ｐゴシック" panose="020B0600070205080204" pitchFamily="34" charset="-128"/>
              </a:rPr>
              <a:t>Identify</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agree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causal </a:t>
            </a:r>
            <a:r>
              <a:rPr lang="pt-PT" altLang="ja-JP" dirty="0" err="1">
                <a:ea typeface="ＭＳ Ｐゴシック" panose="020B0600070205080204" pitchFamily="34" charset="-128"/>
              </a:rPr>
              <a:t>factors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direct</a:t>
            </a:r>
            <a:r>
              <a:rPr lang="pt-PT" altLang="ja-JP" dirty="0">
                <a:ea typeface="ＭＳ Ｐゴシック" panose="020B0600070205080204" pitchFamily="34" charset="-128"/>
              </a:rPr>
              <a:t> cause, </a:t>
            </a:r>
            <a:r>
              <a:rPr lang="pt-PT" altLang="ja-JP" dirty="0" err="1">
                <a:ea typeface="ＭＳ Ｐゴシック" panose="020B0600070205080204" pitchFamily="34" charset="-128"/>
              </a:rPr>
              <a:t>contributory</a:t>
            </a:r>
            <a:r>
              <a:rPr lang="pt-PT" altLang="ja-JP" dirty="0">
                <a:ea typeface="ＭＳ Ｐゴシック" panose="020B0600070205080204" pitchFamily="34" charset="-128"/>
              </a:rPr>
              <a:t> </a:t>
            </a:r>
            <a:r>
              <a:rPr lang="pt-PT" altLang="ja-JP" dirty="0" err="1">
                <a:ea typeface="ＭＳ Ｐゴシック" panose="020B0600070205080204" pitchFamily="34" charset="-128"/>
              </a:rPr>
              <a:t>factors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root</a:t>
            </a:r>
            <a:r>
              <a:rPr lang="pt-PT" altLang="ja-JP" dirty="0">
                <a:ea typeface="ＭＳ Ｐゴシック" panose="020B0600070205080204" pitchFamily="34" charset="-128"/>
              </a:rPr>
              <a:t> cause. 7. </a:t>
            </a:r>
            <a:r>
              <a:rPr lang="pt-PT" altLang="ja-JP" dirty="0" err="1">
                <a:ea typeface="ＭＳ Ｐゴシック" panose="020B0600070205080204" pitchFamily="34" charset="-128"/>
              </a:rPr>
              <a:t>Produce</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report</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recommendations</a:t>
            </a:r>
            <a:r>
              <a:rPr lang="pt-PT" altLang="ja-JP" dirty="0">
                <a:ea typeface="ＭＳ Ｐゴシック" panose="020B0600070205080204" pitchFamily="34" charset="-128"/>
              </a:rPr>
              <a:t>. 8. </a:t>
            </a:r>
            <a:r>
              <a:rPr lang="pt-PT" altLang="ja-JP" dirty="0" err="1">
                <a:ea typeface="ＭＳ Ｐゴシック" panose="020B0600070205080204" pitchFamily="34" charset="-128"/>
              </a:rPr>
              <a:t>Implement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recommendations</a:t>
            </a:r>
            <a:r>
              <a:rPr lang="pt-PT" altLang="ja-JP" dirty="0">
                <a:ea typeface="ＭＳ Ｐゴシック" panose="020B0600070205080204" pitchFamily="34" charset="-128"/>
              </a:rPr>
              <a:t>." </a:t>
            </a:r>
            <a:endParaRPr lang="pt-PT" altLang="pt-PT" dirty="0"/>
          </a:p>
        </p:txBody>
      </p:sp>
    </p:spTree>
    <p:extLst>
      <p:ext uri="{BB962C8B-B14F-4D97-AF65-F5344CB8AC3E}">
        <p14:creationId xmlns:p14="http://schemas.microsoft.com/office/powerpoint/2010/main" val="1184329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ctr" eaLnBrk="1" hangingPunct="1">
              <a:defRPr/>
            </a:pPr>
            <a:r>
              <a:rPr lang="pt-PT" b="1" dirty="0" smtClean="0"/>
              <a:t>ROOT CAUSE ANALYSIS</a:t>
            </a:r>
          </a:p>
        </p:txBody>
      </p:sp>
      <p:sp>
        <p:nvSpPr>
          <p:cNvPr id="99331" name="Rectangle 3"/>
          <p:cNvSpPr>
            <a:spLocks noGrp="1" noChangeArrowheads="1"/>
          </p:cNvSpPr>
          <p:nvPr>
            <p:ph type="body" idx="1"/>
          </p:nvPr>
        </p:nvSpPr>
        <p:spPr/>
        <p:txBody>
          <a:bodyPr/>
          <a:lstStyle/>
          <a:p>
            <a:pPr algn="just" eaLnBrk="1" hangingPunct="1">
              <a:lnSpc>
                <a:spcPct val="80000"/>
              </a:lnSpc>
            </a:pPr>
            <a:r>
              <a:rPr lang="pt-PT" altLang="ja-JP" sz="3200" dirty="0">
                <a:ea typeface="ＭＳ Ｐゴシック" panose="020B0600070205080204" pitchFamily="34" charset="-128"/>
              </a:rPr>
              <a:t>"A </a:t>
            </a:r>
            <a:r>
              <a:rPr lang="pt-PT" altLang="ja-JP" sz="3200" dirty="0" err="1">
                <a:ea typeface="ＭＳ Ｐゴシック" panose="020B0600070205080204" pitchFamily="34" charset="-128"/>
              </a:rPr>
              <a:t>straightforward</a:t>
            </a:r>
            <a:r>
              <a:rPr lang="pt-PT" altLang="ja-JP" sz="3200" dirty="0">
                <a:ea typeface="ＭＳ Ｐゴシック" panose="020B0600070205080204" pitchFamily="34" charset="-128"/>
              </a:rPr>
              <a:t> individual </a:t>
            </a:r>
            <a:r>
              <a:rPr lang="pt-PT" altLang="ja-JP" sz="3200" dirty="0" err="1">
                <a:ea typeface="ＭＳ Ｐゴシック" panose="020B0600070205080204" pitchFamily="34" charset="-128"/>
              </a:rPr>
              <a:t>approach</a:t>
            </a:r>
            <a:r>
              <a:rPr lang="pt-PT" altLang="ja-JP" sz="3200" dirty="0">
                <a:ea typeface="ＭＳ Ｐゴシック" panose="020B0600070205080204" pitchFamily="34" charset="-128"/>
              </a:rPr>
              <a:t> to </a:t>
            </a:r>
            <a:r>
              <a:rPr lang="pt-PT" altLang="ja-JP" sz="3200" dirty="0" err="1">
                <a:ea typeface="ＭＳ Ｐゴシック" panose="020B0600070205080204" pitchFamily="34" charset="-128"/>
              </a:rPr>
              <a:t>Root</a:t>
            </a:r>
            <a:r>
              <a:rPr lang="pt-PT" altLang="ja-JP" sz="3200" dirty="0">
                <a:ea typeface="ＭＳ Ｐゴシック" panose="020B0600070205080204" pitchFamily="34" charset="-128"/>
              </a:rPr>
              <a:t>-cause </a:t>
            </a:r>
            <a:r>
              <a:rPr lang="pt-PT" altLang="ja-JP" sz="3200" dirty="0" err="1">
                <a:ea typeface="ＭＳ Ｐゴシック" panose="020B0600070205080204" pitchFamily="34" charset="-128"/>
              </a:rPr>
              <a:t>Analysis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known</a:t>
            </a:r>
            <a:r>
              <a:rPr lang="pt-PT" altLang="ja-JP" sz="3200" dirty="0">
                <a:ea typeface="ＭＳ Ｐゴシック" panose="020B0600070205080204" pitchFamily="34" charset="-128"/>
              </a:rPr>
              <a:t> as </a:t>
            </a:r>
            <a:r>
              <a:rPr lang="pt-PT" altLang="ja-JP" sz="3200" dirty="0" err="1">
                <a:ea typeface="ＭＳ Ｐゴシック" panose="020B0600070205080204" pitchFamily="34" charset="-128"/>
              </a:rPr>
              <a:t>the</a:t>
            </a:r>
            <a:r>
              <a:rPr lang="pt-PT" altLang="ja-JP" sz="3200" dirty="0">
                <a:ea typeface="ＭＳ Ｐゴシック" panose="020B0600070205080204" pitchFamily="34" charset="-128"/>
              </a:rPr>
              <a:t> "</a:t>
            </a:r>
            <a:r>
              <a:rPr lang="pt-PT" altLang="ja-JP" sz="3200" b="1" dirty="0" err="1">
                <a:ea typeface="ＭＳ Ｐゴシック" panose="020B0600070205080204" pitchFamily="34" charset="-128"/>
              </a:rPr>
              <a:t>Five</a:t>
            </a:r>
            <a:r>
              <a:rPr lang="pt-PT" altLang="ja-JP" sz="3200" b="1" dirty="0">
                <a:ea typeface="ＭＳ Ｐゴシック" panose="020B0600070205080204" pitchFamily="34" charset="-128"/>
              </a:rPr>
              <a:t> </a:t>
            </a:r>
            <a:r>
              <a:rPr lang="pt-PT" altLang="ja-JP" sz="3200" b="1" dirty="0" err="1">
                <a:ea typeface="ＭＳ Ｐゴシック" panose="020B0600070205080204" pitchFamily="34" charset="-128"/>
              </a:rPr>
              <a:t>Why's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Starting</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with</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the</a:t>
            </a:r>
            <a:r>
              <a:rPr lang="pt-PT" altLang="ja-JP" sz="3200" dirty="0">
                <a:ea typeface="ＭＳ Ｐゴシック" panose="020B0600070205080204" pitchFamily="34" charset="-128"/>
              </a:rPr>
              <a:t> basic </a:t>
            </a:r>
            <a:r>
              <a:rPr lang="pt-PT" altLang="ja-JP" sz="3200" dirty="0" err="1">
                <a:ea typeface="ＭＳ Ｐゴシック" panose="020B0600070205080204" pitchFamily="34" charset="-128"/>
              </a:rPr>
              <a:t>question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answer</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used</a:t>
            </a:r>
            <a:r>
              <a:rPr lang="pt-PT" altLang="ja-JP" sz="3200" dirty="0">
                <a:ea typeface="ＭＳ Ｐゴシック" panose="020B0600070205080204" pitchFamily="34" charset="-128"/>
              </a:rPr>
              <a:t> for </a:t>
            </a:r>
            <a:r>
              <a:rPr lang="pt-PT" altLang="ja-JP" sz="3200" dirty="0" err="1">
                <a:ea typeface="ＭＳ Ｐゴシック" panose="020B0600070205080204" pitchFamily="34" charset="-128"/>
              </a:rPr>
              <a:t>the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next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why-question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process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repeated</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least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five</a:t>
            </a:r>
            <a:r>
              <a:rPr lang="pt-PT" altLang="ja-JP" sz="3200" dirty="0">
                <a:ea typeface="ＭＳ Ｐゴシック" panose="020B0600070205080204" pitchFamily="34" charset="-128"/>
              </a:rPr>
              <a:t> times, in </a:t>
            </a:r>
            <a:r>
              <a:rPr lang="pt-PT" altLang="ja-JP" sz="3200" dirty="0" err="1">
                <a:ea typeface="ＭＳ Ｐゴシック" panose="020B0600070205080204" pitchFamily="34" charset="-128"/>
              </a:rPr>
              <a:t>order</a:t>
            </a:r>
            <a:r>
              <a:rPr lang="pt-PT" altLang="ja-JP" sz="3200" dirty="0">
                <a:ea typeface="ＭＳ Ｐゴシック" panose="020B0600070205080204" pitchFamily="34" charset="-128"/>
              </a:rPr>
              <a:t> to </a:t>
            </a:r>
            <a:r>
              <a:rPr lang="pt-PT" altLang="ja-JP" sz="3200" dirty="0" err="1">
                <a:ea typeface="ＭＳ Ｐゴシック" panose="020B0600070205080204" pitchFamily="34" charset="-128"/>
              </a:rPr>
              <a:t>encourage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respondents</a:t>
            </a:r>
            <a:r>
              <a:rPr lang="pt-PT" altLang="ja-JP" sz="3200" dirty="0">
                <a:ea typeface="ＭＳ Ｐゴシック" panose="020B0600070205080204" pitchFamily="34" charset="-128"/>
              </a:rPr>
              <a:t> to </a:t>
            </a:r>
            <a:r>
              <a:rPr lang="pt-PT" altLang="ja-JP" sz="3200" dirty="0" err="1">
                <a:ea typeface="ＭＳ Ｐゴシック" panose="020B0600070205080204" pitchFamily="34" charset="-128"/>
              </a:rPr>
              <a:t>dig</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down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deeply</a:t>
            </a:r>
            <a:r>
              <a:rPr lang="pt-PT" altLang="ja-JP" sz="3200" dirty="0">
                <a:ea typeface="ＭＳ Ｐゴシック" panose="020B0600070205080204" pitchFamily="34" charset="-128"/>
              </a:rPr>
              <a:t> for </a:t>
            </a:r>
            <a:r>
              <a:rPr lang="pt-PT" altLang="ja-JP" sz="3200" dirty="0" err="1">
                <a:ea typeface="ＭＳ Ｐゴシック" panose="020B0600070205080204" pitchFamily="34" charset="-128"/>
              </a:rPr>
              <a:t>answers</a:t>
            </a:r>
            <a:r>
              <a:rPr lang="pt-PT" altLang="ja-JP" sz="3200" dirty="0">
                <a:ea typeface="ＭＳ Ｐゴシック" panose="020B0600070205080204" pitchFamily="34" charset="-128"/>
              </a:rPr>
              <a:t>. A </a:t>
            </a:r>
            <a:r>
              <a:rPr lang="pt-PT" altLang="ja-JP" sz="3200" dirty="0" err="1">
                <a:ea typeface="ＭＳ Ｐゴシック" panose="020B0600070205080204" pitchFamily="34" charset="-128"/>
              </a:rPr>
              <a:t>flaw</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with</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concept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that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failure</a:t>
            </a:r>
            <a:r>
              <a:rPr lang="pt-PT" altLang="ja-JP" sz="3200" dirty="0">
                <a:ea typeface="ＭＳ Ｐゴシック" panose="020B0600070205080204" pitchFamily="34" charset="-128"/>
              </a:rPr>
              <a:t> does </a:t>
            </a:r>
            <a:r>
              <a:rPr lang="pt-PT" altLang="ja-JP" sz="3200" dirty="0" err="1">
                <a:ea typeface="ＭＳ Ｐゴシック" panose="020B0600070205080204" pitchFamily="34" charset="-128"/>
              </a:rPr>
              <a:t>not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always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occur</a:t>
            </a:r>
            <a:r>
              <a:rPr lang="pt-PT" altLang="ja-JP" sz="3200" dirty="0">
                <a:ea typeface="ＭＳ Ｐゴシック" panose="020B0600070205080204" pitchFamily="34" charset="-128"/>
              </a:rPr>
              <a:t> in a linear </a:t>
            </a:r>
            <a:r>
              <a:rPr lang="pt-PT" altLang="ja-JP" sz="3200" dirty="0" err="1">
                <a:ea typeface="ＭＳ Ｐゴシック" panose="020B0600070205080204" pitchFamily="34" charset="-128"/>
              </a:rPr>
              <a:t>patten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Multiple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factors</a:t>
            </a:r>
            <a:r>
              <a:rPr lang="pt-PT" altLang="ja-JP" sz="3200" dirty="0">
                <a:ea typeface="ＭＳ Ｐゴシック" panose="020B0600070205080204" pitchFamily="34" charset="-128"/>
              </a:rPr>
              <a:t> can combine </a:t>
            </a:r>
            <a:r>
              <a:rPr lang="pt-PT" altLang="ja-JP" sz="3200" dirty="0" err="1">
                <a:ea typeface="ＭＳ Ｐゴシック" panose="020B0600070205080204" pitchFamily="34" charset="-128"/>
              </a:rPr>
              <a:t>laterally</a:t>
            </a:r>
            <a:r>
              <a:rPr lang="pt-PT" altLang="ja-JP" sz="3200" dirty="0">
                <a:ea typeface="ＭＳ Ｐゴシック" panose="020B0600070205080204" pitchFamily="34" charset="-128"/>
              </a:rPr>
              <a:t> to </a:t>
            </a:r>
            <a:r>
              <a:rPr lang="pt-PT" altLang="ja-JP" sz="3200" dirty="0" err="1">
                <a:ea typeface="ＭＳ Ｐゴシック" panose="020B0600070205080204" pitchFamily="34" charset="-128"/>
              </a:rPr>
              <a:t>allow</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outcomes</a:t>
            </a:r>
            <a:r>
              <a:rPr lang="pt-PT" altLang="ja-JP" sz="3200" dirty="0">
                <a:ea typeface="ＭＳ Ｐゴシック" panose="020B0600070205080204" pitchFamily="34" charset="-128"/>
              </a:rPr>
              <a:t> to </a:t>
            </a:r>
            <a:r>
              <a:rPr lang="pt-PT" altLang="ja-JP" sz="3200" dirty="0" err="1">
                <a:ea typeface="ＭＳ Ｐゴシック" panose="020B0600070205080204" pitchFamily="34" charset="-128"/>
              </a:rPr>
              <a:t>occur</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Furthermore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people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using</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tool</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often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don’t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rely</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upon</a:t>
            </a:r>
            <a:r>
              <a:rPr lang="pt-PT" altLang="ja-JP" sz="3200" dirty="0">
                <a:ea typeface="ＭＳ Ｐゴシック" panose="020B0600070205080204" pitchFamily="34" charset="-128"/>
              </a:rPr>
              <a:t> a team </a:t>
            </a:r>
            <a:r>
              <a:rPr lang="pt-PT" altLang="ja-JP" sz="3200" dirty="0" err="1">
                <a:ea typeface="ＭＳ Ｐゴシック" panose="020B0600070205080204" pitchFamily="34" charset="-128"/>
              </a:rPr>
              <a:t>or</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evidence</a:t>
            </a:r>
            <a:r>
              <a:rPr lang="pt-PT" altLang="ja-JP" sz="3200" dirty="0">
                <a:ea typeface="ＭＳ Ｐゴシック" panose="020B0600070205080204" pitchFamily="34" charset="-128"/>
              </a:rPr>
              <a:t> to </a:t>
            </a:r>
            <a:r>
              <a:rPr lang="pt-PT" altLang="ja-JP" sz="3200" dirty="0" err="1">
                <a:ea typeface="ＭＳ Ｐゴシック" panose="020B0600070205080204" pitchFamily="34" charset="-128"/>
              </a:rPr>
              <a:t>back</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up</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their</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asertions</a:t>
            </a:r>
            <a:r>
              <a:rPr lang="pt-PT" altLang="ja-JP" sz="3200" dirty="0">
                <a:ea typeface="ＭＳ Ｐゴシック" panose="020B0600070205080204" pitchFamily="34" charset="-128"/>
              </a:rPr>
              <a:t>."</a:t>
            </a:r>
            <a:r>
              <a:rPr lang="pt-PT" altLang="ja-JP" dirty="0">
                <a:ea typeface="ＭＳ Ｐゴシック" panose="020B0600070205080204" pitchFamily="34" charset="-128"/>
              </a:rPr>
              <a:t> </a:t>
            </a:r>
            <a:endParaRPr lang="pt-PT" altLang="pt-PT" dirty="0"/>
          </a:p>
        </p:txBody>
      </p:sp>
    </p:spTree>
    <p:extLst>
      <p:ext uri="{BB962C8B-B14F-4D97-AF65-F5344CB8AC3E}">
        <p14:creationId xmlns:p14="http://schemas.microsoft.com/office/powerpoint/2010/main" val="2919405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algn="ctr" eaLnBrk="1" hangingPunct="1">
              <a:defRPr/>
            </a:pPr>
            <a:r>
              <a:rPr lang="pt-PT" b="1" dirty="0" smtClean="0"/>
              <a:t>ROOT CAUSE ANALYSIS</a:t>
            </a:r>
          </a:p>
        </p:txBody>
      </p:sp>
      <p:sp>
        <p:nvSpPr>
          <p:cNvPr id="100355" name="Rectangle 3"/>
          <p:cNvSpPr>
            <a:spLocks noGrp="1" noChangeArrowheads="1"/>
          </p:cNvSpPr>
          <p:nvPr>
            <p:ph type="body" idx="1"/>
          </p:nvPr>
        </p:nvSpPr>
        <p:spPr/>
        <p:txBody>
          <a:bodyPr>
            <a:normAutofit/>
          </a:bodyPr>
          <a:lstStyle/>
          <a:p>
            <a:pPr algn="just" eaLnBrk="1" hangingPunct="1">
              <a:lnSpc>
                <a:spcPct val="80000"/>
              </a:lnSpc>
            </a:pPr>
            <a:r>
              <a:rPr lang="pt-PT" altLang="ja-JP" dirty="0">
                <a:ea typeface="ＭＳ Ｐゴシック" panose="020B0600070205080204" pitchFamily="34" charset="-128"/>
              </a:rPr>
              <a:t>5 </a:t>
            </a:r>
            <a:r>
              <a:rPr lang="pt-PT" altLang="ja-JP" dirty="0" err="1">
                <a:ea typeface="ＭＳ Ｐゴシック" panose="020B0600070205080204" pitchFamily="34" charset="-128"/>
              </a:rPr>
              <a:t>schools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RCA </a:t>
            </a:r>
            <a:r>
              <a:rPr lang="pt-PT" altLang="ja-JP" dirty="0" err="1">
                <a:ea typeface="ＭＳ Ｐゴシック" panose="020B0600070205080204" pitchFamily="34" charset="-128"/>
              </a:rPr>
              <a:t>could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a:t>
            </a:r>
            <a:r>
              <a:rPr lang="pt-PT" altLang="ja-JP" dirty="0" err="1">
                <a:ea typeface="ＭＳ Ｐゴシック" panose="020B0600070205080204" pitchFamily="34" charset="-128"/>
              </a:rPr>
              <a:t>distinguished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depending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their</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origin</a:t>
            </a:r>
            <a:r>
              <a:rPr lang="pt-PT" altLang="ja-JP" dirty="0">
                <a:ea typeface="ＭＳ Ｐゴシック" panose="020B0600070205080204" pitchFamily="34" charset="-128"/>
              </a:rPr>
              <a:t>: 1. </a:t>
            </a:r>
            <a:r>
              <a:rPr lang="pt-PT" altLang="ja-JP" b="1" dirty="0">
                <a:ea typeface="ＭＳ Ｐゴシック" panose="020B0600070205080204" pitchFamily="34" charset="-128"/>
              </a:rPr>
              <a:t>SAFETY-BASED RCA </a:t>
            </a:r>
            <a:r>
              <a:rPr lang="pt-PT" altLang="ja-JP" dirty="0" err="1">
                <a:ea typeface="ＭＳ Ｐゴシック" panose="020B0600070205080204" pitchFamily="34" charset="-128"/>
              </a:rPr>
              <a:t>descends</a:t>
            </a:r>
            <a:r>
              <a:rPr lang="pt-PT" altLang="ja-JP" dirty="0">
                <a:ea typeface="ＭＳ Ｐゴシック" panose="020B0600070205080204" pitchFamily="34" charset="-128"/>
              </a:rPr>
              <a:t> </a:t>
            </a:r>
            <a:r>
              <a:rPr lang="pt-PT" altLang="ja-JP" dirty="0" err="1">
                <a:ea typeface="ＭＳ Ｐゴシック" panose="020B0600070205080204" pitchFamily="34" charset="-128"/>
              </a:rPr>
              <a:t>from</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fields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accident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analysis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occupational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safety</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health</a:t>
            </a:r>
            <a:r>
              <a:rPr lang="pt-PT" altLang="ja-JP" dirty="0">
                <a:ea typeface="ＭＳ Ｐゴシック" panose="020B0600070205080204" pitchFamily="34" charset="-128"/>
              </a:rPr>
              <a:t>. 2. </a:t>
            </a:r>
            <a:r>
              <a:rPr lang="pt-PT" altLang="ja-JP" b="1" dirty="0">
                <a:ea typeface="ＭＳ Ｐゴシック" panose="020B0600070205080204" pitchFamily="34" charset="-128"/>
              </a:rPr>
              <a:t>PRODUCTION-BASED RCA </a:t>
            </a:r>
            <a:r>
              <a:rPr lang="pt-PT" altLang="ja-JP" dirty="0" err="1">
                <a:ea typeface="ＭＳ Ｐゴシック" panose="020B0600070205080204" pitchFamily="34" charset="-128"/>
              </a:rPr>
              <a:t>has</a:t>
            </a:r>
            <a:r>
              <a:rPr lang="pt-PT" altLang="ja-JP" dirty="0">
                <a:ea typeface="ＭＳ Ｐゴシック" panose="020B0600070205080204" pitchFamily="34" charset="-128"/>
              </a:rPr>
              <a:t> </a:t>
            </a:r>
            <a:r>
              <a:rPr lang="pt-PT" altLang="ja-JP" dirty="0" err="1">
                <a:ea typeface="ＭＳ Ｐゴシック" panose="020B0600070205080204" pitchFamily="34" charset="-128"/>
              </a:rPr>
              <a:t>its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origins</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field</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quality</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control</a:t>
            </a:r>
            <a:r>
              <a:rPr lang="pt-PT" altLang="ja-JP" dirty="0">
                <a:ea typeface="ＭＳ Ｐゴシック" panose="020B0600070205080204" pitchFamily="34" charset="-128"/>
              </a:rPr>
              <a:t> for industrial </a:t>
            </a:r>
            <a:r>
              <a:rPr lang="pt-PT" altLang="ja-JP" dirty="0" err="1">
                <a:ea typeface="ＭＳ Ｐゴシック" panose="020B0600070205080204" pitchFamily="34" charset="-128"/>
              </a:rPr>
              <a:t>manufacturing</a:t>
            </a:r>
            <a:r>
              <a:rPr lang="pt-PT" altLang="ja-JP" dirty="0">
                <a:ea typeface="ＭＳ Ｐゴシック" panose="020B0600070205080204" pitchFamily="34" charset="-128"/>
              </a:rPr>
              <a:t>. 3. </a:t>
            </a:r>
            <a:r>
              <a:rPr lang="pt-PT" altLang="ja-JP" b="1" dirty="0">
                <a:ea typeface="ＭＳ Ｐゴシック" panose="020B0600070205080204" pitchFamily="34" charset="-128"/>
              </a:rPr>
              <a:t>PROCESS-BASED RCA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basically</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follow-on</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production-based</a:t>
            </a:r>
            <a:r>
              <a:rPr lang="pt-PT" altLang="ja-JP" dirty="0">
                <a:ea typeface="ＭＳ Ｐゴシック" panose="020B0600070205080204" pitchFamily="34" charset="-128"/>
              </a:rPr>
              <a:t> RCA, </a:t>
            </a:r>
            <a:r>
              <a:rPr lang="pt-PT" altLang="ja-JP" dirty="0" err="1">
                <a:ea typeface="ＭＳ Ｐゴシック" panose="020B0600070205080204" pitchFamily="34" charset="-128"/>
              </a:rPr>
              <a:t>but</a:t>
            </a:r>
            <a:r>
              <a:rPr lang="pt-PT" altLang="ja-JP" dirty="0">
                <a:ea typeface="ＭＳ Ｐゴシック" panose="020B0600070205080204" pitchFamily="34" charset="-128"/>
              </a:rPr>
              <a:t> </a:t>
            </a:r>
            <a:r>
              <a:rPr lang="pt-PT" altLang="ja-JP" dirty="0" err="1">
                <a:ea typeface="ＭＳ Ｐゴシック" panose="020B0600070205080204" pitchFamily="34" charset="-128"/>
              </a:rPr>
              <a:t>with</a:t>
            </a:r>
            <a:r>
              <a:rPr lang="pt-PT" altLang="ja-JP" dirty="0">
                <a:ea typeface="ＭＳ Ｐゴシック" panose="020B0600070205080204" pitchFamily="34" charset="-128"/>
              </a:rPr>
              <a:t> a scope </a:t>
            </a:r>
            <a:r>
              <a:rPr lang="pt-PT" altLang="ja-JP" dirty="0" err="1">
                <a:ea typeface="ＭＳ Ｐゴシック" panose="020B0600070205080204" pitchFamily="34" charset="-128"/>
              </a:rPr>
              <a:t>that</a:t>
            </a:r>
            <a:r>
              <a:rPr lang="pt-PT" altLang="ja-JP" dirty="0">
                <a:ea typeface="ＭＳ Ｐゴシック" panose="020B0600070205080204" pitchFamily="34" charset="-128"/>
              </a:rPr>
              <a:t> </a:t>
            </a:r>
            <a:r>
              <a:rPr lang="pt-PT" altLang="ja-JP" dirty="0" err="1">
                <a:ea typeface="ＭＳ Ｐゴシック" panose="020B0600070205080204" pitchFamily="34" charset="-128"/>
              </a:rPr>
              <a:t>has</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been</a:t>
            </a:r>
            <a:r>
              <a:rPr lang="pt-PT" altLang="ja-JP" dirty="0">
                <a:ea typeface="ＭＳ Ｐゴシック" panose="020B0600070205080204" pitchFamily="34" charset="-128"/>
              </a:rPr>
              <a:t> </a:t>
            </a:r>
            <a:r>
              <a:rPr lang="pt-PT" altLang="ja-JP" dirty="0" err="1">
                <a:ea typeface="ＭＳ Ｐゴシック" panose="020B0600070205080204" pitchFamily="34" charset="-128"/>
              </a:rPr>
              <a:t>expanded</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include</a:t>
            </a:r>
            <a:r>
              <a:rPr lang="pt-PT" altLang="ja-JP" dirty="0">
                <a:ea typeface="ＭＳ Ｐゴシック" panose="020B0600070205080204" pitchFamily="34" charset="-128"/>
              </a:rPr>
              <a:t> business processes. 4. </a:t>
            </a:r>
            <a:r>
              <a:rPr lang="pt-PT" altLang="ja-JP" b="1" dirty="0">
                <a:ea typeface="ＭＳ Ｐゴシック" panose="020B0600070205080204" pitchFamily="34" charset="-128"/>
              </a:rPr>
              <a:t>FAILURE-BASED RCA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rooted</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practice</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failure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analysis</a:t>
            </a:r>
            <a:r>
              <a:rPr lang="pt-PT" altLang="ja-JP" dirty="0">
                <a:ea typeface="ＭＳ Ｐゴシック" panose="020B0600070205080204" pitchFamily="34" charset="-128"/>
              </a:rPr>
              <a:t> as </a:t>
            </a:r>
            <a:r>
              <a:rPr lang="pt-PT" altLang="ja-JP" dirty="0" err="1">
                <a:ea typeface="ＭＳ Ｐゴシック" panose="020B0600070205080204" pitchFamily="34" charset="-128"/>
              </a:rPr>
              <a:t>employed</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engineering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maintenance</a:t>
            </a:r>
            <a:r>
              <a:rPr lang="pt-PT" altLang="ja-JP" dirty="0">
                <a:ea typeface="ＭＳ Ｐゴシック" panose="020B0600070205080204" pitchFamily="34" charset="-128"/>
              </a:rPr>
              <a:t>. 5</a:t>
            </a:r>
            <a:r>
              <a:rPr lang="pt-PT" altLang="ja-JP" b="1" dirty="0">
                <a:ea typeface="ＭＳ Ｐゴシック" panose="020B0600070205080204" pitchFamily="34" charset="-128"/>
              </a:rPr>
              <a:t>. SYSTEMS-BASED RCA</a:t>
            </a:r>
            <a:r>
              <a:rPr lang="pt-PT" altLang="ja-JP" dirty="0">
                <a:ea typeface="ＭＳ Ｐゴシック" panose="020B0600070205080204" pitchFamily="34" charset="-128"/>
              </a:rPr>
              <a:t> </a:t>
            </a:r>
            <a:r>
              <a:rPr lang="pt-PT" altLang="ja-JP" dirty="0" err="1">
                <a:ea typeface="ＭＳ Ｐゴシック" panose="020B0600070205080204" pitchFamily="34" charset="-128"/>
              </a:rPr>
              <a:t>has</a:t>
            </a:r>
            <a:r>
              <a:rPr lang="pt-PT" altLang="ja-JP" dirty="0">
                <a:ea typeface="ＭＳ Ｐゴシック" panose="020B0600070205080204" pitchFamily="34" charset="-128"/>
              </a:rPr>
              <a:t> </a:t>
            </a:r>
            <a:r>
              <a:rPr lang="pt-PT" altLang="ja-JP" dirty="0" err="1">
                <a:ea typeface="ＭＳ Ｐゴシック" panose="020B0600070205080204" pitchFamily="34" charset="-128"/>
              </a:rPr>
              <a:t>emerged</a:t>
            </a:r>
            <a:r>
              <a:rPr lang="pt-PT" altLang="ja-JP" dirty="0">
                <a:ea typeface="ＭＳ Ｐゴシック" panose="020B0600070205080204" pitchFamily="34" charset="-128"/>
              </a:rPr>
              <a:t> as </a:t>
            </a:r>
            <a:r>
              <a:rPr lang="pt-PT" altLang="ja-JP" dirty="0" err="1">
                <a:ea typeface="ＭＳ Ｐゴシック" panose="020B0600070205080204" pitchFamily="34" charset="-128"/>
              </a:rPr>
              <a:t>an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amalgamation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preceding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schools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along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with</a:t>
            </a:r>
            <a:r>
              <a:rPr lang="pt-PT" altLang="ja-JP" dirty="0">
                <a:ea typeface="ＭＳ Ｐゴシック" panose="020B0600070205080204" pitchFamily="34" charset="-128"/>
              </a:rPr>
              <a:t> </a:t>
            </a:r>
            <a:r>
              <a:rPr lang="pt-PT" altLang="ja-JP" dirty="0" err="1">
                <a:ea typeface="ＭＳ Ｐゴシック" panose="020B0600070205080204" pitchFamily="34" charset="-128"/>
              </a:rPr>
              <a:t>ideas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taken</a:t>
            </a:r>
            <a:r>
              <a:rPr lang="pt-PT" altLang="ja-JP" dirty="0">
                <a:ea typeface="ＭＳ Ｐゴシック" panose="020B0600070205080204" pitchFamily="34" charset="-128"/>
              </a:rPr>
              <a:t> </a:t>
            </a:r>
            <a:r>
              <a:rPr lang="pt-PT" altLang="ja-JP" dirty="0" err="1">
                <a:ea typeface="ＭＳ Ｐゴシック" panose="020B0600070205080204" pitchFamily="34" charset="-128"/>
              </a:rPr>
              <a:t>from</a:t>
            </a:r>
            <a:r>
              <a:rPr lang="pt-PT" altLang="ja-JP" dirty="0">
                <a:ea typeface="ＭＳ Ｐゴシック" panose="020B0600070205080204" pitchFamily="34" charset="-128"/>
              </a:rPr>
              <a:t> </a:t>
            </a:r>
            <a:r>
              <a:rPr lang="pt-PT" altLang="ja-JP" dirty="0" err="1">
                <a:ea typeface="ＭＳ Ｐゴシック" panose="020B0600070205080204" pitchFamily="34" charset="-128"/>
              </a:rPr>
              <a:t>fields</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such</a:t>
            </a:r>
            <a:r>
              <a:rPr lang="pt-PT" altLang="ja-JP" dirty="0">
                <a:ea typeface="ＭＳ Ｐゴシック" panose="020B0600070205080204" pitchFamily="34" charset="-128"/>
              </a:rPr>
              <a:t> as </a:t>
            </a:r>
            <a:r>
              <a:rPr lang="pt-PT" altLang="ja-JP" dirty="0" err="1">
                <a:ea typeface="ＭＳ Ｐゴシック" panose="020B0600070205080204" pitchFamily="34" charset="-128"/>
              </a:rPr>
              <a:t>change</a:t>
            </a:r>
            <a:r>
              <a:rPr lang="pt-PT" altLang="ja-JP" dirty="0">
                <a:ea typeface="ＭＳ Ｐゴシック" panose="020B0600070205080204" pitchFamily="34" charset="-128"/>
              </a:rPr>
              <a:t> management, </a:t>
            </a:r>
            <a:r>
              <a:rPr lang="pt-PT" altLang="ja-JP" dirty="0" err="1">
                <a:ea typeface="ＭＳ Ｐゴシック" panose="020B0600070205080204" pitchFamily="34" charset="-128"/>
              </a:rPr>
              <a:t>risk</a:t>
            </a:r>
            <a:r>
              <a:rPr lang="pt-PT" altLang="ja-JP" dirty="0">
                <a:ea typeface="ＭＳ Ｐゴシック" panose="020B0600070205080204" pitchFamily="34" charset="-128"/>
              </a:rPr>
              <a:t> management,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systems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analysis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source</a:t>
            </a:r>
            <a:r>
              <a:rPr lang="pt-PT" altLang="ja-JP" dirty="0">
                <a:ea typeface="ＭＳ Ｐゴシック" panose="020B0600070205080204" pitchFamily="34" charset="-128"/>
              </a:rPr>
              <a:t>: </a:t>
            </a:r>
            <a:r>
              <a:rPr lang="pt-PT" altLang="ja-JP" dirty="0" err="1">
                <a:ea typeface="ＭＳ Ｐゴシック" panose="020B0600070205080204" pitchFamily="34" charset="-128"/>
              </a:rPr>
              <a:t>Wikipedia</a:t>
            </a:r>
            <a:r>
              <a:rPr lang="pt-PT" altLang="ja-JP" dirty="0" smtClean="0">
                <a:ea typeface="ＭＳ Ｐゴシック" panose="020B0600070205080204" pitchFamily="34" charset="-128"/>
              </a:rPr>
              <a:t>)“. </a:t>
            </a:r>
            <a:endParaRPr lang="pt-PT" altLang="pt-PT" dirty="0"/>
          </a:p>
        </p:txBody>
      </p:sp>
    </p:spTree>
    <p:extLst>
      <p:ext uri="{BB962C8B-B14F-4D97-AF65-F5344CB8AC3E}">
        <p14:creationId xmlns:p14="http://schemas.microsoft.com/office/powerpoint/2010/main" val="40085211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Kaoru</a:t>
            </a:r>
            <a:r>
              <a:rPr lang="pt-PT" altLang="ja-JP" b="1" dirty="0">
                <a:ea typeface="ＭＳ Ｐゴシック" charset="-128"/>
              </a:rPr>
              <a:t> </a:t>
            </a:r>
            <a:r>
              <a:rPr lang="pt-PT" altLang="ja-JP" b="1" dirty="0" err="1">
                <a:ea typeface="ＭＳ Ｐゴシック" charset="-128"/>
              </a:rPr>
              <a:t>Ishikawa’s</a:t>
            </a:r>
            <a:r>
              <a:rPr lang="pt-PT" altLang="ja-JP" b="1" dirty="0">
                <a:ea typeface="ＭＳ Ｐゴシック" charset="-128"/>
              </a:rPr>
              <a:t> Cause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Effect</a:t>
            </a:r>
            <a:r>
              <a:rPr lang="pt-PT" altLang="ja-JP" b="1" dirty="0">
                <a:ea typeface="ＭＳ Ｐゴシック" charset="-128"/>
              </a:rPr>
              <a:t> (</a:t>
            </a:r>
            <a:r>
              <a:rPr lang="pt-PT" altLang="ja-JP" b="1" dirty="0" err="1">
                <a:ea typeface="ＭＳ Ｐゴシック" charset="-128"/>
              </a:rPr>
              <a:t>Fishbone</a:t>
            </a:r>
            <a:r>
              <a:rPr lang="pt-PT" altLang="ja-JP" b="1" dirty="0">
                <a:ea typeface="ＭＳ Ｐゴシック" charset="-128"/>
              </a:rPr>
              <a:t>) </a:t>
            </a:r>
            <a:r>
              <a:rPr lang="pt-PT" altLang="ja-JP" b="1" dirty="0" err="1">
                <a:ea typeface="ＭＳ Ｐゴシック" charset="-128"/>
              </a:rPr>
              <a:t>Diagram</a:t>
            </a:r>
            <a:endParaRPr lang="pt-PT" b="1" dirty="0"/>
          </a:p>
        </p:txBody>
      </p:sp>
      <p:sp>
        <p:nvSpPr>
          <p:cNvPr id="101379" name="Rectangle 3"/>
          <p:cNvSpPr>
            <a:spLocks noGrp="1" noChangeArrowheads="1"/>
          </p:cNvSpPr>
          <p:nvPr>
            <p:ph type="body" idx="1"/>
          </p:nvPr>
        </p:nvSpPr>
        <p:spPr>
          <a:xfrm>
            <a:off x="838200" y="1825624"/>
            <a:ext cx="10515600" cy="4575175"/>
          </a:xfrm>
        </p:spPr>
        <p:txBody>
          <a:bodyPr>
            <a:noAutofit/>
          </a:bodyPr>
          <a:lstStyle/>
          <a:p>
            <a:pPr algn="just" eaLnBrk="1" hangingPunct="1">
              <a:lnSpc>
                <a:spcPct val="80000"/>
              </a:lnSpc>
            </a:pPr>
            <a:r>
              <a:rPr lang="pt-PT" altLang="pt-PT" sz="2000" dirty="0" err="1" smtClean="0"/>
              <a:t>The</a:t>
            </a:r>
            <a:r>
              <a:rPr lang="pt-PT" altLang="pt-PT" sz="2000" dirty="0" smtClean="0"/>
              <a:t> </a:t>
            </a:r>
            <a:r>
              <a:rPr lang="pt-PT" altLang="pt-PT" sz="2000" dirty="0"/>
              <a:t>Cause </a:t>
            </a:r>
            <a:r>
              <a:rPr lang="pt-PT" altLang="pt-PT" sz="2000" dirty="0" err="1"/>
              <a:t>and</a:t>
            </a:r>
            <a:r>
              <a:rPr lang="pt-PT" altLang="pt-PT" sz="2000" dirty="0"/>
              <a:t> </a:t>
            </a:r>
            <a:r>
              <a:rPr lang="pt-PT" altLang="pt-PT" sz="2000" dirty="0" err="1"/>
              <a:t>Effect</a:t>
            </a:r>
            <a:r>
              <a:rPr lang="pt-PT" altLang="pt-PT" sz="2000" dirty="0"/>
              <a:t> </a:t>
            </a:r>
            <a:r>
              <a:rPr lang="pt-PT" altLang="pt-PT" sz="2000" dirty="0" err="1"/>
              <a:t>Diagram</a:t>
            </a:r>
            <a:r>
              <a:rPr lang="pt-PT" altLang="pt-PT" sz="2000" dirty="0"/>
              <a:t> (</a:t>
            </a:r>
            <a:r>
              <a:rPr lang="pt-PT" altLang="pt-PT" sz="2000" b="1" dirty="0" err="1"/>
              <a:t>Fishbone</a:t>
            </a:r>
            <a:r>
              <a:rPr lang="pt-PT" altLang="pt-PT" sz="2000" b="1" dirty="0"/>
              <a:t> </a:t>
            </a:r>
            <a:r>
              <a:rPr lang="pt-PT" altLang="pt-PT" sz="2000" b="1" dirty="0" err="1"/>
              <a:t>Diagram</a:t>
            </a:r>
            <a:r>
              <a:rPr lang="pt-PT" altLang="pt-PT" sz="2000" dirty="0"/>
              <a:t>) </a:t>
            </a:r>
            <a:r>
              <a:rPr lang="pt-PT" altLang="pt-PT" sz="2000" dirty="0" err="1"/>
              <a:t>from</a:t>
            </a:r>
            <a:r>
              <a:rPr lang="pt-PT" altLang="pt-PT" sz="2000" dirty="0"/>
              <a:t> </a:t>
            </a:r>
            <a:r>
              <a:rPr lang="pt-PT" altLang="pt-PT" sz="2000" dirty="0" err="1"/>
              <a:t>Japanese</a:t>
            </a:r>
            <a:r>
              <a:rPr lang="pt-PT" altLang="pt-PT" sz="2000" dirty="0"/>
              <a:t> </a:t>
            </a:r>
            <a:r>
              <a:rPr lang="pt-PT" altLang="pt-PT" sz="2000" dirty="0" err="1"/>
              <a:t>quality</a:t>
            </a:r>
            <a:r>
              <a:rPr lang="pt-PT" altLang="pt-PT" sz="2000" dirty="0"/>
              <a:t> </a:t>
            </a:r>
            <a:r>
              <a:rPr lang="pt-PT" altLang="pt-PT" sz="2000" dirty="0" err="1"/>
              <a:t>control</a:t>
            </a:r>
            <a:r>
              <a:rPr lang="pt-PT" altLang="pt-PT" sz="2000" dirty="0"/>
              <a:t> </a:t>
            </a:r>
            <a:r>
              <a:rPr lang="pt-PT" altLang="pt-PT" sz="2000" dirty="0" err="1"/>
              <a:t>statistician</a:t>
            </a:r>
            <a:r>
              <a:rPr lang="pt-PT" altLang="pt-PT" sz="2000" dirty="0"/>
              <a:t> </a:t>
            </a:r>
            <a:r>
              <a:rPr lang="pt-PT" altLang="pt-PT" sz="2000" dirty="0" err="1"/>
              <a:t>Kaoru</a:t>
            </a:r>
            <a:r>
              <a:rPr lang="pt-PT" altLang="pt-PT" sz="2000" dirty="0"/>
              <a:t> </a:t>
            </a:r>
            <a:r>
              <a:rPr lang="pt-PT" altLang="pt-PT" sz="2000" dirty="0" err="1"/>
              <a:t>Ishikawa</a:t>
            </a:r>
            <a:r>
              <a:rPr lang="pt-PT" altLang="pt-PT" sz="2000" dirty="0"/>
              <a:t> </a:t>
            </a:r>
            <a:r>
              <a:rPr lang="pt-PT" altLang="pt-PT" sz="2000" dirty="0" err="1"/>
              <a:t>is</a:t>
            </a:r>
            <a:r>
              <a:rPr lang="pt-PT" altLang="pt-PT" sz="2000" dirty="0"/>
              <a:t> a </a:t>
            </a:r>
            <a:r>
              <a:rPr lang="pt-PT" altLang="pt-PT" sz="2000" dirty="0" err="1"/>
              <a:t>graphical</a:t>
            </a:r>
            <a:r>
              <a:rPr lang="pt-PT" altLang="pt-PT" sz="2000" dirty="0"/>
              <a:t> </a:t>
            </a:r>
            <a:r>
              <a:rPr lang="pt-PT" altLang="pt-PT" sz="2000" dirty="0" err="1"/>
              <a:t>technique</a:t>
            </a:r>
            <a:r>
              <a:rPr lang="pt-PT" altLang="pt-PT" sz="2000" dirty="0"/>
              <a:t> </a:t>
            </a:r>
            <a:r>
              <a:rPr lang="pt-PT" altLang="pt-PT" sz="2000" dirty="0" err="1"/>
              <a:t>that</a:t>
            </a:r>
            <a:r>
              <a:rPr lang="pt-PT" altLang="pt-PT" sz="2000" dirty="0"/>
              <a:t> can </a:t>
            </a:r>
            <a:r>
              <a:rPr lang="pt-PT" altLang="pt-PT" sz="2000" dirty="0" err="1"/>
              <a:t>be</a:t>
            </a:r>
            <a:r>
              <a:rPr lang="pt-PT" altLang="pt-PT" sz="2000" dirty="0"/>
              <a:t> </a:t>
            </a:r>
            <a:r>
              <a:rPr lang="pt-PT" altLang="pt-PT" sz="2000" dirty="0" err="1"/>
              <a:t>used</a:t>
            </a:r>
            <a:r>
              <a:rPr lang="pt-PT" altLang="pt-PT" sz="2000" dirty="0"/>
              <a:t> in teams to </a:t>
            </a:r>
            <a:r>
              <a:rPr lang="pt-PT" altLang="pt-PT" sz="2000" dirty="0" err="1"/>
              <a:t>identify</a:t>
            </a:r>
            <a:r>
              <a:rPr lang="pt-PT" altLang="pt-PT" sz="2000" dirty="0"/>
              <a:t> </a:t>
            </a:r>
            <a:r>
              <a:rPr lang="pt-PT" altLang="pt-PT" sz="2000" dirty="0" err="1"/>
              <a:t>and</a:t>
            </a:r>
            <a:r>
              <a:rPr lang="pt-PT" altLang="pt-PT" sz="2000" dirty="0"/>
              <a:t> </a:t>
            </a:r>
            <a:r>
              <a:rPr lang="pt-PT" altLang="pt-PT" sz="2000" dirty="0" err="1"/>
              <a:t>arrange</a:t>
            </a:r>
            <a:r>
              <a:rPr lang="pt-PT" altLang="pt-PT" sz="2000" dirty="0"/>
              <a:t> </a:t>
            </a:r>
            <a:r>
              <a:rPr lang="pt-PT" altLang="pt-PT" sz="2000" dirty="0" err="1"/>
              <a:t>the</a:t>
            </a:r>
            <a:r>
              <a:rPr lang="pt-PT" altLang="pt-PT" sz="2000" dirty="0"/>
              <a:t> causes </a:t>
            </a:r>
            <a:r>
              <a:rPr lang="pt-PT" altLang="pt-PT" sz="2000" dirty="0" err="1"/>
              <a:t>of</a:t>
            </a:r>
            <a:r>
              <a:rPr lang="pt-PT" altLang="pt-PT" sz="2000" dirty="0"/>
              <a:t> </a:t>
            </a:r>
            <a:r>
              <a:rPr lang="pt-PT" altLang="pt-PT" sz="2000" dirty="0" err="1"/>
              <a:t>an</a:t>
            </a:r>
            <a:r>
              <a:rPr lang="pt-PT" altLang="pt-PT" sz="2000" dirty="0"/>
              <a:t> </a:t>
            </a:r>
            <a:r>
              <a:rPr lang="pt-PT" altLang="pt-PT" sz="2000" dirty="0" err="1"/>
              <a:t>event</a:t>
            </a:r>
            <a:r>
              <a:rPr lang="pt-PT" altLang="pt-PT" sz="2000" dirty="0"/>
              <a:t> </a:t>
            </a:r>
            <a:r>
              <a:rPr lang="pt-PT" altLang="pt-PT" sz="2000" dirty="0" err="1"/>
              <a:t>or</a:t>
            </a:r>
            <a:r>
              <a:rPr lang="pt-PT" altLang="pt-PT" sz="2000" dirty="0"/>
              <a:t> </a:t>
            </a:r>
            <a:r>
              <a:rPr lang="pt-PT" altLang="pt-PT" sz="2000" dirty="0" err="1"/>
              <a:t>problem</a:t>
            </a:r>
            <a:r>
              <a:rPr lang="pt-PT" altLang="pt-PT" sz="2000" dirty="0"/>
              <a:t> </a:t>
            </a:r>
            <a:r>
              <a:rPr lang="pt-PT" altLang="pt-PT" sz="2000" dirty="0" err="1"/>
              <a:t>or</a:t>
            </a:r>
            <a:r>
              <a:rPr lang="pt-PT" altLang="pt-PT" sz="2000" dirty="0"/>
              <a:t> </a:t>
            </a:r>
            <a:r>
              <a:rPr lang="pt-PT" altLang="pt-PT" sz="2000" dirty="0" err="1"/>
              <a:t>outcome</a:t>
            </a:r>
            <a:r>
              <a:rPr lang="pt-PT" altLang="pt-PT" sz="2000" dirty="0"/>
              <a:t>. </a:t>
            </a:r>
            <a:r>
              <a:rPr lang="pt-PT" altLang="pt-PT" sz="2000" dirty="0" err="1"/>
              <a:t>It</a:t>
            </a:r>
            <a:r>
              <a:rPr lang="pt-PT" altLang="pt-PT" sz="2000" dirty="0"/>
              <a:t> </a:t>
            </a:r>
            <a:r>
              <a:rPr lang="pt-PT" altLang="pt-PT" sz="2000" dirty="0" err="1"/>
              <a:t>graphically</a:t>
            </a:r>
            <a:r>
              <a:rPr lang="pt-PT" altLang="pt-PT" sz="2000" dirty="0"/>
              <a:t> </a:t>
            </a:r>
            <a:r>
              <a:rPr lang="pt-PT" altLang="pt-PT" sz="2000" dirty="0" err="1"/>
              <a:t>illustrates</a:t>
            </a:r>
            <a:r>
              <a:rPr lang="pt-PT" altLang="pt-PT" sz="2000" dirty="0"/>
              <a:t> </a:t>
            </a:r>
            <a:r>
              <a:rPr lang="pt-PT" altLang="pt-PT" sz="2000" dirty="0" err="1"/>
              <a:t>the</a:t>
            </a:r>
            <a:r>
              <a:rPr lang="pt-PT" altLang="pt-PT" sz="2000" dirty="0"/>
              <a:t> </a:t>
            </a:r>
            <a:r>
              <a:rPr lang="pt-PT" altLang="pt-PT" sz="2000" dirty="0" err="1"/>
              <a:t>hierarchical</a:t>
            </a:r>
            <a:r>
              <a:rPr lang="pt-PT" altLang="pt-PT" sz="2000" dirty="0"/>
              <a:t> </a:t>
            </a:r>
            <a:r>
              <a:rPr lang="pt-PT" altLang="pt-PT" sz="2000" dirty="0" err="1"/>
              <a:t>relationship</a:t>
            </a:r>
            <a:r>
              <a:rPr lang="pt-PT" altLang="pt-PT" sz="2000" dirty="0"/>
              <a:t> </a:t>
            </a:r>
            <a:r>
              <a:rPr lang="pt-PT" altLang="pt-PT" sz="2000" dirty="0" err="1"/>
              <a:t>between</a:t>
            </a:r>
            <a:r>
              <a:rPr lang="pt-PT" altLang="pt-PT" sz="2000" dirty="0"/>
              <a:t> </a:t>
            </a:r>
            <a:r>
              <a:rPr lang="pt-PT" altLang="pt-PT" sz="2000" dirty="0" err="1"/>
              <a:t>the</a:t>
            </a:r>
            <a:r>
              <a:rPr lang="pt-PT" altLang="pt-PT" sz="2000" dirty="0"/>
              <a:t> causes </a:t>
            </a:r>
            <a:r>
              <a:rPr lang="pt-PT" altLang="pt-PT" sz="2000" dirty="0" err="1"/>
              <a:t>according</a:t>
            </a:r>
            <a:r>
              <a:rPr lang="pt-PT" altLang="pt-PT" sz="2000" dirty="0"/>
              <a:t> to </a:t>
            </a:r>
            <a:r>
              <a:rPr lang="pt-PT" altLang="pt-PT" sz="2000" dirty="0" err="1"/>
              <a:t>their</a:t>
            </a:r>
            <a:r>
              <a:rPr lang="pt-PT" altLang="pt-PT" sz="2000" dirty="0"/>
              <a:t> </a:t>
            </a:r>
            <a:r>
              <a:rPr lang="pt-PT" altLang="pt-PT" sz="2000" dirty="0" err="1"/>
              <a:t>level</a:t>
            </a:r>
            <a:r>
              <a:rPr lang="pt-PT" altLang="pt-PT" sz="2000" dirty="0"/>
              <a:t> </a:t>
            </a:r>
            <a:r>
              <a:rPr lang="pt-PT" altLang="pt-PT" sz="2000" dirty="0" err="1"/>
              <a:t>of</a:t>
            </a:r>
            <a:r>
              <a:rPr lang="pt-PT" altLang="pt-PT" sz="2000" dirty="0"/>
              <a:t> </a:t>
            </a:r>
            <a:r>
              <a:rPr lang="pt-PT" altLang="pt-PT" sz="2000" dirty="0" err="1"/>
              <a:t>importance</a:t>
            </a:r>
            <a:r>
              <a:rPr lang="pt-PT" altLang="pt-PT" sz="2000" dirty="0"/>
              <a:t> </a:t>
            </a:r>
            <a:r>
              <a:rPr lang="pt-PT" altLang="pt-PT" sz="2000" dirty="0" err="1"/>
              <a:t>or</a:t>
            </a:r>
            <a:r>
              <a:rPr lang="pt-PT" altLang="pt-PT" sz="2000" dirty="0"/>
              <a:t> </a:t>
            </a:r>
            <a:r>
              <a:rPr lang="pt-PT" altLang="pt-PT" sz="2000" dirty="0" err="1"/>
              <a:t>detail</a:t>
            </a:r>
            <a:r>
              <a:rPr lang="pt-PT" altLang="pt-PT" sz="2000" dirty="0"/>
              <a:t> </a:t>
            </a:r>
            <a:r>
              <a:rPr lang="pt-PT" altLang="pt-PT" sz="2000" dirty="0" err="1"/>
              <a:t>and</a:t>
            </a:r>
            <a:r>
              <a:rPr lang="pt-PT" altLang="pt-PT" sz="2000" dirty="0"/>
              <a:t> a </a:t>
            </a:r>
            <a:r>
              <a:rPr lang="pt-PT" altLang="pt-PT" sz="2000" dirty="0" err="1"/>
              <a:t>given</a:t>
            </a:r>
            <a:r>
              <a:rPr lang="pt-PT" altLang="pt-PT" sz="2000" dirty="0"/>
              <a:t> </a:t>
            </a:r>
            <a:r>
              <a:rPr lang="pt-PT" altLang="pt-PT" sz="2000" dirty="0" err="1"/>
              <a:t>outcome</a:t>
            </a:r>
            <a:r>
              <a:rPr lang="pt-PT" altLang="pt-PT" sz="2000" dirty="0"/>
              <a:t>. Also </a:t>
            </a:r>
            <a:r>
              <a:rPr lang="pt-PT" altLang="pt-PT" sz="2000" dirty="0" err="1"/>
              <a:t>called</a:t>
            </a:r>
            <a:r>
              <a:rPr lang="pt-PT" altLang="pt-PT" sz="2000" dirty="0"/>
              <a:t>: </a:t>
            </a:r>
            <a:r>
              <a:rPr lang="pt-PT" altLang="pt-PT" sz="2000" b="1" dirty="0" err="1"/>
              <a:t>Ishikawa</a:t>
            </a:r>
            <a:r>
              <a:rPr lang="pt-PT" altLang="pt-PT" sz="2000" b="1" dirty="0"/>
              <a:t> </a:t>
            </a:r>
            <a:r>
              <a:rPr lang="pt-PT" altLang="pt-PT" sz="2000" b="1" dirty="0" err="1"/>
              <a:t>Diagram</a:t>
            </a:r>
            <a:r>
              <a:rPr lang="pt-PT" altLang="pt-PT" sz="2000" dirty="0" smtClean="0"/>
              <a:t>.</a:t>
            </a:r>
            <a:r>
              <a:rPr lang="pt-PT" altLang="pt-PT" sz="2000" dirty="0"/>
              <a:t> </a:t>
            </a:r>
            <a:endParaRPr lang="pt-PT" altLang="pt-PT" sz="2000" b="1" dirty="0"/>
          </a:p>
          <a:p>
            <a:pPr algn="just" eaLnBrk="1" hangingPunct="1">
              <a:lnSpc>
                <a:spcPct val="80000"/>
              </a:lnSpc>
            </a:pPr>
            <a:r>
              <a:rPr lang="pt-PT" altLang="pt-PT" sz="2000" dirty="0" err="1" smtClean="0"/>
              <a:t>The</a:t>
            </a:r>
            <a:r>
              <a:rPr lang="pt-PT" altLang="pt-PT" sz="2000" dirty="0" smtClean="0"/>
              <a:t> </a:t>
            </a:r>
            <a:r>
              <a:rPr lang="pt-PT" altLang="pt-PT" sz="2000" dirty="0" err="1"/>
              <a:t>Fishbone</a:t>
            </a:r>
            <a:r>
              <a:rPr lang="pt-PT" altLang="pt-PT" sz="2000" dirty="0"/>
              <a:t> </a:t>
            </a:r>
            <a:r>
              <a:rPr lang="pt-PT" altLang="pt-PT" sz="2000" dirty="0" err="1"/>
              <a:t>Diagram</a:t>
            </a:r>
            <a:r>
              <a:rPr lang="pt-PT" altLang="pt-PT" sz="2000" dirty="0"/>
              <a:t> </a:t>
            </a:r>
            <a:r>
              <a:rPr lang="pt-PT" altLang="pt-PT" sz="2000" dirty="0" err="1"/>
              <a:t>was</a:t>
            </a:r>
            <a:r>
              <a:rPr lang="pt-PT" altLang="pt-PT" sz="2000" dirty="0"/>
              <a:t> </a:t>
            </a:r>
            <a:r>
              <a:rPr lang="pt-PT" altLang="pt-PT" sz="2000" dirty="0" err="1"/>
              <a:t>invented</a:t>
            </a:r>
            <a:r>
              <a:rPr lang="pt-PT" altLang="pt-PT" sz="2000" dirty="0"/>
              <a:t> </a:t>
            </a:r>
            <a:r>
              <a:rPr lang="pt-PT" altLang="pt-PT" sz="2000" dirty="0" err="1"/>
              <a:t>by</a:t>
            </a:r>
            <a:r>
              <a:rPr lang="pt-PT" altLang="pt-PT" sz="2000" dirty="0"/>
              <a:t> Professor </a:t>
            </a:r>
            <a:r>
              <a:rPr lang="pt-PT" altLang="pt-PT" sz="2000" dirty="0" err="1"/>
              <a:t>Kaoru</a:t>
            </a:r>
            <a:r>
              <a:rPr lang="pt-PT" altLang="pt-PT" sz="2000" dirty="0"/>
              <a:t> </a:t>
            </a:r>
            <a:r>
              <a:rPr lang="pt-PT" altLang="pt-PT" sz="2000" dirty="0" err="1"/>
              <a:t>Ishikawa</a:t>
            </a:r>
            <a:r>
              <a:rPr lang="pt-PT" altLang="pt-PT" sz="2000" dirty="0"/>
              <a:t> </a:t>
            </a:r>
            <a:r>
              <a:rPr lang="pt-PT" altLang="pt-PT" sz="2000" dirty="0" err="1"/>
              <a:t>of</a:t>
            </a:r>
            <a:r>
              <a:rPr lang="pt-PT" altLang="pt-PT" sz="2000" dirty="0"/>
              <a:t> </a:t>
            </a:r>
            <a:r>
              <a:rPr lang="pt-PT" altLang="pt-PT" sz="2000" dirty="0" err="1"/>
              <a:t>Tokyo</a:t>
            </a:r>
            <a:r>
              <a:rPr lang="pt-PT" altLang="pt-PT" sz="2000" dirty="0"/>
              <a:t> </a:t>
            </a:r>
            <a:r>
              <a:rPr lang="pt-PT" altLang="pt-PT" sz="2000" dirty="0" err="1"/>
              <a:t>University</a:t>
            </a:r>
            <a:r>
              <a:rPr lang="pt-PT" altLang="pt-PT" sz="2000" dirty="0"/>
              <a:t>, a </a:t>
            </a:r>
            <a:r>
              <a:rPr lang="pt-PT" altLang="pt-PT" sz="2000" dirty="0" err="1"/>
              <a:t>highly</a:t>
            </a:r>
            <a:r>
              <a:rPr lang="pt-PT" altLang="pt-PT" sz="2000" dirty="0"/>
              <a:t> </a:t>
            </a:r>
            <a:r>
              <a:rPr lang="pt-PT" altLang="pt-PT" sz="2000" dirty="0" err="1"/>
              <a:t>regarded</a:t>
            </a:r>
            <a:r>
              <a:rPr lang="pt-PT" altLang="pt-PT" sz="2000" dirty="0"/>
              <a:t> </a:t>
            </a:r>
            <a:r>
              <a:rPr lang="pt-PT" altLang="pt-PT" sz="2000" dirty="0" err="1"/>
              <a:t>Japanese</a:t>
            </a:r>
            <a:r>
              <a:rPr lang="pt-PT" altLang="pt-PT" sz="2000" dirty="0"/>
              <a:t> expert in </a:t>
            </a:r>
            <a:r>
              <a:rPr lang="pt-PT" altLang="pt-PT" sz="2000" dirty="0" err="1"/>
              <a:t>quality</a:t>
            </a:r>
            <a:r>
              <a:rPr lang="pt-PT" altLang="pt-PT" sz="2000" dirty="0"/>
              <a:t> management. </a:t>
            </a:r>
            <a:r>
              <a:rPr lang="pt-PT" altLang="pt-PT" sz="2000" dirty="0" err="1"/>
              <a:t>He</a:t>
            </a:r>
            <a:r>
              <a:rPr lang="pt-PT" altLang="pt-PT" sz="2000" dirty="0"/>
              <a:t> </a:t>
            </a:r>
            <a:r>
              <a:rPr lang="pt-PT" altLang="pt-PT" sz="2000" dirty="0" err="1"/>
              <a:t>first</a:t>
            </a:r>
            <a:r>
              <a:rPr lang="pt-PT" altLang="pt-PT" sz="2000" dirty="0"/>
              <a:t> </a:t>
            </a:r>
            <a:r>
              <a:rPr lang="pt-PT" altLang="pt-PT" sz="2000" dirty="0" err="1"/>
              <a:t>used</a:t>
            </a:r>
            <a:r>
              <a:rPr lang="pt-PT" altLang="pt-PT" sz="2000" dirty="0"/>
              <a:t> </a:t>
            </a:r>
            <a:r>
              <a:rPr lang="pt-PT" altLang="pt-PT" sz="2000" dirty="0" err="1"/>
              <a:t>it</a:t>
            </a:r>
            <a:r>
              <a:rPr lang="pt-PT" altLang="pt-PT" sz="2000" dirty="0"/>
              <a:t> in 1943 to </a:t>
            </a:r>
            <a:r>
              <a:rPr lang="pt-PT" altLang="pt-PT" sz="2000" dirty="0" err="1"/>
              <a:t>help</a:t>
            </a:r>
            <a:r>
              <a:rPr lang="pt-PT" altLang="pt-PT" sz="2000" dirty="0"/>
              <a:t> </a:t>
            </a:r>
            <a:r>
              <a:rPr lang="pt-PT" altLang="pt-PT" sz="2000" dirty="0" err="1"/>
              <a:t>explain</a:t>
            </a:r>
            <a:r>
              <a:rPr lang="pt-PT" altLang="pt-PT" sz="2000" dirty="0"/>
              <a:t> to a </a:t>
            </a:r>
            <a:r>
              <a:rPr lang="pt-PT" altLang="pt-PT" sz="2000" dirty="0" err="1"/>
              <a:t>group</a:t>
            </a:r>
            <a:r>
              <a:rPr lang="pt-PT" altLang="pt-PT" sz="2000" dirty="0"/>
              <a:t> </a:t>
            </a:r>
            <a:r>
              <a:rPr lang="pt-PT" altLang="pt-PT" sz="2000" dirty="0" err="1"/>
              <a:t>of</a:t>
            </a:r>
            <a:r>
              <a:rPr lang="pt-PT" altLang="pt-PT" sz="2000" dirty="0"/>
              <a:t> </a:t>
            </a:r>
            <a:r>
              <a:rPr lang="pt-PT" altLang="pt-PT" sz="2000" dirty="0" err="1"/>
              <a:t>engineers</a:t>
            </a:r>
            <a:r>
              <a:rPr lang="pt-PT" altLang="pt-PT" sz="2000" dirty="0"/>
              <a:t> </a:t>
            </a:r>
            <a:r>
              <a:rPr lang="pt-PT" altLang="pt-PT" sz="2000" dirty="0" err="1"/>
              <a:t>at</a:t>
            </a:r>
            <a:r>
              <a:rPr lang="pt-PT" altLang="pt-PT" sz="2000" dirty="0"/>
              <a:t> Kawasaki </a:t>
            </a:r>
            <a:r>
              <a:rPr lang="pt-PT" altLang="pt-PT" sz="2000" dirty="0" err="1"/>
              <a:t>Steel</a:t>
            </a:r>
            <a:r>
              <a:rPr lang="pt-PT" altLang="pt-PT" sz="2000" dirty="0"/>
              <a:t> Works </a:t>
            </a:r>
            <a:r>
              <a:rPr lang="pt-PT" altLang="pt-PT" sz="2000" dirty="0" err="1"/>
              <a:t>how</a:t>
            </a:r>
            <a:r>
              <a:rPr lang="pt-PT" altLang="pt-PT" sz="2000" dirty="0"/>
              <a:t> a </a:t>
            </a:r>
            <a:r>
              <a:rPr lang="pt-PT" altLang="pt-PT" sz="2000" dirty="0" err="1"/>
              <a:t>complex</a:t>
            </a:r>
            <a:r>
              <a:rPr lang="pt-PT" altLang="pt-PT" sz="2000" dirty="0"/>
              <a:t> set </a:t>
            </a:r>
            <a:r>
              <a:rPr lang="pt-PT" altLang="pt-PT" sz="2000" dirty="0" err="1"/>
              <a:t>of</a:t>
            </a:r>
            <a:r>
              <a:rPr lang="pt-PT" altLang="pt-PT" sz="2000" dirty="0"/>
              <a:t> </a:t>
            </a:r>
            <a:r>
              <a:rPr lang="pt-PT" altLang="pt-PT" sz="2000" dirty="0" err="1"/>
              <a:t>factors</a:t>
            </a:r>
            <a:r>
              <a:rPr lang="pt-PT" altLang="pt-PT" sz="2000" dirty="0"/>
              <a:t> </a:t>
            </a:r>
            <a:r>
              <a:rPr lang="pt-PT" altLang="pt-PT" sz="2000" dirty="0" err="1"/>
              <a:t>could</a:t>
            </a:r>
            <a:r>
              <a:rPr lang="pt-PT" altLang="pt-PT" sz="2000" dirty="0"/>
              <a:t> </a:t>
            </a:r>
            <a:r>
              <a:rPr lang="pt-PT" altLang="pt-PT" sz="2000" dirty="0" err="1"/>
              <a:t>be</a:t>
            </a:r>
            <a:r>
              <a:rPr lang="pt-PT" altLang="pt-PT" sz="2000" dirty="0"/>
              <a:t> </a:t>
            </a:r>
            <a:r>
              <a:rPr lang="pt-PT" altLang="pt-PT" sz="2000" dirty="0" err="1"/>
              <a:t>related</a:t>
            </a:r>
            <a:r>
              <a:rPr lang="pt-PT" altLang="pt-PT" sz="2000" dirty="0"/>
              <a:t> to </a:t>
            </a:r>
            <a:r>
              <a:rPr lang="pt-PT" altLang="pt-PT" sz="2000" dirty="0" err="1"/>
              <a:t>help</a:t>
            </a:r>
            <a:r>
              <a:rPr lang="pt-PT" altLang="pt-PT" sz="2000" dirty="0"/>
              <a:t> </a:t>
            </a:r>
            <a:r>
              <a:rPr lang="pt-PT" altLang="pt-PT" sz="2000" dirty="0" err="1"/>
              <a:t>understand</a:t>
            </a:r>
            <a:r>
              <a:rPr lang="pt-PT" altLang="pt-PT" sz="2000" dirty="0"/>
              <a:t> a </a:t>
            </a:r>
            <a:r>
              <a:rPr lang="pt-PT" altLang="pt-PT" sz="2000" dirty="0" err="1"/>
              <a:t>problem</a:t>
            </a:r>
            <a:r>
              <a:rPr lang="pt-PT" altLang="pt-PT" sz="2000" dirty="0"/>
              <a:t>.</a:t>
            </a:r>
          </a:p>
          <a:p>
            <a:pPr algn="just" eaLnBrk="1" hangingPunct="1">
              <a:lnSpc>
                <a:spcPct val="80000"/>
              </a:lnSpc>
            </a:pPr>
            <a:r>
              <a:rPr lang="pt-PT" altLang="pt-PT" sz="2000" b="1" dirty="0" err="1" smtClean="0"/>
              <a:t>Usage</a:t>
            </a:r>
            <a:r>
              <a:rPr lang="pt-PT" altLang="pt-PT" sz="2000" b="1" dirty="0" smtClean="0"/>
              <a:t> </a:t>
            </a:r>
            <a:r>
              <a:rPr lang="pt-PT" altLang="pt-PT" sz="2000" b="1" dirty="0" err="1"/>
              <a:t>of</a:t>
            </a:r>
            <a:r>
              <a:rPr lang="pt-PT" altLang="pt-PT" sz="2000" b="1" dirty="0"/>
              <a:t> </a:t>
            </a:r>
            <a:r>
              <a:rPr lang="pt-PT" altLang="pt-PT" sz="2000" b="1" dirty="0" err="1"/>
              <a:t>the</a:t>
            </a:r>
            <a:r>
              <a:rPr lang="pt-PT" altLang="pt-PT" sz="2000" b="1" dirty="0"/>
              <a:t> Cause </a:t>
            </a:r>
            <a:r>
              <a:rPr lang="pt-PT" altLang="pt-PT" sz="2000" b="1" dirty="0" err="1"/>
              <a:t>and</a:t>
            </a:r>
            <a:r>
              <a:rPr lang="pt-PT" altLang="pt-PT" sz="2000" b="1" dirty="0"/>
              <a:t> </a:t>
            </a:r>
            <a:r>
              <a:rPr lang="pt-PT" altLang="pt-PT" sz="2000" b="1" dirty="0" err="1"/>
              <a:t>Effect</a:t>
            </a:r>
            <a:r>
              <a:rPr lang="pt-PT" altLang="pt-PT" sz="2000" b="1" dirty="0"/>
              <a:t> </a:t>
            </a:r>
            <a:r>
              <a:rPr lang="pt-PT" altLang="pt-PT" sz="2000" b="1" dirty="0" err="1"/>
              <a:t>Diagram</a:t>
            </a:r>
            <a:r>
              <a:rPr lang="pt-PT" altLang="pt-PT" sz="2000" b="1" dirty="0"/>
              <a:t> | </a:t>
            </a:r>
            <a:r>
              <a:rPr lang="pt-PT" altLang="pt-PT" sz="2000" b="1" dirty="0" err="1"/>
              <a:t>Fishbone</a:t>
            </a:r>
            <a:r>
              <a:rPr lang="pt-PT" altLang="pt-PT" sz="2000" b="1" dirty="0"/>
              <a:t> </a:t>
            </a:r>
            <a:r>
              <a:rPr lang="pt-PT" altLang="pt-PT" sz="2000" b="1" dirty="0" err="1"/>
              <a:t>Diagram</a:t>
            </a:r>
            <a:r>
              <a:rPr lang="pt-PT" altLang="pt-PT" sz="2000" b="1" dirty="0"/>
              <a:t>. </a:t>
            </a:r>
            <a:r>
              <a:rPr lang="pt-PT" altLang="pt-PT" sz="2000" b="1" dirty="0" err="1"/>
              <a:t>Applications</a:t>
            </a:r>
            <a:endParaRPr lang="pt-PT" altLang="pt-PT" sz="2000" b="1" dirty="0"/>
          </a:p>
          <a:p>
            <a:pPr algn="just" eaLnBrk="1" hangingPunct="1">
              <a:lnSpc>
                <a:spcPct val="80000"/>
              </a:lnSpc>
            </a:pPr>
            <a:r>
              <a:rPr lang="pt-PT" altLang="pt-PT" sz="2000" dirty="0" err="1"/>
              <a:t>Concentrating</a:t>
            </a:r>
            <a:r>
              <a:rPr lang="pt-PT" altLang="pt-PT" sz="2000" dirty="0"/>
              <a:t> </a:t>
            </a:r>
            <a:r>
              <a:rPr lang="pt-PT" altLang="pt-PT" sz="2000" dirty="0" err="1"/>
              <a:t>on</a:t>
            </a:r>
            <a:r>
              <a:rPr lang="pt-PT" altLang="pt-PT" sz="2000" dirty="0"/>
              <a:t> a </a:t>
            </a:r>
            <a:r>
              <a:rPr lang="pt-PT" altLang="pt-PT" sz="2000" dirty="0" err="1"/>
              <a:t>complex</a:t>
            </a:r>
            <a:r>
              <a:rPr lang="pt-PT" altLang="pt-PT" sz="2000" dirty="0"/>
              <a:t> </a:t>
            </a:r>
            <a:r>
              <a:rPr lang="pt-PT" altLang="pt-PT" sz="2000" dirty="0" err="1"/>
              <a:t>problem</a:t>
            </a:r>
            <a:r>
              <a:rPr lang="pt-PT" altLang="pt-PT" sz="2000" dirty="0"/>
              <a:t> in a team </a:t>
            </a:r>
            <a:r>
              <a:rPr lang="pt-PT" altLang="pt-PT" sz="2000" dirty="0" err="1"/>
              <a:t>effort</a:t>
            </a:r>
            <a:r>
              <a:rPr lang="pt-PT" altLang="pt-PT" sz="2000" dirty="0"/>
              <a:t>. </a:t>
            </a:r>
            <a:endParaRPr lang="pt-PT" altLang="pt-PT" sz="2000" dirty="0" smtClean="0"/>
          </a:p>
          <a:p>
            <a:pPr algn="just" eaLnBrk="1" hangingPunct="1">
              <a:lnSpc>
                <a:spcPct val="80000"/>
              </a:lnSpc>
            </a:pPr>
            <a:r>
              <a:rPr lang="pt-PT" altLang="pt-PT" sz="2000" dirty="0" err="1" smtClean="0"/>
              <a:t>Identify</a:t>
            </a:r>
            <a:r>
              <a:rPr lang="pt-PT" altLang="pt-PT" sz="2000" dirty="0" smtClean="0"/>
              <a:t> </a:t>
            </a:r>
            <a:r>
              <a:rPr lang="pt-PT" altLang="pt-PT" sz="2000" dirty="0" err="1"/>
              <a:t>all</a:t>
            </a:r>
            <a:r>
              <a:rPr lang="pt-PT" altLang="pt-PT" sz="2000" dirty="0"/>
              <a:t> causes </a:t>
            </a:r>
            <a:r>
              <a:rPr lang="pt-PT" altLang="pt-PT" sz="2000" dirty="0" err="1"/>
              <a:t>and</a:t>
            </a:r>
            <a:r>
              <a:rPr lang="pt-PT" altLang="pt-PT" sz="2000" dirty="0"/>
              <a:t> </a:t>
            </a:r>
            <a:r>
              <a:rPr lang="pt-PT" altLang="pt-PT" sz="2000" dirty="0" err="1"/>
              <a:t>the</a:t>
            </a:r>
            <a:r>
              <a:rPr lang="pt-PT" altLang="pt-PT" sz="2000" dirty="0"/>
              <a:t> </a:t>
            </a:r>
            <a:r>
              <a:rPr lang="pt-PT" altLang="pt-PT" sz="2000" dirty="0" err="1"/>
              <a:t>the</a:t>
            </a:r>
            <a:r>
              <a:rPr lang="pt-PT" altLang="pt-PT" sz="2000" dirty="0"/>
              <a:t> </a:t>
            </a:r>
            <a:r>
              <a:rPr lang="pt-PT" altLang="pt-PT" sz="2000" dirty="0" err="1"/>
              <a:t>root</a:t>
            </a:r>
            <a:r>
              <a:rPr lang="pt-PT" altLang="pt-PT" sz="2000" dirty="0"/>
              <a:t> causes for a </a:t>
            </a:r>
            <a:r>
              <a:rPr lang="pt-PT" altLang="pt-PT" sz="2000" dirty="0" err="1"/>
              <a:t>specific</a:t>
            </a:r>
            <a:r>
              <a:rPr lang="pt-PT" altLang="pt-PT" sz="2000" dirty="0"/>
              <a:t> </a:t>
            </a:r>
            <a:r>
              <a:rPr lang="pt-PT" altLang="pt-PT" sz="2000" dirty="0" err="1"/>
              <a:t>effect</a:t>
            </a:r>
            <a:r>
              <a:rPr lang="pt-PT" altLang="pt-PT" sz="2000" dirty="0"/>
              <a:t>, </a:t>
            </a:r>
            <a:r>
              <a:rPr lang="pt-PT" altLang="pt-PT" sz="2000" dirty="0" err="1"/>
              <a:t>problem</a:t>
            </a:r>
            <a:r>
              <a:rPr lang="pt-PT" altLang="pt-PT" sz="2000" dirty="0"/>
              <a:t>, </a:t>
            </a:r>
            <a:r>
              <a:rPr lang="pt-PT" altLang="pt-PT" sz="2000" dirty="0" err="1"/>
              <a:t>or</a:t>
            </a:r>
            <a:r>
              <a:rPr lang="pt-PT" altLang="pt-PT" sz="2000" dirty="0"/>
              <a:t> </a:t>
            </a:r>
            <a:r>
              <a:rPr lang="pt-PT" altLang="pt-PT" sz="2000" dirty="0" err="1"/>
              <a:t>condition</a:t>
            </a:r>
            <a:r>
              <a:rPr lang="pt-PT" altLang="pt-PT" sz="2000" dirty="0"/>
              <a:t>.</a:t>
            </a:r>
          </a:p>
          <a:p>
            <a:pPr algn="just" eaLnBrk="1" hangingPunct="1">
              <a:lnSpc>
                <a:spcPct val="80000"/>
              </a:lnSpc>
            </a:pPr>
            <a:r>
              <a:rPr lang="pt-PT" altLang="pt-PT" sz="2000" dirty="0" err="1"/>
              <a:t>Analyze</a:t>
            </a:r>
            <a:r>
              <a:rPr lang="pt-PT" altLang="pt-PT" sz="2000" dirty="0"/>
              <a:t> </a:t>
            </a:r>
            <a:r>
              <a:rPr lang="pt-PT" altLang="pt-PT" sz="2000" dirty="0" err="1"/>
              <a:t>and</a:t>
            </a:r>
            <a:r>
              <a:rPr lang="pt-PT" altLang="pt-PT" sz="2000" dirty="0"/>
              <a:t> relate some </a:t>
            </a:r>
            <a:r>
              <a:rPr lang="pt-PT" altLang="pt-PT" sz="2000" dirty="0" err="1"/>
              <a:t>of</a:t>
            </a:r>
            <a:r>
              <a:rPr lang="pt-PT" altLang="pt-PT" sz="2000" dirty="0"/>
              <a:t> </a:t>
            </a:r>
            <a:r>
              <a:rPr lang="pt-PT" altLang="pt-PT" sz="2000" dirty="0" err="1"/>
              <a:t>the</a:t>
            </a:r>
            <a:r>
              <a:rPr lang="pt-PT" altLang="pt-PT" sz="2000" dirty="0"/>
              <a:t> </a:t>
            </a:r>
            <a:r>
              <a:rPr lang="pt-PT" altLang="pt-PT" sz="2000" dirty="0" err="1"/>
              <a:t>interactions</a:t>
            </a:r>
            <a:r>
              <a:rPr lang="pt-PT" altLang="pt-PT" sz="2000" dirty="0"/>
              <a:t> </a:t>
            </a:r>
            <a:r>
              <a:rPr lang="pt-PT" altLang="pt-PT" sz="2000" dirty="0" err="1"/>
              <a:t>among</a:t>
            </a:r>
            <a:r>
              <a:rPr lang="pt-PT" altLang="pt-PT" sz="2000" dirty="0"/>
              <a:t> </a:t>
            </a:r>
            <a:r>
              <a:rPr lang="pt-PT" altLang="pt-PT" sz="2000" dirty="0" err="1"/>
              <a:t>the</a:t>
            </a:r>
            <a:r>
              <a:rPr lang="pt-PT" altLang="pt-PT" sz="2000" dirty="0"/>
              <a:t> </a:t>
            </a:r>
            <a:r>
              <a:rPr lang="pt-PT" altLang="pt-PT" sz="2000" dirty="0" err="1"/>
              <a:t>factors</a:t>
            </a:r>
            <a:r>
              <a:rPr lang="pt-PT" altLang="pt-PT" sz="2000" dirty="0"/>
              <a:t> </a:t>
            </a:r>
            <a:r>
              <a:rPr lang="pt-PT" altLang="pt-PT" sz="2000" dirty="0" err="1"/>
              <a:t>affecting</a:t>
            </a:r>
            <a:r>
              <a:rPr lang="pt-PT" altLang="pt-PT" sz="2000" dirty="0"/>
              <a:t> a particular </a:t>
            </a:r>
            <a:r>
              <a:rPr lang="pt-PT" altLang="pt-PT" sz="2000" dirty="0" err="1"/>
              <a:t>process</a:t>
            </a:r>
            <a:r>
              <a:rPr lang="pt-PT" altLang="pt-PT" sz="2000" dirty="0"/>
              <a:t> </a:t>
            </a:r>
            <a:r>
              <a:rPr lang="pt-PT" altLang="pt-PT" sz="2000" dirty="0" err="1"/>
              <a:t>or</a:t>
            </a:r>
            <a:r>
              <a:rPr lang="pt-PT" altLang="pt-PT" sz="2000" dirty="0"/>
              <a:t> </a:t>
            </a:r>
            <a:r>
              <a:rPr lang="pt-PT" altLang="pt-PT" sz="2000" dirty="0" err="1"/>
              <a:t>effect</a:t>
            </a:r>
            <a:r>
              <a:rPr lang="pt-PT" altLang="pt-PT" sz="2000" dirty="0"/>
              <a:t>.</a:t>
            </a:r>
          </a:p>
          <a:p>
            <a:pPr algn="just" eaLnBrk="1" hangingPunct="1">
              <a:lnSpc>
                <a:spcPct val="80000"/>
              </a:lnSpc>
            </a:pPr>
            <a:r>
              <a:rPr lang="pt-PT" altLang="pt-PT" sz="2000" dirty="0" err="1"/>
              <a:t>Enable</a:t>
            </a:r>
            <a:r>
              <a:rPr lang="pt-PT" altLang="pt-PT" sz="2000" dirty="0"/>
              <a:t> </a:t>
            </a:r>
            <a:r>
              <a:rPr lang="pt-PT" altLang="pt-PT" sz="2000" dirty="0" err="1"/>
              <a:t>corrective</a:t>
            </a:r>
            <a:r>
              <a:rPr lang="pt-PT" altLang="pt-PT" sz="2000" dirty="0"/>
              <a:t> </a:t>
            </a:r>
            <a:r>
              <a:rPr lang="pt-PT" altLang="pt-PT" sz="2000" dirty="0" err="1"/>
              <a:t>action</a:t>
            </a:r>
            <a:r>
              <a:rPr lang="pt-PT" altLang="pt-PT" sz="2000" dirty="0"/>
              <a:t>.</a:t>
            </a:r>
          </a:p>
        </p:txBody>
      </p:sp>
    </p:spTree>
    <p:extLst>
      <p:ext uri="{BB962C8B-B14F-4D97-AF65-F5344CB8AC3E}">
        <p14:creationId xmlns:p14="http://schemas.microsoft.com/office/powerpoint/2010/main" val="2359089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Kaoru</a:t>
            </a:r>
            <a:r>
              <a:rPr lang="pt-PT" altLang="ja-JP" b="1" dirty="0">
                <a:ea typeface="ＭＳ Ｐゴシック" charset="-128"/>
              </a:rPr>
              <a:t> </a:t>
            </a:r>
            <a:r>
              <a:rPr lang="pt-PT" altLang="ja-JP" b="1" dirty="0" err="1">
                <a:ea typeface="ＭＳ Ｐゴシック" charset="-128"/>
              </a:rPr>
              <a:t>Ishikawa’s</a:t>
            </a:r>
            <a:r>
              <a:rPr lang="pt-PT" altLang="ja-JP" b="1" dirty="0">
                <a:ea typeface="ＭＳ Ｐゴシック" charset="-128"/>
              </a:rPr>
              <a:t> Cause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Effect</a:t>
            </a:r>
            <a:r>
              <a:rPr lang="pt-PT" altLang="ja-JP" b="1" dirty="0">
                <a:ea typeface="ＭＳ Ｐゴシック" charset="-128"/>
              </a:rPr>
              <a:t> (</a:t>
            </a:r>
            <a:r>
              <a:rPr lang="pt-PT" altLang="ja-JP" b="1" dirty="0" err="1">
                <a:ea typeface="ＭＳ Ｐゴシック" charset="-128"/>
              </a:rPr>
              <a:t>Fishbone</a:t>
            </a:r>
            <a:r>
              <a:rPr lang="pt-PT" altLang="ja-JP" b="1" dirty="0">
                <a:ea typeface="ＭＳ Ｐゴシック" charset="-128"/>
              </a:rPr>
              <a:t>) </a:t>
            </a:r>
            <a:r>
              <a:rPr lang="pt-PT" altLang="ja-JP" b="1" dirty="0" err="1">
                <a:ea typeface="ＭＳ Ｐゴシック" charset="-128"/>
              </a:rPr>
              <a:t>Diagram</a:t>
            </a:r>
            <a:endParaRPr lang="pt-PT" b="1" dirty="0"/>
          </a:p>
        </p:txBody>
      </p:sp>
      <p:sp>
        <p:nvSpPr>
          <p:cNvPr id="102403" name="Rectangle 3"/>
          <p:cNvSpPr>
            <a:spLocks noGrp="1" noChangeArrowheads="1"/>
          </p:cNvSpPr>
          <p:nvPr>
            <p:ph type="body" idx="1"/>
          </p:nvPr>
        </p:nvSpPr>
        <p:spPr/>
        <p:txBody>
          <a:bodyPr>
            <a:normAutofit/>
          </a:bodyPr>
          <a:lstStyle/>
          <a:p>
            <a:pPr algn="just" eaLnBrk="1" hangingPunct="1">
              <a:lnSpc>
                <a:spcPct val="80000"/>
              </a:lnSpc>
            </a:pPr>
            <a:r>
              <a:rPr lang="pt-PT" altLang="pt-PT" sz="1600" b="1" dirty="0"/>
              <a:t>Steps in </a:t>
            </a:r>
            <a:r>
              <a:rPr lang="pt-PT" altLang="pt-PT" sz="1600" b="1" dirty="0" err="1"/>
              <a:t>creating</a:t>
            </a:r>
            <a:r>
              <a:rPr lang="pt-PT" altLang="pt-PT" sz="1600" b="1" dirty="0"/>
              <a:t> </a:t>
            </a:r>
            <a:r>
              <a:rPr lang="pt-PT" altLang="pt-PT" sz="1600" b="1" dirty="0" err="1"/>
              <a:t>an</a:t>
            </a:r>
            <a:r>
              <a:rPr lang="pt-PT" altLang="pt-PT" sz="1600" b="1" dirty="0"/>
              <a:t> </a:t>
            </a:r>
            <a:r>
              <a:rPr lang="pt-PT" altLang="pt-PT" sz="1600" b="1" dirty="0" err="1"/>
              <a:t>Ishikawa</a:t>
            </a:r>
            <a:r>
              <a:rPr lang="pt-PT" altLang="pt-PT" sz="1600" b="1" dirty="0"/>
              <a:t> </a:t>
            </a:r>
            <a:r>
              <a:rPr lang="pt-PT" altLang="pt-PT" sz="1600" b="1" dirty="0" err="1"/>
              <a:t>Diagram</a:t>
            </a:r>
            <a:r>
              <a:rPr lang="pt-PT" altLang="pt-PT" sz="1600" b="1" dirty="0"/>
              <a:t>. </a:t>
            </a:r>
            <a:r>
              <a:rPr lang="pt-PT" altLang="pt-PT" sz="1600" b="1" dirty="0" err="1"/>
              <a:t>Process</a:t>
            </a:r>
            <a:endParaRPr lang="pt-PT" altLang="pt-PT" sz="1600" b="1" dirty="0"/>
          </a:p>
          <a:p>
            <a:pPr algn="just" eaLnBrk="1" hangingPunct="1">
              <a:lnSpc>
                <a:spcPct val="80000"/>
              </a:lnSpc>
            </a:pPr>
            <a:r>
              <a:rPr lang="pt-PT" altLang="pt-PT" sz="1600" dirty="0" err="1"/>
              <a:t>Explain</a:t>
            </a:r>
            <a:r>
              <a:rPr lang="pt-PT" altLang="pt-PT" sz="1600" dirty="0"/>
              <a:t> </a:t>
            </a:r>
            <a:r>
              <a:rPr lang="pt-PT" altLang="pt-PT" sz="1600" dirty="0" err="1"/>
              <a:t>the</a:t>
            </a:r>
            <a:r>
              <a:rPr lang="pt-PT" altLang="pt-PT" sz="1600" dirty="0"/>
              <a:t> </a:t>
            </a:r>
            <a:r>
              <a:rPr lang="pt-PT" altLang="pt-PT" sz="1600" dirty="0" err="1"/>
              <a:t>purpose</a:t>
            </a:r>
            <a:r>
              <a:rPr lang="pt-PT" altLang="pt-PT" sz="1600" dirty="0"/>
              <a:t> </a:t>
            </a:r>
            <a:r>
              <a:rPr lang="pt-PT" altLang="pt-PT" sz="1600" dirty="0" err="1"/>
              <a:t>of</a:t>
            </a:r>
            <a:r>
              <a:rPr lang="pt-PT" altLang="pt-PT" sz="1600" dirty="0"/>
              <a:t> </a:t>
            </a:r>
            <a:r>
              <a:rPr lang="pt-PT" altLang="pt-PT" sz="1600" dirty="0" err="1"/>
              <a:t>the</a:t>
            </a:r>
            <a:r>
              <a:rPr lang="pt-PT" altLang="pt-PT" sz="1600" dirty="0"/>
              <a:t> meeting. </a:t>
            </a:r>
            <a:r>
              <a:rPr lang="pt-PT" altLang="pt-PT" sz="1600" dirty="0" err="1"/>
              <a:t>Then</a:t>
            </a:r>
            <a:r>
              <a:rPr lang="pt-PT" altLang="pt-PT" sz="1600" dirty="0"/>
              <a:t> </a:t>
            </a:r>
            <a:r>
              <a:rPr lang="pt-PT" altLang="pt-PT" sz="1600" dirty="0" err="1"/>
              <a:t>identify</a:t>
            </a:r>
            <a:r>
              <a:rPr lang="pt-PT" altLang="pt-PT" sz="1600" dirty="0"/>
              <a:t>, </a:t>
            </a:r>
            <a:r>
              <a:rPr lang="pt-PT" altLang="pt-PT" sz="1600" dirty="0" err="1"/>
              <a:t>and</a:t>
            </a:r>
            <a:r>
              <a:rPr lang="pt-PT" altLang="pt-PT" sz="1600" dirty="0"/>
              <a:t> </a:t>
            </a:r>
            <a:r>
              <a:rPr lang="pt-PT" altLang="pt-PT" sz="1600" dirty="0" err="1"/>
              <a:t>clearly</a:t>
            </a:r>
            <a:r>
              <a:rPr lang="pt-PT" altLang="pt-PT" sz="1600" dirty="0"/>
              <a:t> </a:t>
            </a:r>
            <a:r>
              <a:rPr lang="pt-PT" altLang="pt-PT" sz="1600" dirty="0" err="1"/>
              <a:t>state</a:t>
            </a:r>
            <a:r>
              <a:rPr lang="pt-PT" altLang="pt-PT" sz="1600" dirty="0"/>
              <a:t>, </a:t>
            </a:r>
            <a:r>
              <a:rPr lang="pt-PT" altLang="pt-PT" sz="1600" dirty="0" err="1"/>
              <a:t>and</a:t>
            </a:r>
            <a:r>
              <a:rPr lang="pt-PT" altLang="pt-PT" sz="1600" dirty="0"/>
              <a:t> </a:t>
            </a:r>
            <a:r>
              <a:rPr lang="pt-PT" altLang="pt-PT" sz="1600" dirty="0" err="1"/>
              <a:t>agree</a:t>
            </a:r>
            <a:r>
              <a:rPr lang="pt-PT" altLang="pt-PT" sz="1600" dirty="0"/>
              <a:t> </a:t>
            </a:r>
            <a:r>
              <a:rPr lang="pt-PT" altLang="pt-PT" sz="1600" dirty="0" err="1"/>
              <a:t>on</a:t>
            </a:r>
            <a:r>
              <a:rPr lang="pt-PT" altLang="pt-PT" sz="1600" dirty="0"/>
              <a:t> </a:t>
            </a:r>
            <a:r>
              <a:rPr lang="pt-PT" altLang="pt-PT" sz="1600" dirty="0" err="1"/>
              <a:t>the</a:t>
            </a:r>
            <a:r>
              <a:rPr lang="pt-PT" altLang="pt-PT" sz="1600" dirty="0"/>
              <a:t> </a:t>
            </a:r>
            <a:r>
              <a:rPr lang="pt-PT" altLang="pt-PT" sz="1600" dirty="0" err="1"/>
              <a:t>problem</a:t>
            </a:r>
            <a:r>
              <a:rPr lang="pt-PT" altLang="pt-PT" sz="1600" dirty="0"/>
              <a:t> </a:t>
            </a:r>
            <a:r>
              <a:rPr lang="pt-PT" altLang="pt-PT" sz="1600" dirty="0" err="1"/>
              <a:t>or</a:t>
            </a:r>
            <a:r>
              <a:rPr lang="pt-PT" altLang="pt-PT" sz="1600" dirty="0"/>
              <a:t> </a:t>
            </a:r>
            <a:r>
              <a:rPr lang="pt-PT" altLang="pt-PT" sz="1600" dirty="0" err="1"/>
              <a:t>effect</a:t>
            </a:r>
            <a:r>
              <a:rPr lang="pt-PT" altLang="pt-PT" sz="1600" dirty="0"/>
              <a:t> to </a:t>
            </a:r>
            <a:r>
              <a:rPr lang="pt-PT" altLang="pt-PT" sz="1600" dirty="0" err="1"/>
              <a:t>be</a:t>
            </a:r>
            <a:r>
              <a:rPr lang="pt-PT" altLang="pt-PT" sz="1600" dirty="0"/>
              <a:t> </a:t>
            </a:r>
            <a:r>
              <a:rPr lang="pt-PT" altLang="pt-PT" sz="1600" dirty="0" err="1"/>
              <a:t>analyzed</a:t>
            </a:r>
            <a:r>
              <a:rPr lang="pt-PT" altLang="pt-PT" sz="1600" dirty="0"/>
              <a:t>.</a:t>
            </a:r>
          </a:p>
          <a:p>
            <a:pPr algn="just" eaLnBrk="1" hangingPunct="1">
              <a:lnSpc>
                <a:spcPct val="80000"/>
              </a:lnSpc>
            </a:pPr>
            <a:r>
              <a:rPr lang="pt-PT" altLang="pt-PT" sz="1600" dirty="0" err="1"/>
              <a:t>Position</a:t>
            </a:r>
            <a:r>
              <a:rPr lang="pt-PT" altLang="pt-PT" sz="1600" dirty="0"/>
              <a:t> a </a:t>
            </a:r>
            <a:r>
              <a:rPr lang="pt-PT" altLang="pt-PT" sz="1600" dirty="0" err="1"/>
              <a:t>whiteboard</a:t>
            </a:r>
            <a:r>
              <a:rPr lang="pt-PT" altLang="pt-PT" sz="1600" dirty="0"/>
              <a:t> </a:t>
            </a:r>
            <a:r>
              <a:rPr lang="pt-PT" altLang="pt-PT" sz="1600" dirty="0" err="1"/>
              <a:t>or</a:t>
            </a:r>
            <a:r>
              <a:rPr lang="pt-PT" altLang="pt-PT" sz="1600" dirty="0"/>
              <a:t> </a:t>
            </a:r>
            <a:r>
              <a:rPr lang="pt-PT" altLang="pt-PT" sz="1600" dirty="0" err="1"/>
              <a:t>flipchart</a:t>
            </a:r>
            <a:r>
              <a:rPr lang="pt-PT" altLang="pt-PT" sz="1600" dirty="0"/>
              <a:t> </a:t>
            </a:r>
            <a:r>
              <a:rPr lang="pt-PT" altLang="pt-PT" sz="1600" dirty="0" err="1"/>
              <a:t>so</a:t>
            </a:r>
            <a:r>
              <a:rPr lang="pt-PT" altLang="pt-PT" sz="1600" dirty="0"/>
              <a:t> </a:t>
            </a:r>
            <a:r>
              <a:rPr lang="pt-PT" altLang="pt-PT" sz="1600" dirty="0" err="1"/>
              <a:t>that</a:t>
            </a:r>
            <a:r>
              <a:rPr lang="pt-PT" altLang="pt-PT" sz="1600" dirty="0"/>
              <a:t> </a:t>
            </a:r>
            <a:r>
              <a:rPr lang="pt-PT" altLang="pt-PT" sz="1600" dirty="0" err="1"/>
              <a:t>everyone</a:t>
            </a:r>
            <a:r>
              <a:rPr lang="pt-PT" altLang="pt-PT" sz="1600" dirty="0"/>
              <a:t> can </a:t>
            </a:r>
            <a:r>
              <a:rPr lang="pt-PT" altLang="pt-PT" sz="1600" dirty="0" err="1"/>
              <a:t>see</a:t>
            </a:r>
            <a:r>
              <a:rPr lang="pt-PT" altLang="pt-PT" sz="1600" dirty="0"/>
              <a:t> </a:t>
            </a:r>
            <a:r>
              <a:rPr lang="pt-PT" altLang="pt-PT" sz="1600" dirty="0" err="1"/>
              <a:t>it</a:t>
            </a:r>
            <a:r>
              <a:rPr lang="pt-PT" altLang="pt-PT" sz="1600" dirty="0"/>
              <a:t>. </a:t>
            </a:r>
            <a:r>
              <a:rPr lang="pt-PT" altLang="pt-PT" sz="1600" dirty="0" err="1"/>
              <a:t>Draw</a:t>
            </a:r>
            <a:r>
              <a:rPr lang="pt-PT" altLang="pt-PT" sz="1600" dirty="0"/>
              <a:t> a box </a:t>
            </a:r>
            <a:r>
              <a:rPr lang="pt-PT" altLang="pt-PT" sz="1600" dirty="0" err="1"/>
              <a:t>containing</a:t>
            </a:r>
            <a:r>
              <a:rPr lang="pt-PT" altLang="pt-PT" sz="1600" dirty="0"/>
              <a:t> </a:t>
            </a:r>
            <a:r>
              <a:rPr lang="pt-PT" altLang="pt-PT" sz="1600" dirty="0" err="1"/>
              <a:t>the</a:t>
            </a:r>
            <a:r>
              <a:rPr lang="pt-PT" altLang="pt-PT" sz="1600" dirty="0"/>
              <a:t> </a:t>
            </a:r>
            <a:r>
              <a:rPr lang="pt-PT" altLang="pt-PT" sz="1600" dirty="0" err="1"/>
              <a:t>problem</a:t>
            </a:r>
            <a:r>
              <a:rPr lang="pt-PT" altLang="pt-PT" sz="1600" dirty="0"/>
              <a:t> </a:t>
            </a:r>
            <a:r>
              <a:rPr lang="pt-PT" altLang="pt-PT" sz="1600" dirty="0" err="1"/>
              <a:t>or</a:t>
            </a:r>
            <a:r>
              <a:rPr lang="pt-PT" altLang="pt-PT" sz="1600" dirty="0"/>
              <a:t> </a:t>
            </a:r>
            <a:r>
              <a:rPr lang="pt-PT" altLang="pt-PT" sz="1600" dirty="0" err="1"/>
              <a:t>effect</a:t>
            </a:r>
            <a:r>
              <a:rPr lang="pt-PT" altLang="pt-PT" sz="1600" dirty="0"/>
              <a:t> </a:t>
            </a:r>
            <a:r>
              <a:rPr lang="pt-PT" altLang="pt-PT" sz="1600" dirty="0" err="1"/>
              <a:t>on</a:t>
            </a:r>
            <a:r>
              <a:rPr lang="pt-PT" altLang="pt-PT" sz="1600" dirty="0"/>
              <a:t> </a:t>
            </a:r>
            <a:r>
              <a:rPr lang="pt-PT" altLang="pt-PT" sz="1600" dirty="0" err="1"/>
              <a:t>the</a:t>
            </a:r>
            <a:r>
              <a:rPr lang="pt-PT" altLang="pt-PT" sz="1600" dirty="0"/>
              <a:t> </a:t>
            </a:r>
            <a:r>
              <a:rPr lang="pt-PT" altLang="pt-PT" sz="1600" dirty="0" err="1"/>
              <a:t>right</a:t>
            </a:r>
            <a:r>
              <a:rPr lang="pt-PT" altLang="pt-PT" sz="1600" dirty="0"/>
              <a:t> </a:t>
            </a:r>
            <a:r>
              <a:rPr lang="pt-PT" altLang="pt-PT" sz="1600" dirty="0" err="1"/>
              <a:t>side</a:t>
            </a:r>
            <a:r>
              <a:rPr lang="pt-PT" altLang="pt-PT" sz="1600" dirty="0"/>
              <a:t> </a:t>
            </a:r>
            <a:r>
              <a:rPr lang="pt-PT" altLang="pt-PT" sz="1600" dirty="0" err="1"/>
              <a:t>of</a:t>
            </a:r>
            <a:r>
              <a:rPr lang="pt-PT" altLang="pt-PT" sz="1600" dirty="0"/>
              <a:t> </a:t>
            </a:r>
            <a:r>
              <a:rPr lang="pt-PT" altLang="pt-PT" sz="1600" dirty="0" err="1"/>
              <a:t>the</a:t>
            </a:r>
            <a:r>
              <a:rPr lang="pt-PT" altLang="pt-PT" sz="1600" dirty="0"/>
              <a:t> </a:t>
            </a:r>
            <a:r>
              <a:rPr lang="pt-PT" altLang="pt-PT" sz="1600" dirty="0" err="1"/>
              <a:t>diagram</a:t>
            </a:r>
            <a:r>
              <a:rPr lang="pt-PT" altLang="pt-PT" sz="1600" dirty="0"/>
              <a:t> </a:t>
            </a:r>
            <a:r>
              <a:rPr lang="pt-PT" altLang="pt-PT" sz="1600" dirty="0" err="1"/>
              <a:t>with</a:t>
            </a:r>
            <a:r>
              <a:rPr lang="pt-PT" altLang="pt-PT" sz="1600" dirty="0"/>
              <a:t> a horizontal </a:t>
            </a:r>
            <a:r>
              <a:rPr lang="pt-PT" altLang="pt-PT" sz="1600" dirty="0" err="1"/>
              <a:t>spine</a:t>
            </a:r>
            <a:r>
              <a:rPr lang="pt-PT" altLang="pt-PT" sz="1600" dirty="0"/>
              <a:t>. </a:t>
            </a:r>
          </a:p>
          <a:p>
            <a:pPr algn="just" eaLnBrk="1" hangingPunct="1">
              <a:lnSpc>
                <a:spcPct val="80000"/>
              </a:lnSpc>
            </a:pPr>
            <a:r>
              <a:rPr lang="pt-PT" altLang="pt-PT" sz="1600" dirty="0" err="1"/>
              <a:t>Conduct</a:t>
            </a:r>
            <a:r>
              <a:rPr lang="pt-PT" altLang="pt-PT" sz="1600" dirty="0"/>
              <a:t> a Brainstorming </a:t>
            </a:r>
            <a:r>
              <a:rPr lang="pt-PT" altLang="pt-PT" sz="1600" dirty="0" err="1"/>
              <a:t>session</a:t>
            </a:r>
            <a:r>
              <a:rPr lang="pt-PT" altLang="pt-PT" sz="1600" dirty="0"/>
              <a:t>. As a </a:t>
            </a:r>
            <a:r>
              <a:rPr lang="pt-PT" altLang="pt-PT" sz="1600" dirty="0" err="1"/>
              <a:t>first</a:t>
            </a:r>
            <a:r>
              <a:rPr lang="pt-PT" altLang="pt-PT" sz="1600" dirty="0"/>
              <a:t> </a:t>
            </a:r>
            <a:r>
              <a:rPr lang="pt-PT" altLang="pt-PT" sz="1600" dirty="0" err="1"/>
              <a:t>draft</a:t>
            </a:r>
            <a:r>
              <a:rPr lang="pt-PT" altLang="pt-PT" sz="1600" dirty="0"/>
              <a:t>, for </a:t>
            </a:r>
            <a:r>
              <a:rPr lang="pt-PT" altLang="pt-PT" sz="1600" dirty="0" err="1"/>
              <a:t>the</a:t>
            </a:r>
            <a:r>
              <a:rPr lang="pt-PT" altLang="pt-PT" sz="1600" dirty="0"/>
              <a:t> </a:t>
            </a:r>
            <a:r>
              <a:rPr lang="pt-PT" altLang="pt-PT" sz="1600" dirty="0" err="1"/>
              <a:t>main</a:t>
            </a:r>
            <a:r>
              <a:rPr lang="pt-PT" altLang="pt-PT" sz="1600" dirty="0"/>
              <a:t> </a:t>
            </a:r>
            <a:r>
              <a:rPr lang="pt-PT" altLang="pt-PT" sz="1600" dirty="0" err="1"/>
              <a:t>branches</a:t>
            </a:r>
            <a:r>
              <a:rPr lang="pt-PT" altLang="pt-PT" sz="1600" dirty="0"/>
              <a:t> </a:t>
            </a:r>
            <a:r>
              <a:rPr lang="pt-PT" altLang="pt-PT" sz="1600" dirty="0" err="1"/>
              <a:t>you</a:t>
            </a:r>
            <a:r>
              <a:rPr lang="pt-PT" altLang="pt-PT" sz="1600" dirty="0"/>
              <a:t> can use </a:t>
            </a:r>
            <a:r>
              <a:rPr lang="pt-PT" altLang="pt-PT" sz="1600" dirty="0" err="1"/>
              <a:t>the</a:t>
            </a:r>
            <a:r>
              <a:rPr lang="pt-PT" altLang="pt-PT" sz="1600" dirty="0"/>
              <a:t> </a:t>
            </a:r>
            <a:r>
              <a:rPr lang="pt-PT" altLang="pt-PT" sz="1600" dirty="0" err="1"/>
              <a:t>following</a:t>
            </a:r>
            <a:r>
              <a:rPr lang="pt-PT" altLang="pt-PT" sz="1600" dirty="0"/>
              <a:t> </a:t>
            </a:r>
            <a:r>
              <a:rPr lang="pt-PT" altLang="pt-PT" sz="1600" dirty="0" err="1"/>
              <a:t>Categories</a:t>
            </a:r>
            <a:r>
              <a:rPr lang="pt-PT" altLang="pt-PT" sz="1600" dirty="0"/>
              <a:t>:</a:t>
            </a:r>
          </a:p>
          <a:p>
            <a:pPr lvl="1" algn="just" eaLnBrk="1" hangingPunct="1">
              <a:lnSpc>
                <a:spcPct val="80000"/>
              </a:lnSpc>
            </a:pPr>
            <a:r>
              <a:rPr lang="pt-PT" altLang="pt-PT" sz="1600" dirty="0" err="1"/>
              <a:t>Services</a:t>
            </a:r>
            <a:r>
              <a:rPr lang="pt-PT" altLang="pt-PT" sz="1600" dirty="0"/>
              <a:t> </a:t>
            </a:r>
            <a:r>
              <a:rPr lang="pt-PT" altLang="pt-PT" sz="1600" dirty="0" err="1"/>
              <a:t>industry</a:t>
            </a:r>
            <a:r>
              <a:rPr lang="pt-PT" altLang="pt-PT" sz="1600" dirty="0"/>
              <a:t>: </a:t>
            </a:r>
            <a:r>
              <a:rPr lang="pt-PT" altLang="pt-PT" sz="1600" dirty="0" err="1"/>
              <a:t>the</a:t>
            </a:r>
            <a:r>
              <a:rPr lang="pt-PT" altLang="pt-PT" sz="1600" dirty="0"/>
              <a:t> 8 </a:t>
            </a:r>
            <a:r>
              <a:rPr lang="pt-PT" altLang="pt-PT" sz="1600" dirty="0" err="1"/>
              <a:t>Ps</a:t>
            </a:r>
            <a:r>
              <a:rPr lang="pt-PT" altLang="pt-PT" sz="1600" dirty="0"/>
              <a:t>: </a:t>
            </a:r>
            <a:r>
              <a:rPr lang="pt-PT" altLang="pt-PT" sz="1600" dirty="0" err="1"/>
              <a:t>People</a:t>
            </a:r>
            <a:r>
              <a:rPr lang="pt-PT" altLang="pt-PT" sz="1600" dirty="0"/>
              <a:t>, </a:t>
            </a:r>
            <a:r>
              <a:rPr lang="pt-PT" altLang="pt-PT" sz="1600" dirty="0" err="1"/>
              <a:t>Product</a:t>
            </a:r>
            <a:r>
              <a:rPr lang="pt-PT" altLang="pt-PT" sz="1600" dirty="0"/>
              <a:t>/</a:t>
            </a:r>
            <a:r>
              <a:rPr lang="pt-PT" altLang="pt-PT" sz="1600" dirty="0" err="1"/>
              <a:t>Service</a:t>
            </a:r>
            <a:r>
              <a:rPr lang="pt-PT" altLang="pt-PT" sz="1600" dirty="0"/>
              <a:t>, Price, </a:t>
            </a:r>
            <a:r>
              <a:rPr lang="pt-PT" altLang="pt-PT" sz="1600" dirty="0" err="1"/>
              <a:t>Promotion</a:t>
            </a:r>
            <a:r>
              <a:rPr lang="pt-PT" altLang="pt-PT" sz="1600" dirty="0"/>
              <a:t>, Policies, Processes, </a:t>
            </a:r>
            <a:r>
              <a:rPr lang="pt-PT" altLang="pt-PT" sz="1600" dirty="0" err="1"/>
              <a:t>Procedures</a:t>
            </a:r>
            <a:r>
              <a:rPr lang="pt-PT" altLang="pt-PT" sz="1600" dirty="0"/>
              <a:t>, </a:t>
            </a:r>
            <a:r>
              <a:rPr lang="pt-PT" altLang="pt-PT" sz="1600" dirty="0" err="1"/>
              <a:t>Place</a:t>
            </a:r>
            <a:r>
              <a:rPr lang="pt-PT" altLang="pt-PT" sz="1600" dirty="0"/>
              <a:t>/</a:t>
            </a:r>
            <a:r>
              <a:rPr lang="pt-PT" altLang="pt-PT" sz="1600" dirty="0" err="1"/>
              <a:t>Plant</a:t>
            </a:r>
            <a:r>
              <a:rPr lang="pt-PT" altLang="pt-PT" sz="1600" dirty="0"/>
              <a:t>/</a:t>
            </a:r>
            <a:r>
              <a:rPr lang="pt-PT" altLang="pt-PT" sz="1600" dirty="0" err="1"/>
              <a:t>Technology</a:t>
            </a:r>
            <a:r>
              <a:rPr lang="pt-PT" altLang="pt-PT" sz="1600" dirty="0"/>
              <a:t>. </a:t>
            </a:r>
          </a:p>
          <a:p>
            <a:pPr lvl="1" algn="just" eaLnBrk="1" hangingPunct="1">
              <a:lnSpc>
                <a:spcPct val="80000"/>
              </a:lnSpc>
            </a:pPr>
            <a:r>
              <a:rPr lang="pt-PT" altLang="pt-PT" sz="1600" dirty="0" err="1"/>
              <a:t>Manufacturing</a:t>
            </a:r>
            <a:r>
              <a:rPr lang="pt-PT" altLang="pt-PT" sz="1600" dirty="0"/>
              <a:t>: </a:t>
            </a:r>
            <a:r>
              <a:rPr lang="pt-PT" altLang="pt-PT" sz="1600" dirty="0" err="1"/>
              <a:t>the</a:t>
            </a:r>
            <a:r>
              <a:rPr lang="pt-PT" altLang="pt-PT" sz="1600" dirty="0"/>
              <a:t> 6 </a:t>
            </a:r>
            <a:r>
              <a:rPr lang="pt-PT" altLang="pt-PT" sz="1600" dirty="0" err="1"/>
              <a:t>Ms</a:t>
            </a:r>
            <a:r>
              <a:rPr lang="pt-PT" altLang="pt-PT" sz="1600" dirty="0"/>
              <a:t>: </a:t>
            </a:r>
            <a:r>
              <a:rPr lang="pt-PT" altLang="pt-PT" sz="1600" dirty="0" err="1"/>
              <a:t>Manpower</a:t>
            </a:r>
            <a:r>
              <a:rPr lang="pt-PT" altLang="pt-PT" sz="1600" dirty="0"/>
              <a:t>, </a:t>
            </a:r>
            <a:r>
              <a:rPr lang="pt-PT" altLang="pt-PT" sz="1600" dirty="0" err="1"/>
              <a:t>Methods</a:t>
            </a:r>
            <a:r>
              <a:rPr lang="pt-PT" altLang="pt-PT" sz="1600" dirty="0"/>
              <a:t>, </a:t>
            </a:r>
            <a:r>
              <a:rPr lang="pt-PT" altLang="pt-PT" sz="1600" dirty="0" err="1"/>
              <a:t>Measurements</a:t>
            </a:r>
            <a:r>
              <a:rPr lang="pt-PT" altLang="pt-PT" sz="1600" dirty="0"/>
              <a:t>, </a:t>
            </a:r>
            <a:r>
              <a:rPr lang="pt-PT" altLang="pt-PT" sz="1600" dirty="0" err="1"/>
              <a:t>Machinery</a:t>
            </a:r>
            <a:r>
              <a:rPr lang="pt-PT" altLang="pt-PT" sz="1600" dirty="0"/>
              <a:t>, </a:t>
            </a:r>
            <a:r>
              <a:rPr lang="pt-PT" altLang="pt-PT" sz="1600" dirty="0" err="1"/>
              <a:t>Materials</a:t>
            </a:r>
            <a:r>
              <a:rPr lang="pt-PT" altLang="pt-PT" sz="1600" dirty="0"/>
              <a:t>, </a:t>
            </a:r>
            <a:r>
              <a:rPr lang="pt-PT" altLang="pt-PT" sz="1600" dirty="0" err="1"/>
              <a:t>Mother</a:t>
            </a:r>
            <a:r>
              <a:rPr lang="pt-PT" altLang="pt-PT" sz="1600" dirty="0"/>
              <a:t> </a:t>
            </a:r>
            <a:r>
              <a:rPr lang="pt-PT" altLang="pt-PT" sz="1600" dirty="0" err="1"/>
              <a:t>Nature</a:t>
            </a:r>
            <a:r>
              <a:rPr lang="pt-PT" altLang="pt-PT" sz="1600" dirty="0"/>
              <a:t> (</a:t>
            </a:r>
            <a:r>
              <a:rPr lang="pt-PT" altLang="pt-PT" sz="1600" dirty="0" err="1"/>
              <a:t>environment</a:t>
            </a:r>
            <a:r>
              <a:rPr lang="pt-PT" altLang="pt-PT" sz="1600" dirty="0"/>
              <a:t>).</a:t>
            </a:r>
          </a:p>
          <a:p>
            <a:pPr lvl="1" algn="just" eaLnBrk="1" hangingPunct="1">
              <a:lnSpc>
                <a:spcPct val="80000"/>
              </a:lnSpc>
            </a:pPr>
            <a:r>
              <a:rPr lang="pt-PT" altLang="pt-PT" sz="1600" dirty="0"/>
              <a:t>Use </a:t>
            </a:r>
            <a:r>
              <a:rPr lang="pt-PT" altLang="pt-PT" sz="1600" dirty="0" err="1"/>
              <a:t>the</a:t>
            </a:r>
            <a:r>
              <a:rPr lang="pt-PT" altLang="pt-PT" sz="1600" dirty="0"/>
              <a:t> </a:t>
            </a:r>
            <a:r>
              <a:rPr lang="pt-PT" altLang="pt-PT" sz="1600" dirty="0" err="1"/>
              <a:t>above</a:t>
            </a:r>
            <a:r>
              <a:rPr lang="pt-PT" altLang="pt-PT" sz="1600" dirty="0"/>
              <a:t> </a:t>
            </a:r>
            <a:r>
              <a:rPr lang="pt-PT" altLang="pt-PT" sz="1600" dirty="0" err="1"/>
              <a:t>categories</a:t>
            </a:r>
            <a:r>
              <a:rPr lang="pt-PT" altLang="pt-PT" sz="1600" dirty="0"/>
              <a:t> </a:t>
            </a:r>
            <a:r>
              <a:rPr lang="pt-PT" altLang="pt-PT" sz="1600" dirty="0" err="1"/>
              <a:t>by</a:t>
            </a:r>
            <a:r>
              <a:rPr lang="pt-PT" altLang="pt-PT" sz="1600" dirty="0"/>
              <a:t> </a:t>
            </a:r>
            <a:r>
              <a:rPr lang="pt-PT" altLang="pt-PT" sz="1600" dirty="0" err="1"/>
              <a:t>asking</a:t>
            </a:r>
            <a:r>
              <a:rPr lang="pt-PT" altLang="pt-PT" sz="1600" dirty="0"/>
              <a:t> for </a:t>
            </a:r>
            <a:r>
              <a:rPr lang="pt-PT" altLang="pt-PT" sz="1600" dirty="0" err="1"/>
              <a:t>example</a:t>
            </a:r>
            <a:r>
              <a:rPr lang="pt-PT" altLang="pt-PT" sz="1600" dirty="0"/>
              <a:t>: </a:t>
            </a:r>
            <a:r>
              <a:rPr lang="pt-PT" altLang="pt-PT" sz="1600" dirty="0" err="1"/>
              <a:t>What</a:t>
            </a:r>
            <a:r>
              <a:rPr lang="pt-PT" altLang="pt-PT" sz="1600" dirty="0"/>
              <a:t> are </a:t>
            </a:r>
            <a:r>
              <a:rPr lang="pt-PT" altLang="pt-PT" sz="1600" dirty="0" err="1"/>
              <a:t>the</a:t>
            </a:r>
            <a:r>
              <a:rPr lang="pt-PT" altLang="pt-PT" sz="1600" dirty="0"/>
              <a:t> </a:t>
            </a:r>
            <a:r>
              <a:rPr lang="pt-PT" altLang="pt-PT" sz="1600" dirty="0" err="1"/>
              <a:t>People</a:t>
            </a:r>
            <a:r>
              <a:rPr lang="pt-PT" altLang="pt-PT" sz="1600" dirty="0"/>
              <a:t> </a:t>
            </a:r>
            <a:r>
              <a:rPr lang="pt-PT" altLang="pt-PT" sz="1600" dirty="0" err="1"/>
              <a:t>issues</a:t>
            </a:r>
            <a:r>
              <a:rPr lang="pt-PT" altLang="pt-PT" sz="1600" dirty="0"/>
              <a:t> </a:t>
            </a:r>
            <a:r>
              <a:rPr lang="pt-PT" altLang="pt-PT" sz="1600" dirty="0" err="1"/>
              <a:t>affecting</a:t>
            </a:r>
            <a:r>
              <a:rPr lang="pt-PT" altLang="pt-PT" sz="1600" dirty="0"/>
              <a:t>/</a:t>
            </a:r>
            <a:r>
              <a:rPr lang="pt-PT" altLang="pt-PT" sz="1600" dirty="0" err="1"/>
              <a:t>causing</a:t>
            </a:r>
            <a:r>
              <a:rPr lang="pt-PT" altLang="pt-PT" sz="1600" dirty="0"/>
              <a:t> </a:t>
            </a:r>
            <a:r>
              <a:rPr lang="pt-PT" altLang="pt-PT" sz="1600" dirty="0" err="1"/>
              <a:t>the</a:t>
            </a:r>
            <a:r>
              <a:rPr lang="pt-PT" altLang="pt-PT" sz="1600" dirty="0"/>
              <a:t> </a:t>
            </a:r>
            <a:r>
              <a:rPr lang="pt-PT" altLang="pt-PT" sz="1600" dirty="0" err="1"/>
              <a:t>problem</a:t>
            </a:r>
            <a:r>
              <a:rPr lang="pt-PT" altLang="pt-PT" sz="1600" dirty="0"/>
              <a:t>? </a:t>
            </a:r>
          </a:p>
          <a:p>
            <a:pPr algn="just" eaLnBrk="1" hangingPunct="1">
              <a:lnSpc>
                <a:spcPct val="80000"/>
              </a:lnSpc>
            </a:pPr>
            <a:r>
              <a:rPr lang="pt-PT" altLang="pt-PT" sz="1600" dirty="0" err="1"/>
              <a:t>Identify</a:t>
            </a:r>
            <a:r>
              <a:rPr lang="pt-PT" altLang="pt-PT" sz="1600" dirty="0"/>
              <a:t> </a:t>
            </a:r>
            <a:r>
              <a:rPr lang="pt-PT" altLang="pt-PT" sz="1600" dirty="0" err="1"/>
              <a:t>the</a:t>
            </a:r>
            <a:r>
              <a:rPr lang="pt-PT" altLang="pt-PT" sz="1600" dirty="0"/>
              <a:t> </a:t>
            </a:r>
            <a:r>
              <a:rPr lang="pt-PT" altLang="pt-PT" sz="1600" b="1" dirty="0" err="1"/>
              <a:t>main</a:t>
            </a:r>
            <a:r>
              <a:rPr lang="pt-PT" altLang="pt-PT" sz="1600" dirty="0"/>
              <a:t> causes </a:t>
            </a:r>
            <a:r>
              <a:rPr lang="pt-PT" altLang="pt-PT" sz="1600" dirty="0" err="1"/>
              <a:t>contributing</a:t>
            </a:r>
            <a:r>
              <a:rPr lang="pt-PT" altLang="pt-PT" sz="1600" dirty="0"/>
              <a:t> to </a:t>
            </a:r>
            <a:r>
              <a:rPr lang="pt-PT" altLang="pt-PT" sz="1600" dirty="0" err="1"/>
              <a:t>the</a:t>
            </a:r>
            <a:r>
              <a:rPr lang="pt-PT" altLang="pt-PT" sz="1600" dirty="0"/>
              <a:t> </a:t>
            </a:r>
            <a:r>
              <a:rPr lang="pt-PT" altLang="pt-PT" sz="1600" dirty="0" err="1"/>
              <a:t>effect</a:t>
            </a:r>
            <a:r>
              <a:rPr lang="pt-PT" altLang="pt-PT" sz="1600" dirty="0"/>
              <a:t> </a:t>
            </a:r>
            <a:r>
              <a:rPr lang="pt-PT" altLang="pt-PT" sz="1600" dirty="0" err="1"/>
              <a:t>being</a:t>
            </a:r>
            <a:r>
              <a:rPr lang="pt-PT" altLang="pt-PT" sz="1600" dirty="0"/>
              <a:t> </a:t>
            </a:r>
            <a:r>
              <a:rPr lang="pt-PT" altLang="pt-PT" sz="1600" dirty="0" err="1"/>
              <a:t>studied</a:t>
            </a:r>
            <a:r>
              <a:rPr lang="pt-PT" altLang="pt-PT" sz="1600" dirty="0"/>
              <a:t>. </a:t>
            </a:r>
            <a:r>
              <a:rPr lang="pt-PT" altLang="pt-PT" sz="1600" dirty="0" err="1"/>
              <a:t>This</a:t>
            </a:r>
            <a:r>
              <a:rPr lang="pt-PT" altLang="pt-PT" sz="1600" dirty="0"/>
              <a:t> </a:t>
            </a:r>
            <a:r>
              <a:rPr lang="pt-PT" altLang="pt-PT" sz="1600" dirty="0" err="1"/>
              <a:t>could</a:t>
            </a:r>
            <a:r>
              <a:rPr lang="pt-PT" altLang="pt-PT" sz="1600" dirty="0"/>
              <a:t> </a:t>
            </a:r>
            <a:r>
              <a:rPr lang="pt-PT" altLang="pt-PT" sz="1600" dirty="0" err="1"/>
              <a:t>be</a:t>
            </a:r>
            <a:r>
              <a:rPr lang="pt-PT" altLang="pt-PT" sz="1600" dirty="0"/>
              <a:t> </a:t>
            </a:r>
            <a:r>
              <a:rPr lang="pt-PT" altLang="pt-PT" sz="1600" dirty="0" err="1"/>
              <a:t>done</a:t>
            </a:r>
            <a:r>
              <a:rPr lang="pt-PT" altLang="pt-PT" sz="1600" dirty="0"/>
              <a:t> </a:t>
            </a:r>
            <a:r>
              <a:rPr lang="pt-PT" altLang="pt-PT" sz="1600" dirty="0" err="1"/>
              <a:t>applying</a:t>
            </a:r>
            <a:r>
              <a:rPr lang="pt-PT" altLang="pt-PT" sz="1600" dirty="0"/>
              <a:t> a </a:t>
            </a:r>
            <a:r>
              <a:rPr lang="pt-PT" altLang="pt-PT" sz="1600" dirty="0" err="1"/>
              <a:t>Pareto</a:t>
            </a:r>
            <a:r>
              <a:rPr lang="pt-PT" altLang="pt-PT" sz="1600" dirty="0"/>
              <a:t> </a:t>
            </a:r>
            <a:r>
              <a:rPr lang="pt-PT" altLang="pt-PT" sz="1600" dirty="0" err="1"/>
              <a:t>Analysis</a:t>
            </a:r>
            <a:r>
              <a:rPr lang="pt-PT" altLang="pt-PT" sz="1600" dirty="0"/>
              <a:t> (80/20 rule) </a:t>
            </a:r>
            <a:r>
              <a:rPr lang="pt-PT" altLang="pt-PT" sz="1600" dirty="0" err="1"/>
              <a:t>or</a:t>
            </a:r>
            <a:r>
              <a:rPr lang="pt-PT" altLang="pt-PT" sz="1600" dirty="0"/>
              <a:t> a </a:t>
            </a:r>
            <a:r>
              <a:rPr lang="pt-PT" altLang="pt-PT" sz="1600" dirty="0" err="1">
                <a:hlinkClick r:id="rId3"/>
              </a:rPr>
              <a:t>Root</a:t>
            </a:r>
            <a:r>
              <a:rPr lang="pt-PT" altLang="pt-PT" sz="1600" dirty="0">
                <a:hlinkClick r:id="rId3"/>
              </a:rPr>
              <a:t> Cause </a:t>
            </a:r>
            <a:r>
              <a:rPr lang="pt-PT" altLang="pt-PT" sz="1600" dirty="0" err="1">
                <a:hlinkClick r:id="rId3"/>
              </a:rPr>
              <a:t>Analysis</a:t>
            </a:r>
            <a:r>
              <a:rPr lang="pt-PT" altLang="pt-PT" sz="1600" dirty="0"/>
              <a:t>. </a:t>
            </a:r>
          </a:p>
          <a:p>
            <a:pPr algn="just" eaLnBrk="1" hangingPunct="1">
              <a:lnSpc>
                <a:spcPct val="80000"/>
              </a:lnSpc>
            </a:pPr>
            <a:r>
              <a:rPr lang="pt-PT" altLang="pt-PT" sz="1600" dirty="0" err="1"/>
              <a:t>These</a:t>
            </a:r>
            <a:r>
              <a:rPr lang="pt-PT" altLang="pt-PT" sz="1600" dirty="0"/>
              <a:t> </a:t>
            </a:r>
            <a:r>
              <a:rPr lang="pt-PT" altLang="pt-PT" sz="1600" dirty="0" err="1"/>
              <a:t>main</a:t>
            </a:r>
            <a:r>
              <a:rPr lang="pt-PT" altLang="pt-PT" sz="1600" dirty="0"/>
              <a:t> causes </a:t>
            </a:r>
            <a:r>
              <a:rPr lang="pt-PT" altLang="pt-PT" sz="1600" dirty="0" err="1"/>
              <a:t>become</a:t>
            </a:r>
            <a:r>
              <a:rPr lang="pt-PT" altLang="pt-PT" sz="1600" dirty="0"/>
              <a:t> </a:t>
            </a:r>
            <a:r>
              <a:rPr lang="pt-PT" altLang="pt-PT" sz="1600" dirty="0" err="1"/>
              <a:t>the</a:t>
            </a:r>
            <a:r>
              <a:rPr lang="pt-PT" altLang="pt-PT" sz="1600" dirty="0"/>
              <a:t> </a:t>
            </a:r>
            <a:r>
              <a:rPr lang="pt-PT" altLang="pt-PT" sz="1600" dirty="0" err="1"/>
              <a:t>labels</a:t>
            </a:r>
            <a:r>
              <a:rPr lang="pt-PT" altLang="pt-PT" sz="1600" dirty="0"/>
              <a:t> for </a:t>
            </a:r>
            <a:r>
              <a:rPr lang="pt-PT" altLang="pt-PT" sz="1600" dirty="0" err="1"/>
              <a:t>the</a:t>
            </a:r>
            <a:r>
              <a:rPr lang="pt-PT" altLang="pt-PT" sz="1600" dirty="0"/>
              <a:t> </a:t>
            </a:r>
            <a:r>
              <a:rPr lang="pt-PT" altLang="pt-PT" sz="1600" dirty="0" err="1"/>
              <a:t>sub</a:t>
            </a:r>
            <a:r>
              <a:rPr lang="pt-PT" altLang="pt-PT" sz="1600" dirty="0"/>
              <a:t> </a:t>
            </a:r>
            <a:r>
              <a:rPr lang="pt-PT" altLang="pt-PT" sz="1600" dirty="0" err="1"/>
              <a:t>branches</a:t>
            </a:r>
            <a:r>
              <a:rPr lang="pt-PT" altLang="pt-PT" sz="1600" dirty="0"/>
              <a:t> </a:t>
            </a:r>
            <a:r>
              <a:rPr lang="pt-PT" altLang="pt-PT" sz="1600" dirty="0" err="1"/>
              <a:t>of</a:t>
            </a:r>
            <a:r>
              <a:rPr lang="pt-PT" altLang="pt-PT" sz="1600" dirty="0"/>
              <a:t> </a:t>
            </a:r>
            <a:r>
              <a:rPr lang="pt-PT" altLang="pt-PT" sz="1600" dirty="0" err="1"/>
              <a:t>your</a:t>
            </a:r>
            <a:r>
              <a:rPr lang="pt-PT" altLang="pt-PT" sz="1600" dirty="0"/>
              <a:t> </a:t>
            </a:r>
            <a:r>
              <a:rPr lang="pt-PT" altLang="pt-PT" sz="1600" dirty="0" err="1"/>
              <a:t>diagram</a:t>
            </a:r>
            <a:r>
              <a:rPr lang="pt-PT" altLang="pt-PT" sz="1600" dirty="0"/>
              <a:t>. </a:t>
            </a:r>
          </a:p>
          <a:p>
            <a:pPr algn="just" eaLnBrk="1" hangingPunct="1">
              <a:lnSpc>
                <a:spcPct val="80000"/>
              </a:lnSpc>
            </a:pPr>
            <a:r>
              <a:rPr lang="pt-PT" altLang="pt-PT" sz="1600" dirty="0"/>
              <a:t>For </a:t>
            </a:r>
            <a:r>
              <a:rPr lang="pt-PT" altLang="pt-PT" sz="1600" dirty="0" err="1"/>
              <a:t>each</a:t>
            </a:r>
            <a:r>
              <a:rPr lang="pt-PT" altLang="pt-PT" sz="1600" dirty="0"/>
              <a:t> major </a:t>
            </a:r>
            <a:r>
              <a:rPr lang="pt-PT" altLang="pt-PT" sz="1600" dirty="0" err="1"/>
              <a:t>sub</a:t>
            </a:r>
            <a:r>
              <a:rPr lang="pt-PT" altLang="pt-PT" sz="1600" dirty="0"/>
              <a:t> </a:t>
            </a:r>
            <a:r>
              <a:rPr lang="pt-PT" altLang="pt-PT" sz="1600" dirty="0" err="1"/>
              <a:t>branch</a:t>
            </a:r>
            <a:r>
              <a:rPr lang="pt-PT" altLang="pt-PT" sz="1600" dirty="0"/>
              <a:t>, </a:t>
            </a:r>
            <a:r>
              <a:rPr lang="pt-PT" altLang="pt-PT" sz="1600" dirty="0" err="1"/>
              <a:t>identify</a:t>
            </a:r>
            <a:r>
              <a:rPr lang="pt-PT" altLang="pt-PT" sz="1600" dirty="0"/>
              <a:t> </a:t>
            </a:r>
            <a:r>
              <a:rPr lang="pt-PT" altLang="pt-PT" sz="1600" dirty="0" err="1"/>
              <a:t>other</a:t>
            </a:r>
            <a:r>
              <a:rPr lang="pt-PT" altLang="pt-PT" sz="1600" dirty="0"/>
              <a:t> </a:t>
            </a:r>
            <a:r>
              <a:rPr lang="pt-PT" altLang="pt-PT" sz="1600" dirty="0" err="1"/>
              <a:t>specific</a:t>
            </a:r>
            <a:r>
              <a:rPr lang="pt-PT" altLang="pt-PT" sz="1600" dirty="0"/>
              <a:t> </a:t>
            </a:r>
            <a:r>
              <a:rPr lang="pt-PT" altLang="pt-PT" sz="1600" dirty="0" err="1"/>
              <a:t>factors</a:t>
            </a:r>
            <a:r>
              <a:rPr lang="pt-PT" altLang="pt-PT" sz="1600" dirty="0"/>
              <a:t> </a:t>
            </a:r>
            <a:r>
              <a:rPr lang="pt-PT" altLang="pt-PT" sz="1600" dirty="0" err="1"/>
              <a:t>which</a:t>
            </a:r>
            <a:r>
              <a:rPr lang="pt-PT" altLang="pt-PT" sz="1600" dirty="0"/>
              <a:t> </a:t>
            </a:r>
            <a:r>
              <a:rPr lang="pt-PT" altLang="pt-PT" sz="1600" dirty="0" err="1"/>
              <a:t>may</a:t>
            </a:r>
            <a:r>
              <a:rPr lang="pt-PT" altLang="pt-PT" sz="1600" dirty="0"/>
              <a:t> </a:t>
            </a:r>
            <a:r>
              <a:rPr lang="pt-PT" altLang="pt-PT" sz="1600" dirty="0" err="1"/>
              <a:t>be</a:t>
            </a:r>
            <a:r>
              <a:rPr lang="pt-PT" altLang="pt-PT" sz="1600" dirty="0"/>
              <a:t> </a:t>
            </a:r>
            <a:r>
              <a:rPr lang="pt-PT" altLang="pt-PT" sz="1600" dirty="0" err="1"/>
              <a:t>the</a:t>
            </a:r>
            <a:r>
              <a:rPr lang="pt-PT" altLang="pt-PT" sz="1600" dirty="0"/>
              <a:t> causes </a:t>
            </a:r>
            <a:r>
              <a:rPr lang="pt-PT" altLang="pt-PT" sz="1600" dirty="0" err="1"/>
              <a:t>of</a:t>
            </a:r>
            <a:r>
              <a:rPr lang="pt-PT" altLang="pt-PT" sz="1600" dirty="0"/>
              <a:t> </a:t>
            </a:r>
            <a:r>
              <a:rPr lang="pt-PT" altLang="pt-PT" sz="1600" dirty="0" err="1"/>
              <a:t>the</a:t>
            </a:r>
            <a:r>
              <a:rPr lang="pt-PT" altLang="pt-PT" sz="1600" dirty="0"/>
              <a:t> </a:t>
            </a:r>
            <a:r>
              <a:rPr lang="pt-PT" altLang="pt-PT" sz="1600" dirty="0" err="1"/>
              <a:t>effect</a:t>
            </a:r>
            <a:r>
              <a:rPr lang="pt-PT" altLang="pt-PT" sz="1600" dirty="0"/>
              <a:t>. </a:t>
            </a:r>
            <a:r>
              <a:rPr lang="pt-PT" altLang="pt-PT" sz="1600" dirty="0" err="1"/>
              <a:t>Ask</a:t>
            </a:r>
            <a:r>
              <a:rPr lang="pt-PT" altLang="pt-PT" sz="1600" dirty="0"/>
              <a:t>: </a:t>
            </a:r>
            <a:r>
              <a:rPr lang="pt-PT" altLang="pt-PT" sz="1600" dirty="0" err="1"/>
              <a:t>Why</a:t>
            </a:r>
            <a:r>
              <a:rPr lang="pt-PT" altLang="pt-PT" sz="1600" dirty="0"/>
              <a:t> </a:t>
            </a:r>
            <a:r>
              <a:rPr lang="pt-PT" altLang="pt-PT" sz="1600" dirty="0" err="1"/>
              <a:t>is</a:t>
            </a:r>
            <a:r>
              <a:rPr lang="pt-PT" altLang="pt-PT" sz="1600" dirty="0"/>
              <a:t> </a:t>
            </a:r>
            <a:r>
              <a:rPr lang="pt-PT" altLang="pt-PT" sz="1600" dirty="0" err="1"/>
              <a:t>this</a:t>
            </a:r>
            <a:r>
              <a:rPr lang="pt-PT" altLang="pt-PT" sz="1600" dirty="0"/>
              <a:t> cause happening?</a:t>
            </a:r>
          </a:p>
          <a:p>
            <a:pPr algn="just" eaLnBrk="1" hangingPunct="1">
              <a:lnSpc>
                <a:spcPct val="80000"/>
              </a:lnSpc>
            </a:pPr>
            <a:r>
              <a:rPr lang="pt-PT" altLang="pt-PT" sz="1600" dirty="0" err="1"/>
              <a:t>Identify</a:t>
            </a:r>
            <a:r>
              <a:rPr lang="pt-PT" altLang="pt-PT" sz="1600" dirty="0"/>
              <a:t> </a:t>
            </a:r>
            <a:r>
              <a:rPr lang="pt-PT" altLang="pt-PT" sz="1600" dirty="0" err="1"/>
              <a:t>increasingly</a:t>
            </a:r>
            <a:r>
              <a:rPr lang="pt-PT" altLang="pt-PT" sz="1600" dirty="0"/>
              <a:t> more </a:t>
            </a:r>
            <a:r>
              <a:rPr lang="pt-PT" altLang="pt-PT" sz="1600" dirty="0" err="1"/>
              <a:t>detailed</a:t>
            </a:r>
            <a:r>
              <a:rPr lang="pt-PT" altLang="pt-PT" sz="1600" dirty="0"/>
              <a:t> </a:t>
            </a:r>
            <a:r>
              <a:rPr lang="pt-PT" altLang="pt-PT" sz="1600" dirty="0" err="1"/>
              <a:t>levels</a:t>
            </a:r>
            <a:r>
              <a:rPr lang="pt-PT" altLang="pt-PT" sz="1600" dirty="0"/>
              <a:t> </a:t>
            </a:r>
            <a:r>
              <a:rPr lang="pt-PT" altLang="pt-PT" sz="1600" dirty="0" err="1"/>
              <a:t>of</a:t>
            </a:r>
            <a:r>
              <a:rPr lang="pt-PT" altLang="pt-PT" sz="1600" dirty="0"/>
              <a:t> causes </a:t>
            </a:r>
            <a:r>
              <a:rPr lang="pt-PT" altLang="pt-PT" sz="1600" dirty="0" err="1"/>
              <a:t>and</a:t>
            </a:r>
            <a:r>
              <a:rPr lang="pt-PT" altLang="pt-PT" sz="1600" dirty="0"/>
              <a:t> continue </a:t>
            </a:r>
            <a:r>
              <a:rPr lang="pt-PT" altLang="pt-PT" sz="1600" dirty="0" err="1"/>
              <a:t>organizing</a:t>
            </a:r>
            <a:r>
              <a:rPr lang="pt-PT" altLang="pt-PT" sz="1600" dirty="0"/>
              <a:t> </a:t>
            </a:r>
            <a:r>
              <a:rPr lang="pt-PT" altLang="pt-PT" sz="1600" dirty="0" err="1"/>
              <a:t>them</a:t>
            </a:r>
            <a:r>
              <a:rPr lang="pt-PT" altLang="pt-PT" sz="1600" dirty="0"/>
              <a:t> </a:t>
            </a:r>
            <a:r>
              <a:rPr lang="pt-PT" altLang="pt-PT" sz="1600" dirty="0" err="1"/>
              <a:t>under</a:t>
            </a:r>
            <a:r>
              <a:rPr lang="pt-PT" altLang="pt-PT" sz="1600" dirty="0"/>
              <a:t> </a:t>
            </a:r>
            <a:r>
              <a:rPr lang="pt-PT" altLang="pt-PT" sz="1600" dirty="0" err="1"/>
              <a:t>related</a:t>
            </a:r>
            <a:r>
              <a:rPr lang="pt-PT" altLang="pt-PT" sz="1600" dirty="0"/>
              <a:t> causes </a:t>
            </a:r>
            <a:r>
              <a:rPr lang="pt-PT" altLang="pt-PT" sz="1600" dirty="0" err="1"/>
              <a:t>or</a:t>
            </a:r>
            <a:r>
              <a:rPr lang="pt-PT" altLang="pt-PT" sz="1600" dirty="0"/>
              <a:t> </a:t>
            </a:r>
            <a:r>
              <a:rPr lang="pt-PT" altLang="pt-PT" sz="1600" dirty="0" err="1"/>
              <a:t>categories</a:t>
            </a:r>
            <a:r>
              <a:rPr lang="pt-PT" altLang="pt-PT" sz="1600" dirty="0"/>
              <a:t>.</a:t>
            </a:r>
          </a:p>
        </p:txBody>
      </p:sp>
    </p:spTree>
    <p:extLst>
      <p:ext uri="{BB962C8B-B14F-4D97-AF65-F5344CB8AC3E}">
        <p14:creationId xmlns:p14="http://schemas.microsoft.com/office/powerpoint/2010/main" val="42359852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Kaoru</a:t>
            </a:r>
            <a:r>
              <a:rPr lang="pt-PT" altLang="ja-JP" b="1" dirty="0">
                <a:ea typeface="ＭＳ Ｐゴシック" charset="-128"/>
              </a:rPr>
              <a:t> </a:t>
            </a:r>
            <a:r>
              <a:rPr lang="pt-PT" altLang="ja-JP" b="1" dirty="0" err="1">
                <a:ea typeface="ＭＳ Ｐゴシック" charset="-128"/>
              </a:rPr>
              <a:t>Ishikawa’s</a:t>
            </a:r>
            <a:r>
              <a:rPr lang="pt-PT" altLang="ja-JP" b="1" dirty="0">
                <a:ea typeface="ＭＳ Ｐゴシック" charset="-128"/>
              </a:rPr>
              <a:t> Cause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Effect</a:t>
            </a:r>
            <a:r>
              <a:rPr lang="pt-PT" altLang="ja-JP" b="1" dirty="0">
                <a:ea typeface="ＭＳ Ｐゴシック" charset="-128"/>
              </a:rPr>
              <a:t> (</a:t>
            </a:r>
            <a:r>
              <a:rPr lang="pt-PT" altLang="ja-JP" b="1" dirty="0" err="1">
                <a:ea typeface="ＭＳ Ｐゴシック" charset="-128"/>
              </a:rPr>
              <a:t>Fishbone</a:t>
            </a:r>
            <a:r>
              <a:rPr lang="pt-PT" altLang="ja-JP" b="1" dirty="0">
                <a:ea typeface="ＭＳ Ｐゴシック" charset="-128"/>
              </a:rPr>
              <a:t>) </a:t>
            </a:r>
            <a:r>
              <a:rPr lang="pt-PT" altLang="ja-JP" b="1" dirty="0" err="1">
                <a:ea typeface="ＭＳ Ｐゴシック" charset="-128"/>
              </a:rPr>
              <a:t>Diagram</a:t>
            </a:r>
            <a:endParaRPr lang="pt-PT" b="1" dirty="0">
              <a:ea typeface="ＭＳ Ｐゴシック" charset="-128"/>
            </a:endParaRPr>
          </a:p>
        </p:txBody>
      </p:sp>
      <p:sp>
        <p:nvSpPr>
          <p:cNvPr id="103427"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1800" dirty="0" err="1"/>
              <a:t>Analyze</a:t>
            </a:r>
            <a:r>
              <a:rPr lang="pt-PT" altLang="pt-PT" sz="1800" dirty="0"/>
              <a:t> </a:t>
            </a:r>
            <a:r>
              <a:rPr lang="pt-PT" altLang="pt-PT" sz="1800" dirty="0" err="1"/>
              <a:t>the</a:t>
            </a:r>
            <a:r>
              <a:rPr lang="pt-PT" altLang="pt-PT" sz="1800" dirty="0"/>
              <a:t> </a:t>
            </a:r>
            <a:r>
              <a:rPr lang="pt-PT" altLang="pt-PT" sz="1800" dirty="0" err="1"/>
              <a:t>diagram</a:t>
            </a:r>
            <a:r>
              <a:rPr lang="pt-PT" altLang="pt-PT" sz="1800" dirty="0"/>
              <a:t>.</a:t>
            </a:r>
          </a:p>
          <a:p>
            <a:pPr algn="just" eaLnBrk="1" hangingPunct="1">
              <a:lnSpc>
                <a:spcPct val="80000"/>
              </a:lnSpc>
            </a:pPr>
            <a:r>
              <a:rPr lang="pt-PT" altLang="pt-PT" sz="1800" dirty="0" err="1"/>
              <a:t>Act</a:t>
            </a:r>
            <a:r>
              <a:rPr lang="pt-PT" altLang="pt-PT" sz="1800" dirty="0"/>
              <a:t> </a:t>
            </a:r>
            <a:r>
              <a:rPr lang="pt-PT" altLang="pt-PT" sz="1800" dirty="0" err="1"/>
              <a:t>on</a:t>
            </a:r>
            <a:r>
              <a:rPr lang="pt-PT" altLang="pt-PT" sz="1800" dirty="0"/>
              <a:t> </a:t>
            </a:r>
            <a:r>
              <a:rPr lang="pt-PT" altLang="pt-PT" sz="1800" dirty="0" err="1"/>
              <a:t>the</a:t>
            </a:r>
            <a:r>
              <a:rPr lang="pt-PT" altLang="pt-PT" sz="1800" dirty="0"/>
              <a:t> </a:t>
            </a:r>
            <a:r>
              <a:rPr lang="pt-PT" altLang="pt-PT" sz="1800" dirty="0" err="1"/>
              <a:t>diagram</a:t>
            </a:r>
            <a:r>
              <a:rPr lang="pt-PT" altLang="pt-PT" sz="1800" dirty="0"/>
              <a:t>. Remove </a:t>
            </a:r>
            <a:r>
              <a:rPr lang="pt-PT" altLang="pt-PT" sz="1800" dirty="0" err="1"/>
              <a:t>the</a:t>
            </a:r>
            <a:r>
              <a:rPr lang="pt-PT" altLang="pt-PT" sz="1800" dirty="0"/>
              <a:t> causes </a:t>
            </a:r>
            <a:r>
              <a:rPr lang="pt-PT" altLang="pt-PT" sz="1800" dirty="0" err="1"/>
              <a:t>of</a:t>
            </a:r>
            <a:r>
              <a:rPr lang="pt-PT" altLang="pt-PT" sz="1800" dirty="0"/>
              <a:t> </a:t>
            </a:r>
            <a:r>
              <a:rPr lang="pt-PT" altLang="pt-PT" sz="1800" dirty="0" err="1"/>
              <a:t>the</a:t>
            </a:r>
            <a:r>
              <a:rPr lang="pt-PT" altLang="pt-PT" sz="1800" dirty="0"/>
              <a:t> </a:t>
            </a:r>
            <a:r>
              <a:rPr lang="pt-PT" altLang="pt-PT" sz="1800" dirty="0" err="1"/>
              <a:t>problem</a:t>
            </a:r>
            <a:r>
              <a:rPr lang="pt-PT" altLang="pt-PT" sz="1800" dirty="0"/>
              <a:t>. </a:t>
            </a:r>
            <a:r>
              <a:rPr lang="pt-PT" altLang="pt-PT" sz="1800" dirty="0" err="1"/>
              <a:t>Generic</a:t>
            </a:r>
            <a:r>
              <a:rPr lang="pt-PT" altLang="pt-PT" sz="1800" dirty="0"/>
              <a:t> </a:t>
            </a:r>
            <a:r>
              <a:rPr lang="pt-PT" altLang="pt-PT" sz="1800" dirty="0" err="1"/>
              <a:t>systematic</a:t>
            </a:r>
            <a:r>
              <a:rPr lang="pt-PT" altLang="pt-PT" sz="1800" dirty="0"/>
              <a:t> </a:t>
            </a:r>
            <a:r>
              <a:rPr lang="pt-PT" altLang="pt-PT" sz="1800" dirty="0" err="1"/>
              <a:t>approaches</a:t>
            </a:r>
            <a:r>
              <a:rPr lang="pt-PT" altLang="pt-PT" sz="1800" dirty="0"/>
              <a:t> for </a:t>
            </a:r>
            <a:r>
              <a:rPr lang="pt-PT" altLang="pt-PT" sz="1800" dirty="0" err="1"/>
              <a:t>this</a:t>
            </a:r>
            <a:r>
              <a:rPr lang="pt-PT" altLang="pt-PT" sz="1800" dirty="0"/>
              <a:t> are </a:t>
            </a:r>
            <a:r>
              <a:rPr lang="pt-PT" altLang="pt-PT" sz="1800" dirty="0" err="1"/>
              <a:t>the</a:t>
            </a:r>
            <a:r>
              <a:rPr lang="pt-PT" altLang="pt-PT" sz="1800" dirty="0"/>
              <a:t> </a:t>
            </a:r>
            <a:r>
              <a:rPr lang="pt-PT" altLang="pt-PT" sz="1800" dirty="0" err="1">
                <a:hlinkClick r:id="rId2"/>
              </a:rPr>
              <a:t>Deming</a:t>
            </a:r>
            <a:r>
              <a:rPr lang="pt-PT" altLang="pt-PT" sz="1800" dirty="0">
                <a:hlinkClick r:id="rId2"/>
              </a:rPr>
              <a:t> </a:t>
            </a:r>
            <a:r>
              <a:rPr lang="pt-PT" altLang="pt-PT" sz="1800" dirty="0" err="1">
                <a:hlinkClick r:id="rId2"/>
              </a:rPr>
              <a:t>Cycle</a:t>
            </a:r>
            <a:r>
              <a:rPr lang="pt-PT" altLang="pt-PT" sz="1800" dirty="0"/>
              <a:t> </a:t>
            </a:r>
            <a:r>
              <a:rPr lang="pt-PT" altLang="pt-PT" sz="1800" dirty="0" err="1"/>
              <a:t>or</a:t>
            </a:r>
            <a:r>
              <a:rPr lang="pt-PT" altLang="pt-PT" sz="1800" dirty="0"/>
              <a:t> </a:t>
            </a:r>
            <a:r>
              <a:rPr lang="pt-PT" altLang="pt-PT" sz="1800" dirty="0">
                <a:hlinkClick r:id="rId3"/>
              </a:rPr>
              <a:t>RACI</a:t>
            </a:r>
            <a:r>
              <a:rPr lang="pt-PT" altLang="pt-PT" sz="1800" dirty="0"/>
              <a:t>.</a:t>
            </a:r>
            <a:endParaRPr lang="pt-PT" altLang="pt-PT" sz="1800" b="1" dirty="0"/>
          </a:p>
          <a:p>
            <a:pPr algn="just" eaLnBrk="1" hangingPunct="1">
              <a:lnSpc>
                <a:spcPct val="80000"/>
              </a:lnSpc>
            </a:pPr>
            <a:r>
              <a:rPr lang="pt-PT" altLang="pt-PT" sz="1800" b="1" dirty="0" err="1"/>
              <a:t>Strengths</a:t>
            </a:r>
            <a:r>
              <a:rPr lang="pt-PT" altLang="pt-PT" sz="1800" b="1" dirty="0"/>
              <a:t> </a:t>
            </a:r>
            <a:r>
              <a:rPr lang="pt-PT" altLang="pt-PT" sz="1800" b="1" dirty="0" err="1"/>
              <a:t>the</a:t>
            </a:r>
            <a:r>
              <a:rPr lang="pt-PT" altLang="pt-PT" sz="1800" b="1" dirty="0"/>
              <a:t> Cause </a:t>
            </a:r>
            <a:r>
              <a:rPr lang="pt-PT" altLang="pt-PT" sz="1800" b="1" dirty="0" err="1"/>
              <a:t>and</a:t>
            </a:r>
            <a:r>
              <a:rPr lang="pt-PT" altLang="pt-PT" sz="1800" b="1" dirty="0"/>
              <a:t> </a:t>
            </a:r>
            <a:r>
              <a:rPr lang="pt-PT" altLang="pt-PT" sz="1800" b="1" dirty="0" err="1"/>
              <a:t>Effect</a:t>
            </a:r>
            <a:r>
              <a:rPr lang="pt-PT" altLang="pt-PT" sz="1800" b="1" dirty="0"/>
              <a:t> </a:t>
            </a:r>
            <a:r>
              <a:rPr lang="pt-PT" altLang="pt-PT" sz="1800" b="1" dirty="0" err="1"/>
              <a:t>Diagram</a:t>
            </a:r>
            <a:r>
              <a:rPr lang="pt-PT" altLang="pt-PT" sz="1800" b="1" dirty="0"/>
              <a:t>. </a:t>
            </a:r>
            <a:r>
              <a:rPr lang="pt-PT" altLang="pt-PT" sz="1800" b="1" dirty="0" err="1"/>
              <a:t>Benefits</a:t>
            </a:r>
            <a:endParaRPr lang="pt-PT" altLang="pt-PT" sz="1800" b="1" dirty="0"/>
          </a:p>
          <a:p>
            <a:pPr algn="just" eaLnBrk="1" hangingPunct="1">
              <a:lnSpc>
                <a:spcPct val="80000"/>
              </a:lnSpc>
            </a:pPr>
            <a:r>
              <a:rPr lang="pt-PT" altLang="pt-PT" sz="1800" dirty="0" err="1"/>
              <a:t>Helps</a:t>
            </a:r>
            <a:r>
              <a:rPr lang="pt-PT" altLang="pt-PT" sz="1800" dirty="0"/>
              <a:t> to </a:t>
            </a:r>
            <a:r>
              <a:rPr lang="pt-PT" altLang="pt-PT" sz="1800" dirty="0" err="1"/>
              <a:t>find</a:t>
            </a:r>
            <a:r>
              <a:rPr lang="pt-PT" altLang="pt-PT" sz="1800" dirty="0"/>
              <a:t> </a:t>
            </a:r>
            <a:r>
              <a:rPr lang="pt-PT" altLang="pt-PT" sz="1800" dirty="0" err="1"/>
              <a:t>and</a:t>
            </a:r>
            <a:r>
              <a:rPr lang="pt-PT" altLang="pt-PT" sz="1800" dirty="0"/>
              <a:t> </a:t>
            </a:r>
            <a:r>
              <a:rPr lang="pt-PT" altLang="pt-PT" sz="1800" dirty="0" err="1"/>
              <a:t>consider</a:t>
            </a:r>
            <a:r>
              <a:rPr lang="pt-PT" altLang="pt-PT" sz="1800" dirty="0"/>
              <a:t> </a:t>
            </a:r>
            <a:r>
              <a:rPr lang="pt-PT" altLang="pt-PT" sz="1800" b="1" dirty="0" err="1"/>
              <a:t>all</a:t>
            </a:r>
            <a:r>
              <a:rPr lang="pt-PT" altLang="pt-PT" sz="1800" dirty="0"/>
              <a:t> </a:t>
            </a:r>
            <a:r>
              <a:rPr lang="pt-PT" altLang="pt-PT" sz="1800" dirty="0" err="1"/>
              <a:t>possible</a:t>
            </a:r>
            <a:r>
              <a:rPr lang="pt-PT" altLang="pt-PT" sz="1800" dirty="0"/>
              <a:t> causes </a:t>
            </a:r>
            <a:r>
              <a:rPr lang="pt-PT" altLang="pt-PT" sz="1800" dirty="0" err="1"/>
              <a:t>of</a:t>
            </a:r>
            <a:r>
              <a:rPr lang="pt-PT" altLang="pt-PT" sz="1800" dirty="0"/>
              <a:t> </a:t>
            </a:r>
            <a:r>
              <a:rPr lang="pt-PT" altLang="pt-PT" sz="1800" dirty="0" err="1"/>
              <a:t>the</a:t>
            </a:r>
            <a:r>
              <a:rPr lang="pt-PT" altLang="pt-PT" sz="1800" dirty="0"/>
              <a:t> </a:t>
            </a:r>
            <a:r>
              <a:rPr lang="pt-PT" altLang="pt-PT" sz="1800" dirty="0" err="1"/>
              <a:t>problem</a:t>
            </a:r>
            <a:r>
              <a:rPr lang="pt-PT" altLang="pt-PT" sz="1800" dirty="0"/>
              <a:t>, </a:t>
            </a:r>
            <a:r>
              <a:rPr lang="pt-PT" altLang="pt-PT" sz="1800" dirty="0" err="1"/>
              <a:t>rather</a:t>
            </a:r>
            <a:r>
              <a:rPr lang="pt-PT" altLang="pt-PT" sz="1800" dirty="0"/>
              <a:t> </a:t>
            </a:r>
            <a:r>
              <a:rPr lang="pt-PT" altLang="pt-PT" sz="1800" dirty="0" err="1"/>
              <a:t>than</a:t>
            </a:r>
            <a:r>
              <a:rPr lang="pt-PT" altLang="pt-PT" sz="1800" dirty="0"/>
              <a:t> </a:t>
            </a:r>
            <a:r>
              <a:rPr lang="pt-PT" altLang="pt-PT" sz="1800" dirty="0" err="1"/>
              <a:t>just</a:t>
            </a:r>
            <a:r>
              <a:rPr lang="pt-PT" altLang="pt-PT" sz="1800" dirty="0"/>
              <a:t> </a:t>
            </a:r>
            <a:r>
              <a:rPr lang="pt-PT" altLang="pt-PT" sz="1800" dirty="0" err="1"/>
              <a:t>the</a:t>
            </a:r>
            <a:r>
              <a:rPr lang="pt-PT" altLang="pt-PT" sz="1800" dirty="0"/>
              <a:t> </a:t>
            </a:r>
            <a:r>
              <a:rPr lang="pt-PT" altLang="pt-PT" sz="1800" dirty="0" err="1"/>
              <a:t>ones</a:t>
            </a:r>
            <a:r>
              <a:rPr lang="pt-PT" altLang="pt-PT" sz="1800" dirty="0"/>
              <a:t> </a:t>
            </a:r>
            <a:r>
              <a:rPr lang="pt-PT" altLang="pt-PT" sz="1800" dirty="0" err="1"/>
              <a:t>that</a:t>
            </a:r>
            <a:r>
              <a:rPr lang="pt-PT" altLang="pt-PT" sz="1800" dirty="0"/>
              <a:t> are </a:t>
            </a:r>
            <a:r>
              <a:rPr lang="pt-PT" altLang="pt-PT" sz="1800" dirty="0" err="1"/>
              <a:t>most</a:t>
            </a:r>
            <a:r>
              <a:rPr lang="pt-PT" altLang="pt-PT" sz="1800" dirty="0"/>
              <a:t> </a:t>
            </a:r>
            <a:r>
              <a:rPr lang="pt-PT" altLang="pt-PT" sz="1800" dirty="0" err="1" smtClean="0"/>
              <a:t>obvious</a:t>
            </a:r>
            <a:r>
              <a:rPr lang="pt-PT" altLang="pt-PT" sz="1800" dirty="0" smtClean="0"/>
              <a:t>. </a:t>
            </a:r>
            <a:r>
              <a:rPr lang="pt-PT" altLang="pt-PT" sz="1800" dirty="0" err="1" smtClean="0"/>
              <a:t>Helps</a:t>
            </a:r>
            <a:r>
              <a:rPr lang="pt-PT" altLang="pt-PT" sz="1800" dirty="0" smtClean="0"/>
              <a:t> </a:t>
            </a:r>
            <a:r>
              <a:rPr lang="pt-PT" altLang="pt-PT" sz="1800" dirty="0"/>
              <a:t>to determine </a:t>
            </a:r>
            <a:r>
              <a:rPr lang="pt-PT" altLang="pt-PT" sz="1800" dirty="0" err="1"/>
              <a:t>the</a:t>
            </a:r>
            <a:r>
              <a:rPr lang="pt-PT" altLang="pt-PT" sz="1800" dirty="0"/>
              <a:t> </a:t>
            </a:r>
            <a:r>
              <a:rPr lang="pt-PT" altLang="pt-PT" sz="1800" b="1" dirty="0" err="1"/>
              <a:t>root</a:t>
            </a:r>
            <a:r>
              <a:rPr lang="pt-PT" altLang="pt-PT" sz="1800" dirty="0"/>
              <a:t> causes </a:t>
            </a:r>
            <a:r>
              <a:rPr lang="pt-PT" altLang="pt-PT" sz="1800" dirty="0" err="1"/>
              <a:t>of</a:t>
            </a:r>
            <a:r>
              <a:rPr lang="pt-PT" altLang="pt-PT" sz="1800" dirty="0"/>
              <a:t> a </a:t>
            </a:r>
            <a:r>
              <a:rPr lang="pt-PT" altLang="pt-PT" sz="1800" dirty="0" err="1"/>
              <a:t>problem</a:t>
            </a:r>
            <a:r>
              <a:rPr lang="pt-PT" altLang="pt-PT" sz="1800" dirty="0"/>
              <a:t> </a:t>
            </a:r>
            <a:r>
              <a:rPr lang="pt-PT" altLang="pt-PT" sz="1800" dirty="0" err="1"/>
              <a:t>or</a:t>
            </a:r>
            <a:r>
              <a:rPr lang="pt-PT" altLang="pt-PT" sz="1800" dirty="0"/>
              <a:t> </a:t>
            </a:r>
            <a:r>
              <a:rPr lang="pt-PT" altLang="pt-PT" sz="1800" dirty="0" err="1"/>
              <a:t>quality</a:t>
            </a:r>
            <a:r>
              <a:rPr lang="pt-PT" altLang="pt-PT" sz="1800" dirty="0"/>
              <a:t> </a:t>
            </a:r>
            <a:r>
              <a:rPr lang="pt-PT" altLang="pt-PT" sz="1800" dirty="0" err="1"/>
              <a:t>characteristic</a:t>
            </a:r>
            <a:r>
              <a:rPr lang="pt-PT" altLang="pt-PT" sz="1800" dirty="0"/>
              <a:t> in a </a:t>
            </a:r>
            <a:r>
              <a:rPr lang="pt-PT" altLang="pt-PT" sz="1800" dirty="0" err="1"/>
              <a:t>structured</a:t>
            </a:r>
            <a:r>
              <a:rPr lang="pt-PT" altLang="pt-PT" sz="1800" dirty="0"/>
              <a:t> </a:t>
            </a:r>
            <a:r>
              <a:rPr lang="pt-PT" altLang="pt-PT" sz="1800" dirty="0" err="1" smtClean="0"/>
              <a:t>way</a:t>
            </a:r>
            <a:r>
              <a:rPr lang="pt-PT" altLang="pt-PT" sz="1800" dirty="0" smtClean="0"/>
              <a:t>. </a:t>
            </a:r>
            <a:r>
              <a:rPr lang="pt-PT" altLang="pt-PT" sz="1800" dirty="0" err="1" smtClean="0"/>
              <a:t>Encourages</a:t>
            </a:r>
            <a:r>
              <a:rPr lang="pt-PT" altLang="pt-PT" sz="1800" dirty="0" smtClean="0"/>
              <a:t> </a:t>
            </a:r>
            <a:r>
              <a:rPr lang="pt-PT" altLang="pt-PT" sz="1800" b="1" dirty="0" err="1"/>
              <a:t>group</a:t>
            </a:r>
            <a:r>
              <a:rPr lang="pt-PT" altLang="pt-PT" sz="1800" b="1" dirty="0"/>
              <a:t> </a:t>
            </a:r>
            <a:r>
              <a:rPr lang="pt-PT" altLang="pt-PT" sz="1800" b="1" dirty="0" err="1"/>
              <a:t>participation</a:t>
            </a:r>
            <a:r>
              <a:rPr lang="pt-PT" altLang="pt-PT" sz="1800" dirty="0"/>
              <a:t> </a:t>
            </a:r>
            <a:r>
              <a:rPr lang="pt-PT" altLang="pt-PT" sz="1800" dirty="0" err="1"/>
              <a:t>and</a:t>
            </a:r>
            <a:r>
              <a:rPr lang="pt-PT" altLang="pt-PT" sz="1800" dirty="0"/>
              <a:t> utilizes </a:t>
            </a:r>
            <a:r>
              <a:rPr lang="pt-PT" altLang="pt-PT" sz="1800" dirty="0" err="1"/>
              <a:t>group</a:t>
            </a:r>
            <a:r>
              <a:rPr lang="pt-PT" altLang="pt-PT" sz="1800" dirty="0"/>
              <a:t> </a:t>
            </a:r>
            <a:r>
              <a:rPr lang="pt-PT" altLang="pt-PT" sz="1800" dirty="0" err="1"/>
              <a:t>knowledge</a:t>
            </a:r>
            <a:r>
              <a:rPr lang="pt-PT" altLang="pt-PT" sz="1800" dirty="0"/>
              <a:t> </a:t>
            </a:r>
            <a:r>
              <a:rPr lang="pt-PT" altLang="pt-PT" sz="1800" dirty="0" err="1"/>
              <a:t>of</a:t>
            </a:r>
            <a:r>
              <a:rPr lang="pt-PT" altLang="pt-PT" sz="1800" dirty="0"/>
              <a:t> </a:t>
            </a:r>
            <a:r>
              <a:rPr lang="pt-PT" altLang="pt-PT" sz="1800" dirty="0" err="1"/>
              <a:t>the</a:t>
            </a:r>
            <a:r>
              <a:rPr lang="pt-PT" altLang="pt-PT" sz="1800" dirty="0"/>
              <a:t> </a:t>
            </a:r>
            <a:r>
              <a:rPr lang="pt-PT" altLang="pt-PT" sz="1800" dirty="0" err="1" smtClean="0"/>
              <a:t>process</a:t>
            </a:r>
            <a:r>
              <a:rPr lang="pt-PT" altLang="pt-PT" sz="1800" dirty="0" smtClean="0"/>
              <a:t>. </a:t>
            </a:r>
            <a:r>
              <a:rPr lang="pt-PT" altLang="pt-PT" sz="1800" dirty="0" err="1" smtClean="0"/>
              <a:t>Helps</a:t>
            </a:r>
            <a:r>
              <a:rPr lang="pt-PT" altLang="pt-PT" sz="1800" dirty="0" smtClean="0"/>
              <a:t> </a:t>
            </a:r>
            <a:r>
              <a:rPr lang="pt-PT" altLang="pt-PT" sz="1800" dirty="0"/>
              <a:t>to </a:t>
            </a:r>
            <a:r>
              <a:rPr lang="pt-PT" altLang="pt-PT" sz="1800" b="1" dirty="0" err="1"/>
              <a:t>focus</a:t>
            </a:r>
            <a:r>
              <a:rPr lang="pt-PT" altLang="pt-PT" sz="1800" dirty="0"/>
              <a:t> </a:t>
            </a:r>
            <a:r>
              <a:rPr lang="pt-PT" altLang="pt-PT" sz="1800" dirty="0" err="1"/>
              <a:t>on</a:t>
            </a:r>
            <a:r>
              <a:rPr lang="pt-PT" altLang="pt-PT" sz="1800" dirty="0"/>
              <a:t> </a:t>
            </a:r>
            <a:r>
              <a:rPr lang="pt-PT" altLang="pt-PT" sz="1800" dirty="0" err="1"/>
              <a:t>the</a:t>
            </a:r>
            <a:r>
              <a:rPr lang="pt-PT" altLang="pt-PT" sz="1800" dirty="0"/>
              <a:t> causes </a:t>
            </a:r>
            <a:r>
              <a:rPr lang="pt-PT" altLang="pt-PT" sz="1800" dirty="0" err="1"/>
              <a:t>of</a:t>
            </a:r>
            <a:r>
              <a:rPr lang="pt-PT" altLang="pt-PT" sz="1800" dirty="0"/>
              <a:t> </a:t>
            </a:r>
            <a:r>
              <a:rPr lang="pt-PT" altLang="pt-PT" sz="1800" dirty="0" err="1"/>
              <a:t>the</a:t>
            </a:r>
            <a:r>
              <a:rPr lang="pt-PT" altLang="pt-PT" sz="1800" dirty="0"/>
              <a:t> </a:t>
            </a:r>
            <a:r>
              <a:rPr lang="pt-PT" altLang="pt-PT" sz="1800" dirty="0" err="1"/>
              <a:t>issue</a:t>
            </a:r>
            <a:r>
              <a:rPr lang="pt-PT" altLang="pt-PT" sz="1800" dirty="0"/>
              <a:t> </a:t>
            </a:r>
            <a:r>
              <a:rPr lang="pt-PT" altLang="pt-PT" sz="1800" dirty="0" err="1"/>
              <a:t>without</a:t>
            </a:r>
            <a:r>
              <a:rPr lang="pt-PT" altLang="pt-PT" sz="1800" dirty="0"/>
              <a:t> </a:t>
            </a:r>
            <a:r>
              <a:rPr lang="pt-PT" altLang="pt-PT" sz="1800" dirty="0" err="1"/>
              <a:t>resorting</a:t>
            </a:r>
            <a:r>
              <a:rPr lang="pt-PT" altLang="pt-PT" sz="1800" dirty="0"/>
              <a:t> to </a:t>
            </a:r>
            <a:r>
              <a:rPr lang="pt-PT" altLang="pt-PT" sz="1800" dirty="0" err="1"/>
              <a:t>complaints</a:t>
            </a:r>
            <a:r>
              <a:rPr lang="pt-PT" altLang="pt-PT" sz="1800" dirty="0"/>
              <a:t> </a:t>
            </a:r>
            <a:r>
              <a:rPr lang="pt-PT" altLang="pt-PT" sz="1800" dirty="0" err="1"/>
              <a:t>and</a:t>
            </a:r>
            <a:r>
              <a:rPr lang="pt-PT" altLang="pt-PT" sz="1800" dirty="0"/>
              <a:t> </a:t>
            </a:r>
            <a:r>
              <a:rPr lang="pt-PT" altLang="pt-PT" sz="1800" dirty="0" err="1"/>
              <a:t>irrelevant</a:t>
            </a:r>
            <a:r>
              <a:rPr lang="pt-PT" altLang="pt-PT" sz="1800" dirty="0"/>
              <a:t> </a:t>
            </a:r>
            <a:r>
              <a:rPr lang="pt-PT" altLang="pt-PT" sz="1800" dirty="0" err="1" smtClean="0"/>
              <a:t>discussion</a:t>
            </a:r>
            <a:r>
              <a:rPr lang="pt-PT" altLang="pt-PT" sz="1800" dirty="0" smtClean="0"/>
              <a:t>. Uses </a:t>
            </a:r>
            <a:r>
              <a:rPr lang="pt-PT" altLang="pt-PT" sz="1800" dirty="0" err="1"/>
              <a:t>an</a:t>
            </a:r>
            <a:r>
              <a:rPr lang="pt-PT" altLang="pt-PT" sz="1800" dirty="0"/>
              <a:t> </a:t>
            </a:r>
            <a:r>
              <a:rPr lang="pt-PT" altLang="pt-PT" sz="1800" dirty="0" err="1"/>
              <a:t>orderly</a:t>
            </a:r>
            <a:r>
              <a:rPr lang="pt-PT" altLang="pt-PT" sz="1800" dirty="0"/>
              <a:t>, </a:t>
            </a:r>
            <a:r>
              <a:rPr lang="pt-PT" altLang="pt-PT" sz="1800" b="1" dirty="0" err="1"/>
              <a:t>easy</a:t>
            </a:r>
            <a:r>
              <a:rPr lang="pt-PT" altLang="pt-PT" sz="1800" b="1" dirty="0"/>
              <a:t>-to-</a:t>
            </a:r>
            <a:r>
              <a:rPr lang="pt-PT" altLang="pt-PT" sz="1800" b="1" dirty="0" err="1"/>
              <a:t>read</a:t>
            </a:r>
            <a:r>
              <a:rPr lang="pt-PT" altLang="pt-PT" sz="1800" b="1" dirty="0"/>
              <a:t> </a:t>
            </a:r>
            <a:r>
              <a:rPr lang="pt-PT" altLang="pt-PT" sz="1800" b="1" dirty="0" err="1"/>
              <a:t>format</a:t>
            </a:r>
            <a:r>
              <a:rPr lang="pt-PT" altLang="pt-PT" sz="1800" dirty="0"/>
              <a:t> to </a:t>
            </a:r>
            <a:r>
              <a:rPr lang="pt-PT" altLang="pt-PT" sz="1800" dirty="0" err="1"/>
              <a:t>diagram</a:t>
            </a:r>
            <a:r>
              <a:rPr lang="pt-PT" altLang="pt-PT" sz="1800" dirty="0"/>
              <a:t> cause-</a:t>
            </a:r>
            <a:r>
              <a:rPr lang="pt-PT" altLang="pt-PT" sz="1800" dirty="0" err="1"/>
              <a:t>and</a:t>
            </a:r>
            <a:r>
              <a:rPr lang="pt-PT" altLang="pt-PT" sz="1800" dirty="0"/>
              <a:t>-</a:t>
            </a:r>
            <a:r>
              <a:rPr lang="pt-PT" altLang="pt-PT" sz="1800" dirty="0" err="1"/>
              <a:t>effect</a:t>
            </a:r>
            <a:r>
              <a:rPr lang="pt-PT" altLang="pt-PT" sz="1800" dirty="0"/>
              <a:t> </a:t>
            </a:r>
            <a:r>
              <a:rPr lang="pt-PT" altLang="pt-PT" sz="1800" dirty="0" err="1" smtClean="0"/>
              <a:t>relationships</a:t>
            </a:r>
            <a:r>
              <a:rPr lang="pt-PT" altLang="pt-PT" sz="1800" dirty="0" smtClean="0"/>
              <a:t>. </a:t>
            </a:r>
            <a:r>
              <a:rPr lang="pt-PT" altLang="pt-PT" sz="1800" dirty="0" err="1" smtClean="0"/>
              <a:t>Increases</a:t>
            </a:r>
            <a:r>
              <a:rPr lang="pt-PT" altLang="pt-PT" sz="1800" dirty="0" smtClean="0"/>
              <a:t> </a:t>
            </a:r>
            <a:r>
              <a:rPr lang="pt-PT" altLang="pt-PT" sz="1800" b="1" dirty="0" err="1"/>
              <a:t>knowledge</a:t>
            </a:r>
            <a:r>
              <a:rPr lang="pt-PT" altLang="pt-PT" sz="1800" dirty="0"/>
              <a:t> </a:t>
            </a:r>
            <a:r>
              <a:rPr lang="pt-PT" altLang="pt-PT" sz="1800" dirty="0" err="1"/>
              <a:t>of</a:t>
            </a:r>
            <a:r>
              <a:rPr lang="pt-PT" altLang="pt-PT" sz="1800" dirty="0"/>
              <a:t> </a:t>
            </a:r>
            <a:r>
              <a:rPr lang="pt-PT" altLang="pt-PT" sz="1800" dirty="0" err="1"/>
              <a:t>the</a:t>
            </a:r>
            <a:r>
              <a:rPr lang="pt-PT" altLang="pt-PT" sz="1800" dirty="0"/>
              <a:t> </a:t>
            </a:r>
            <a:r>
              <a:rPr lang="pt-PT" altLang="pt-PT" sz="1800" dirty="0" err="1"/>
              <a:t>process</a:t>
            </a:r>
            <a:r>
              <a:rPr lang="pt-PT" altLang="pt-PT" sz="1800" dirty="0"/>
              <a:t> </a:t>
            </a:r>
            <a:r>
              <a:rPr lang="pt-PT" altLang="pt-PT" sz="1800" dirty="0" err="1"/>
              <a:t>by</a:t>
            </a:r>
            <a:r>
              <a:rPr lang="pt-PT" altLang="pt-PT" sz="1800" dirty="0"/>
              <a:t> </a:t>
            </a:r>
            <a:r>
              <a:rPr lang="pt-PT" altLang="pt-PT" sz="1800" dirty="0" err="1"/>
              <a:t>helping</a:t>
            </a:r>
            <a:r>
              <a:rPr lang="pt-PT" altLang="pt-PT" sz="1800" dirty="0"/>
              <a:t> </a:t>
            </a:r>
            <a:r>
              <a:rPr lang="pt-PT" altLang="pt-PT" sz="1800" dirty="0" err="1"/>
              <a:t>everyone</a:t>
            </a:r>
            <a:r>
              <a:rPr lang="pt-PT" altLang="pt-PT" sz="1800" dirty="0"/>
              <a:t> to </a:t>
            </a:r>
            <a:r>
              <a:rPr lang="pt-PT" altLang="pt-PT" sz="1800" dirty="0" err="1"/>
              <a:t>learn</a:t>
            </a:r>
            <a:r>
              <a:rPr lang="pt-PT" altLang="pt-PT" sz="1800" dirty="0"/>
              <a:t> more </a:t>
            </a:r>
            <a:r>
              <a:rPr lang="pt-PT" altLang="pt-PT" sz="1800" dirty="0" err="1"/>
              <a:t>about</a:t>
            </a:r>
            <a:r>
              <a:rPr lang="pt-PT" altLang="pt-PT" sz="1800" dirty="0"/>
              <a:t> </a:t>
            </a:r>
            <a:r>
              <a:rPr lang="pt-PT" altLang="pt-PT" sz="1800" dirty="0" err="1"/>
              <a:t>the</a:t>
            </a:r>
            <a:r>
              <a:rPr lang="pt-PT" altLang="pt-PT" sz="1800" dirty="0"/>
              <a:t> </a:t>
            </a:r>
            <a:r>
              <a:rPr lang="pt-PT" altLang="pt-PT" sz="1800" dirty="0" err="1"/>
              <a:t>factors</a:t>
            </a:r>
            <a:r>
              <a:rPr lang="pt-PT" altLang="pt-PT" sz="1800" dirty="0"/>
              <a:t> </a:t>
            </a:r>
            <a:r>
              <a:rPr lang="pt-PT" altLang="pt-PT" sz="1800" dirty="0" err="1"/>
              <a:t>at</a:t>
            </a:r>
            <a:r>
              <a:rPr lang="pt-PT" altLang="pt-PT" sz="1800" dirty="0"/>
              <a:t> </a:t>
            </a:r>
            <a:r>
              <a:rPr lang="pt-PT" altLang="pt-PT" sz="1800" dirty="0" err="1"/>
              <a:t>work</a:t>
            </a:r>
            <a:r>
              <a:rPr lang="pt-PT" altLang="pt-PT" sz="1800" dirty="0"/>
              <a:t> </a:t>
            </a:r>
            <a:r>
              <a:rPr lang="pt-PT" altLang="pt-PT" sz="1800" dirty="0" err="1"/>
              <a:t>and</a:t>
            </a:r>
            <a:r>
              <a:rPr lang="pt-PT" altLang="pt-PT" sz="1800" dirty="0"/>
              <a:t> </a:t>
            </a:r>
            <a:r>
              <a:rPr lang="pt-PT" altLang="pt-PT" sz="1800" dirty="0" err="1"/>
              <a:t>how</a:t>
            </a:r>
            <a:r>
              <a:rPr lang="pt-PT" altLang="pt-PT" sz="1800" dirty="0"/>
              <a:t> </a:t>
            </a:r>
            <a:r>
              <a:rPr lang="pt-PT" altLang="pt-PT" sz="1800" dirty="0" err="1"/>
              <a:t>they</a:t>
            </a:r>
            <a:r>
              <a:rPr lang="pt-PT" altLang="pt-PT" sz="1800" dirty="0"/>
              <a:t> </a:t>
            </a:r>
            <a:r>
              <a:rPr lang="pt-PT" altLang="pt-PT" sz="1800" dirty="0" smtClean="0"/>
              <a:t>relate. </a:t>
            </a:r>
            <a:r>
              <a:rPr lang="pt-PT" altLang="pt-PT" sz="1800" dirty="0" err="1" smtClean="0"/>
              <a:t>Identifies</a:t>
            </a:r>
            <a:r>
              <a:rPr lang="pt-PT" altLang="pt-PT" sz="1800" dirty="0" smtClean="0"/>
              <a:t> </a:t>
            </a:r>
            <a:r>
              <a:rPr lang="pt-PT" altLang="pt-PT" sz="1800" b="1" dirty="0" err="1"/>
              <a:t>areas</a:t>
            </a:r>
            <a:r>
              <a:rPr lang="pt-PT" altLang="pt-PT" sz="1800" b="1" dirty="0"/>
              <a:t> for </a:t>
            </a:r>
            <a:r>
              <a:rPr lang="pt-PT" altLang="pt-PT" sz="1800" b="1" dirty="0" err="1"/>
              <a:t>further</a:t>
            </a:r>
            <a:r>
              <a:rPr lang="pt-PT" altLang="pt-PT" sz="1800" b="1" dirty="0"/>
              <a:t> </a:t>
            </a:r>
            <a:r>
              <a:rPr lang="pt-PT" altLang="pt-PT" sz="1800" b="1" dirty="0" err="1"/>
              <a:t>study</a:t>
            </a:r>
            <a:r>
              <a:rPr lang="pt-PT" altLang="pt-PT" sz="1800" dirty="0"/>
              <a:t> </a:t>
            </a:r>
            <a:r>
              <a:rPr lang="pt-PT" altLang="pt-PT" sz="1800" dirty="0" err="1"/>
              <a:t>where</a:t>
            </a:r>
            <a:r>
              <a:rPr lang="pt-PT" altLang="pt-PT" sz="1800" dirty="0"/>
              <a:t> </a:t>
            </a:r>
            <a:r>
              <a:rPr lang="pt-PT" altLang="pt-PT" sz="1800" dirty="0" err="1"/>
              <a:t>there</a:t>
            </a:r>
            <a:r>
              <a:rPr lang="pt-PT" altLang="pt-PT" sz="1800" dirty="0"/>
              <a:t> </a:t>
            </a:r>
            <a:r>
              <a:rPr lang="pt-PT" altLang="pt-PT" sz="1800" dirty="0" err="1"/>
              <a:t>is</a:t>
            </a:r>
            <a:r>
              <a:rPr lang="pt-PT" altLang="pt-PT" sz="1800" dirty="0"/>
              <a:t> a </a:t>
            </a:r>
            <a:r>
              <a:rPr lang="pt-PT" altLang="pt-PT" sz="1800" dirty="0" err="1"/>
              <a:t>lack</a:t>
            </a:r>
            <a:r>
              <a:rPr lang="pt-PT" altLang="pt-PT" sz="1800" dirty="0"/>
              <a:t> </a:t>
            </a:r>
            <a:r>
              <a:rPr lang="pt-PT" altLang="pt-PT" sz="1800" dirty="0" err="1"/>
              <a:t>of</a:t>
            </a:r>
            <a:r>
              <a:rPr lang="pt-PT" altLang="pt-PT" sz="1800" dirty="0"/>
              <a:t> </a:t>
            </a:r>
            <a:r>
              <a:rPr lang="pt-PT" altLang="pt-PT" sz="1800" dirty="0" err="1"/>
              <a:t>sufficient</a:t>
            </a:r>
            <a:r>
              <a:rPr lang="pt-PT" altLang="pt-PT" sz="1800" dirty="0"/>
              <a:t> </a:t>
            </a:r>
            <a:r>
              <a:rPr lang="pt-PT" altLang="pt-PT" sz="1800" dirty="0" err="1"/>
              <a:t>information</a:t>
            </a:r>
            <a:r>
              <a:rPr lang="pt-PT" altLang="pt-PT" sz="1800" dirty="0"/>
              <a:t>.</a:t>
            </a:r>
            <a:endParaRPr lang="pt-PT" altLang="pt-PT" sz="1800" b="1" dirty="0"/>
          </a:p>
          <a:p>
            <a:pPr algn="just" eaLnBrk="1" hangingPunct="1">
              <a:lnSpc>
                <a:spcPct val="80000"/>
              </a:lnSpc>
            </a:pPr>
            <a:r>
              <a:rPr lang="pt-PT" altLang="pt-PT" sz="1800" b="1" dirty="0" err="1"/>
              <a:t>Limitations</a:t>
            </a:r>
            <a:r>
              <a:rPr lang="pt-PT" altLang="pt-PT" sz="1800" b="1" dirty="0"/>
              <a:t> </a:t>
            </a:r>
            <a:r>
              <a:rPr lang="pt-PT" altLang="pt-PT" sz="1800" b="1" dirty="0" err="1"/>
              <a:t>of</a:t>
            </a:r>
            <a:r>
              <a:rPr lang="pt-PT" altLang="pt-PT" sz="1800" b="1" dirty="0"/>
              <a:t> </a:t>
            </a:r>
            <a:r>
              <a:rPr lang="pt-PT" altLang="pt-PT" sz="1800" b="1" dirty="0" err="1"/>
              <a:t>the</a:t>
            </a:r>
            <a:r>
              <a:rPr lang="pt-PT" altLang="pt-PT" sz="1800" b="1" dirty="0"/>
              <a:t> </a:t>
            </a:r>
            <a:r>
              <a:rPr lang="pt-PT" altLang="pt-PT" sz="1800" b="1" dirty="0" err="1"/>
              <a:t>Ishikawa</a:t>
            </a:r>
            <a:r>
              <a:rPr lang="pt-PT" altLang="pt-PT" sz="1800" b="1" dirty="0"/>
              <a:t> </a:t>
            </a:r>
            <a:r>
              <a:rPr lang="pt-PT" altLang="pt-PT" sz="1800" b="1" dirty="0" err="1"/>
              <a:t>Diagram</a:t>
            </a:r>
            <a:r>
              <a:rPr lang="pt-PT" altLang="pt-PT" sz="1800" b="1" dirty="0"/>
              <a:t>. </a:t>
            </a:r>
            <a:r>
              <a:rPr lang="pt-PT" altLang="pt-PT" sz="1800" b="1" dirty="0" err="1"/>
              <a:t>Disadvantages</a:t>
            </a:r>
            <a:endParaRPr lang="pt-PT" altLang="pt-PT" sz="1800" b="1" dirty="0"/>
          </a:p>
          <a:p>
            <a:pPr algn="just" eaLnBrk="1" hangingPunct="1">
              <a:lnSpc>
                <a:spcPct val="80000"/>
              </a:lnSpc>
            </a:pPr>
            <a:r>
              <a:rPr lang="pt-PT" altLang="pt-PT" sz="1800" dirty="0" err="1"/>
              <a:t>Not</a:t>
            </a:r>
            <a:r>
              <a:rPr lang="pt-PT" altLang="pt-PT" sz="1800" dirty="0"/>
              <a:t> </a:t>
            </a:r>
            <a:r>
              <a:rPr lang="pt-PT" altLang="pt-PT" sz="1800" dirty="0" err="1"/>
              <a:t>particularly</a:t>
            </a:r>
            <a:r>
              <a:rPr lang="pt-PT" altLang="pt-PT" sz="1800" dirty="0"/>
              <a:t> </a:t>
            </a:r>
            <a:r>
              <a:rPr lang="pt-PT" altLang="pt-PT" sz="1800" dirty="0" err="1"/>
              <a:t>useful</a:t>
            </a:r>
            <a:r>
              <a:rPr lang="pt-PT" altLang="pt-PT" sz="1800" dirty="0"/>
              <a:t> for </a:t>
            </a:r>
            <a:r>
              <a:rPr lang="pt-PT" altLang="pt-PT" sz="1800" dirty="0" err="1"/>
              <a:t>extremely</a:t>
            </a:r>
            <a:r>
              <a:rPr lang="pt-PT" altLang="pt-PT" sz="1800" dirty="0"/>
              <a:t> </a:t>
            </a:r>
            <a:r>
              <a:rPr lang="pt-PT" altLang="pt-PT" sz="1800" dirty="0" err="1"/>
              <a:t>complex</a:t>
            </a:r>
            <a:r>
              <a:rPr lang="pt-PT" altLang="pt-PT" sz="1800" dirty="0"/>
              <a:t> </a:t>
            </a:r>
            <a:r>
              <a:rPr lang="pt-PT" altLang="pt-PT" sz="1800" dirty="0" err="1"/>
              <a:t>problems</a:t>
            </a:r>
            <a:r>
              <a:rPr lang="pt-PT" altLang="pt-PT" sz="1800" dirty="0"/>
              <a:t>, </a:t>
            </a:r>
            <a:r>
              <a:rPr lang="pt-PT" altLang="pt-PT" sz="1800" dirty="0" err="1"/>
              <a:t>where</a:t>
            </a:r>
            <a:r>
              <a:rPr lang="pt-PT" altLang="pt-PT" sz="1800" dirty="0"/>
              <a:t> </a:t>
            </a:r>
            <a:r>
              <a:rPr lang="pt-PT" altLang="pt-PT" sz="1800" dirty="0" err="1"/>
              <a:t>many</a:t>
            </a:r>
            <a:r>
              <a:rPr lang="pt-PT" altLang="pt-PT" sz="1800" dirty="0"/>
              <a:t> causes </a:t>
            </a:r>
            <a:r>
              <a:rPr lang="pt-PT" altLang="pt-PT" sz="1800" dirty="0" err="1"/>
              <a:t>and</a:t>
            </a:r>
            <a:r>
              <a:rPr lang="pt-PT" altLang="pt-PT" sz="1800" dirty="0"/>
              <a:t> </a:t>
            </a:r>
            <a:r>
              <a:rPr lang="pt-PT" altLang="pt-PT" sz="1800" dirty="0" err="1"/>
              <a:t>many</a:t>
            </a:r>
            <a:r>
              <a:rPr lang="pt-PT" altLang="pt-PT" sz="1800" dirty="0"/>
              <a:t> </a:t>
            </a:r>
            <a:r>
              <a:rPr lang="pt-PT" altLang="pt-PT" sz="1800" dirty="0" err="1"/>
              <a:t>problems</a:t>
            </a:r>
            <a:r>
              <a:rPr lang="pt-PT" altLang="pt-PT" sz="1800" dirty="0"/>
              <a:t> are </a:t>
            </a:r>
            <a:r>
              <a:rPr lang="pt-PT" altLang="pt-PT" sz="1800" dirty="0" err="1"/>
              <a:t>interrelated</a:t>
            </a:r>
            <a:r>
              <a:rPr lang="pt-PT" altLang="pt-PT" sz="1800" dirty="0"/>
              <a:t>.</a:t>
            </a:r>
            <a:endParaRPr lang="pt-PT" altLang="pt-PT" sz="1800" b="1" dirty="0"/>
          </a:p>
          <a:p>
            <a:pPr algn="just" eaLnBrk="1" hangingPunct="1">
              <a:lnSpc>
                <a:spcPct val="80000"/>
              </a:lnSpc>
            </a:pPr>
            <a:r>
              <a:rPr lang="pt-PT" altLang="pt-PT" sz="1800" b="1" dirty="0" err="1"/>
              <a:t>Assumptions</a:t>
            </a:r>
            <a:r>
              <a:rPr lang="pt-PT" altLang="pt-PT" sz="1800" b="1" dirty="0"/>
              <a:t> </a:t>
            </a:r>
            <a:r>
              <a:rPr lang="pt-PT" altLang="pt-PT" sz="1800" b="1" dirty="0" err="1"/>
              <a:t>of</a:t>
            </a:r>
            <a:r>
              <a:rPr lang="pt-PT" altLang="pt-PT" sz="1800" b="1" dirty="0"/>
              <a:t> </a:t>
            </a:r>
            <a:r>
              <a:rPr lang="pt-PT" altLang="pt-PT" sz="1800" b="1" dirty="0" err="1"/>
              <a:t>the</a:t>
            </a:r>
            <a:r>
              <a:rPr lang="pt-PT" altLang="pt-PT" sz="1800" b="1" dirty="0"/>
              <a:t> </a:t>
            </a:r>
            <a:r>
              <a:rPr lang="pt-PT" altLang="pt-PT" sz="1800" b="1" dirty="0" err="1"/>
              <a:t>Fishbone</a:t>
            </a:r>
            <a:r>
              <a:rPr lang="pt-PT" altLang="pt-PT" sz="1800" b="1" dirty="0"/>
              <a:t> </a:t>
            </a:r>
            <a:r>
              <a:rPr lang="pt-PT" altLang="pt-PT" sz="1800" b="1" dirty="0" err="1"/>
              <a:t>Diagram</a:t>
            </a:r>
            <a:r>
              <a:rPr lang="pt-PT" altLang="pt-PT" sz="1800" b="1" dirty="0"/>
              <a:t>. </a:t>
            </a:r>
            <a:r>
              <a:rPr lang="pt-PT" altLang="pt-PT" sz="1800" b="1" dirty="0" err="1"/>
              <a:t>Conditions</a:t>
            </a:r>
            <a:endParaRPr lang="pt-PT" altLang="pt-PT" sz="1800" b="1" dirty="0"/>
          </a:p>
          <a:p>
            <a:pPr algn="just" eaLnBrk="1" hangingPunct="1">
              <a:lnSpc>
                <a:spcPct val="80000"/>
              </a:lnSpc>
            </a:pPr>
            <a:r>
              <a:rPr lang="pt-PT" altLang="pt-PT" sz="1800" dirty="0"/>
              <a:t>A </a:t>
            </a:r>
            <a:r>
              <a:rPr lang="pt-PT" altLang="pt-PT" sz="1800" dirty="0" err="1"/>
              <a:t>problem</a:t>
            </a:r>
            <a:r>
              <a:rPr lang="pt-PT" altLang="pt-PT" sz="1800" dirty="0"/>
              <a:t> </a:t>
            </a:r>
            <a:r>
              <a:rPr lang="pt-PT" altLang="pt-PT" sz="1800" dirty="0" err="1"/>
              <a:t>is</a:t>
            </a:r>
            <a:r>
              <a:rPr lang="pt-PT" altLang="pt-PT" sz="1800" dirty="0"/>
              <a:t> </a:t>
            </a:r>
            <a:r>
              <a:rPr lang="pt-PT" altLang="pt-PT" sz="1800" dirty="0" err="1"/>
              <a:t>composed</a:t>
            </a:r>
            <a:r>
              <a:rPr lang="pt-PT" altLang="pt-PT" sz="1800" dirty="0"/>
              <a:t> </a:t>
            </a:r>
            <a:r>
              <a:rPr lang="pt-PT" altLang="pt-PT" sz="1800" dirty="0" err="1"/>
              <a:t>of</a:t>
            </a:r>
            <a:r>
              <a:rPr lang="pt-PT" altLang="pt-PT" sz="1800" dirty="0"/>
              <a:t> a </a:t>
            </a:r>
            <a:r>
              <a:rPr lang="pt-PT" altLang="pt-PT" sz="1800" dirty="0" err="1"/>
              <a:t>limited</a:t>
            </a:r>
            <a:r>
              <a:rPr lang="pt-PT" altLang="pt-PT" sz="1800" dirty="0"/>
              <a:t> </a:t>
            </a:r>
            <a:r>
              <a:rPr lang="pt-PT" altLang="pt-PT" sz="1800" dirty="0" err="1"/>
              <a:t>number</a:t>
            </a:r>
            <a:r>
              <a:rPr lang="pt-PT" altLang="pt-PT" sz="1800" dirty="0"/>
              <a:t> </a:t>
            </a:r>
            <a:r>
              <a:rPr lang="pt-PT" altLang="pt-PT" sz="1800" dirty="0" err="1"/>
              <a:t>of</a:t>
            </a:r>
            <a:r>
              <a:rPr lang="pt-PT" altLang="pt-PT" sz="1800" dirty="0"/>
              <a:t> causes, </a:t>
            </a:r>
            <a:r>
              <a:rPr lang="pt-PT" altLang="pt-PT" sz="1800" dirty="0" err="1"/>
              <a:t>which</a:t>
            </a:r>
            <a:r>
              <a:rPr lang="pt-PT" altLang="pt-PT" sz="1800" dirty="0"/>
              <a:t> are in </a:t>
            </a:r>
            <a:r>
              <a:rPr lang="pt-PT" altLang="pt-PT" sz="1800" dirty="0" err="1"/>
              <a:t>turn</a:t>
            </a:r>
            <a:r>
              <a:rPr lang="pt-PT" altLang="pt-PT" sz="1800" dirty="0"/>
              <a:t> </a:t>
            </a:r>
            <a:r>
              <a:rPr lang="pt-PT" altLang="pt-PT" sz="1800" dirty="0" err="1"/>
              <a:t>also</a:t>
            </a:r>
            <a:r>
              <a:rPr lang="pt-PT" altLang="pt-PT" sz="1800" dirty="0"/>
              <a:t> </a:t>
            </a:r>
            <a:r>
              <a:rPr lang="pt-PT" altLang="pt-PT" sz="1800" dirty="0" err="1"/>
              <a:t>composed</a:t>
            </a:r>
            <a:r>
              <a:rPr lang="pt-PT" altLang="pt-PT" sz="1800" dirty="0"/>
              <a:t> </a:t>
            </a:r>
            <a:r>
              <a:rPr lang="pt-PT" altLang="pt-PT" sz="1800" dirty="0" err="1"/>
              <a:t>of</a:t>
            </a:r>
            <a:r>
              <a:rPr lang="pt-PT" altLang="pt-PT" sz="1800" dirty="0"/>
              <a:t> </a:t>
            </a:r>
            <a:r>
              <a:rPr lang="pt-PT" altLang="pt-PT" sz="1800" dirty="0" err="1"/>
              <a:t>sub</a:t>
            </a:r>
            <a:r>
              <a:rPr lang="pt-PT" altLang="pt-PT" sz="1800" dirty="0"/>
              <a:t> </a:t>
            </a:r>
            <a:r>
              <a:rPr lang="pt-PT" altLang="pt-PT" sz="1800" dirty="0" smtClean="0"/>
              <a:t>causes. </a:t>
            </a:r>
            <a:r>
              <a:rPr lang="pt-PT" altLang="pt-PT" sz="1800" dirty="0" err="1" smtClean="0"/>
              <a:t>Distinguishing</a:t>
            </a:r>
            <a:r>
              <a:rPr lang="pt-PT" altLang="pt-PT" sz="1800" dirty="0" smtClean="0"/>
              <a:t> </a:t>
            </a:r>
            <a:r>
              <a:rPr lang="pt-PT" altLang="pt-PT" sz="1800" dirty="0" err="1"/>
              <a:t>these</a:t>
            </a:r>
            <a:r>
              <a:rPr lang="pt-PT" altLang="pt-PT" sz="1800" dirty="0"/>
              <a:t> causes </a:t>
            </a:r>
            <a:r>
              <a:rPr lang="pt-PT" altLang="pt-PT" sz="1800" dirty="0" err="1"/>
              <a:t>and</a:t>
            </a:r>
            <a:r>
              <a:rPr lang="pt-PT" altLang="pt-PT" sz="1800" dirty="0"/>
              <a:t> </a:t>
            </a:r>
            <a:r>
              <a:rPr lang="pt-PT" altLang="pt-PT" sz="1800" dirty="0" err="1"/>
              <a:t>sub</a:t>
            </a:r>
            <a:r>
              <a:rPr lang="pt-PT" altLang="pt-PT" sz="1800" dirty="0"/>
              <a:t> causes </a:t>
            </a:r>
            <a:r>
              <a:rPr lang="pt-PT" altLang="pt-PT" sz="1800" dirty="0" err="1"/>
              <a:t>is</a:t>
            </a:r>
            <a:r>
              <a:rPr lang="pt-PT" altLang="pt-PT" sz="1800" dirty="0"/>
              <a:t> a </a:t>
            </a:r>
            <a:r>
              <a:rPr lang="pt-PT" altLang="pt-PT" sz="1800" dirty="0" err="1"/>
              <a:t>useful</a:t>
            </a:r>
            <a:r>
              <a:rPr lang="pt-PT" altLang="pt-PT" sz="1800" dirty="0"/>
              <a:t> </a:t>
            </a:r>
            <a:r>
              <a:rPr lang="pt-PT" altLang="pt-PT" sz="1800" dirty="0" err="1"/>
              <a:t>first</a:t>
            </a:r>
            <a:r>
              <a:rPr lang="pt-PT" altLang="pt-PT" sz="1800" dirty="0"/>
              <a:t> step to </a:t>
            </a:r>
            <a:r>
              <a:rPr lang="pt-PT" altLang="pt-PT" sz="1800" dirty="0" err="1"/>
              <a:t>deal</a:t>
            </a:r>
            <a:r>
              <a:rPr lang="pt-PT" altLang="pt-PT" sz="1800" dirty="0"/>
              <a:t> </a:t>
            </a:r>
            <a:r>
              <a:rPr lang="pt-PT" altLang="pt-PT" sz="1800" dirty="0" err="1"/>
              <a:t>with</a:t>
            </a:r>
            <a:r>
              <a:rPr lang="pt-PT" altLang="pt-PT" sz="1800" dirty="0"/>
              <a:t> </a:t>
            </a:r>
            <a:r>
              <a:rPr lang="pt-PT" altLang="pt-PT" sz="1800" dirty="0" err="1"/>
              <a:t>the</a:t>
            </a:r>
            <a:r>
              <a:rPr lang="pt-PT" altLang="pt-PT" sz="1800" dirty="0"/>
              <a:t> </a:t>
            </a:r>
            <a:r>
              <a:rPr lang="pt-PT" altLang="pt-PT" sz="1800" dirty="0" err="1"/>
              <a:t>problem</a:t>
            </a:r>
            <a:r>
              <a:rPr lang="pt-PT" altLang="pt-PT" sz="1800" dirty="0"/>
              <a:t>.</a:t>
            </a:r>
          </a:p>
          <a:p>
            <a:pPr eaLnBrk="1" hangingPunct="1">
              <a:lnSpc>
                <a:spcPct val="80000"/>
              </a:lnSpc>
            </a:pPr>
            <a:endParaRPr lang="pt-PT" altLang="pt-PT" sz="1400" dirty="0"/>
          </a:p>
        </p:txBody>
      </p:sp>
    </p:spTree>
    <p:extLst>
      <p:ext uri="{BB962C8B-B14F-4D97-AF65-F5344CB8AC3E}">
        <p14:creationId xmlns:p14="http://schemas.microsoft.com/office/powerpoint/2010/main" val="382896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normAutofit/>
          </a:bodyPr>
          <a:lstStyle/>
          <a:p>
            <a:pPr algn="ctr" eaLnBrk="1" hangingPunct="1">
              <a:defRPr/>
            </a:pPr>
            <a:r>
              <a:rPr lang="pt-PT" b="1" dirty="0"/>
              <a:t>DEMING’S TOTAL QUALITY MANAGEMENT</a:t>
            </a:r>
          </a:p>
        </p:txBody>
      </p:sp>
      <p:sp>
        <p:nvSpPr>
          <p:cNvPr id="76803"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2000" dirty="0" err="1"/>
              <a:t>Adopt</a:t>
            </a:r>
            <a:r>
              <a:rPr lang="pt-PT" altLang="pt-PT" sz="2000" dirty="0"/>
              <a:t> </a:t>
            </a:r>
            <a:r>
              <a:rPr lang="pt-PT" altLang="pt-PT" sz="2000" dirty="0" err="1"/>
              <a:t>and</a:t>
            </a:r>
            <a:r>
              <a:rPr lang="pt-PT" altLang="pt-PT" sz="2000" dirty="0"/>
              <a:t> </a:t>
            </a:r>
            <a:r>
              <a:rPr lang="pt-PT" altLang="pt-PT" sz="2000" dirty="0" err="1"/>
              <a:t>institute</a:t>
            </a:r>
            <a:r>
              <a:rPr lang="pt-PT" altLang="pt-PT" sz="2000" dirty="0"/>
              <a:t> </a:t>
            </a:r>
            <a:r>
              <a:rPr lang="pt-PT" altLang="pt-PT" sz="2000" dirty="0" err="1"/>
              <a:t>leadership</a:t>
            </a:r>
            <a:r>
              <a:rPr lang="pt-PT" altLang="pt-PT" sz="2000" dirty="0"/>
              <a:t>. (Managers </a:t>
            </a:r>
            <a:r>
              <a:rPr lang="pt-PT" altLang="pt-PT" sz="2000" dirty="0" err="1"/>
              <a:t>should</a:t>
            </a:r>
            <a:r>
              <a:rPr lang="pt-PT" altLang="pt-PT" sz="2000" dirty="0"/>
              <a:t> lead, </a:t>
            </a:r>
            <a:r>
              <a:rPr lang="pt-PT" altLang="pt-PT" sz="2000" dirty="0" err="1"/>
              <a:t>not</a:t>
            </a:r>
            <a:r>
              <a:rPr lang="pt-PT" altLang="pt-PT" sz="2000" dirty="0"/>
              <a:t> </a:t>
            </a:r>
            <a:r>
              <a:rPr lang="pt-PT" altLang="pt-PT" sz="2000" dirty="0" err="1"/>
              <a:t>supervise</a:t>
            </a:r>
            <a:r>
              <a:rPr lang="pt-PT" altLang="pt-PT" sz="2000" dirty="0" smtClean="0"/>
              <a:t>).</a:t>
            </a:r>
            <a:endParaRPr lang="pt-PT" altLang="pt-PT" sz="2000" dirty="0"/>
          </a:p>
          <a:p>
            <a:pPr algn="just" eaLnBrk="1" hangingPunct="1">
              <a:lnSpc>
                <a:spcPct val="80000"/>
              </a:lnSpc>
            </a:pPr>
            <a:r>
              <a:rPr lang="pt-PT" altLang="pt-PT" sz="2000" dirty="0"/>
              <a:t>Drive out </a:t>
            </a:r>
            <a:r>
              <a:rPr lang="pt-PT" altLang="pt-PT" sz="2000" dirty="0" err="1"/>
              <a:t>fear</a:t>
            </a:r>
            <a:r>
              <a:rPr lang="pt-PT" altLang="pt-PT" sz="2000" dirty="0"/>
              <a:t>. (</a:t>
            </a:r>
            <a:r>
              <a:rPr lang="pt-PT" altLang="pt-PT" sz="2000" dirty="0" err="1"/>
              <a:t>Make</a:t>
            </a:r>
            <a:r>
              <a:rPr lang="pt-PT" altLang="pt-PT" sz="2000" dirty="0"/>
              <a:t> </a:t>
            </a:r>
            <a:r>
              <a:rPr lang="pt-PT" altLang="pt-PT" sz="2000" dirty="0" err="1"/>
              <a:t>employees</a:t>
            </a:r>
            <a:r>
              <a:rPr lang="pt-PT" altLang="pt-PT" sz="2000" dirty="0"/>
              <a:t> </a:t>
            </a:r>
            <a:r>
              <a:rPr lang="pt-PT" altLang="pt-PT" sz="2000" dirty="0" err="1"/>
              <a:t>feel</a:t>
            </a:r>
            <a:r>
              <a:rPr lang="pt-PT" altLang="pt-PT" sz="2000" dirty="0"/>
              <a:t> secure </a:t>
            </a:r>
            <a:r>
              <a:rPr lang="pt-PT" altLang="pt-PT" sz="2000" dirty="0" err="1"/>
              <a:t>enough</a:t>
            </a:r>
            <a:r>
              <a:rPr lang="pt-PT" altLang="pt-PT" sz="2000" dirty="0"/>
              <a:t> to </a:t>
            </a:r>
            <a:r>
              <a:rPr lang="pt-PT" altLang="pt-PT" sz="2000" dirty="0" err="1"/>
              <a:t>express</a:t>
            </a:r>
            <a:r>
              <a:rPr lang="pt-PT" altLang="pt-PT" sz="2000" dirty="0"/>
              <a:t> </a:t>
            </a:r>
            <a:r>
              <a:rPr lang="pt-PT" altLang="pt-PT" sz="2000" dirty="0" err="1"/>
              <a:t>ideas</a:t>
            </a:r>
            <a:r>
              <a:rPr lang="pt-PT" altLang="pt-PT" sz="2000" dirty="0"/>
              <a:t> </a:t>
            </a:r>
            <a:r>
              <a:rPr lang="pt-PT" altLang="pt-PT" sz="2000" dirty="0" err="1"/>
              <a:t>and</a:t>
            </a:r>
            <a:r>
              <a:rPr lang="pt-PT" altLang="pt-PT" sz="2000" dirty="0"/>
              <a:t> </a:t>
            </a:r>
            <a:r>
              <a:rPr lang="pt-PT" altLang="pt-PT" sz="2000" dirty="0" err="1"/>
              <a:t>ask</a:t>
            </a:r>
            <a:r>
              <a:rPr lang="pt-PT" altLang="pt-PT" sz="2000" dirty="0"/>
              <a:t> </a:t>
            </a:r>
            <a:r>
              <a:rPr lang="pt-PT" altLang="pt-PT" sz="2000" dirty="0" err="1"/>
              <a:t>questions</a:t>
            </a:r>
            <a:r>
              <a:rPr lang="pt-PT" altLang="pt-PT" sz="2000" dirty="0" smtClean="0"/>
              <a:t>).</a:t>
            </a:r>
            <a:endParaRPr lang="pt-PT" altLang="pt-PT" sz="2000" dirty="0"/>
          </a:p>
          <a:p>
            <a:pPr algn="just" eaLnBrk="1" hangingPunct="1">
              <a:lnSpc>
                <a:spcPct val="80000"/>
              </a:lnSpc>
            </a:pPr>
            <a:r>
              <a:rPr lang="pt-PT" altLang="pt-PT" sz="2000" dirty="0"/>
              <a:t>Break </a:t>
            </a:r>
            <a:r>
              <a:rPr lang="pt-PT" altLang="pt-PT" sz="2000" dirty="0" err="1"/>
              <a:t>down</a:t>
            </a:r>
            <a:r>
              <a:rPr lang="pt-PT" altLang="pt-PT" sz="2000" dirty="0"/>
              <a:t> </a:t>
            </a:r>
            <a:r>
              <a:rPr lang="pt-PT" altLang="pt-PT" sz="2000" dirty="0" err="1"/>
              <a:t>barriers</a:t>
            </a:r>
            <a:r>
              <a:rPr lang="pt-PT" altLang="pt-PT" sz="2000" dirty="0"/>
              <a:t> </a:t>
            </a:r>
            <a:r>
              <a:rPr lang="pt-PT" altLang="pt-PT" sz="2000" dirty="0" err="1"/>
              <a:t>between</a:t>
            </a:r>
            <a:r>
              <a:rPr lang="pt-PT" altLang="pt-PT" sz="2000" dirty="0"/>
              <a:t> staff </a:t>
            </a:r>
            <a:r>
              <a:rPr lang="pt-PT" altLang="pt-PT" sz="2000" dirty="0" err="1"/>
              <a:t>areas</a:t>
            </a:r>
            <a:r>
              <a:rPr lang="pt-PT" altLang="pt-PT" sz="2000" dirty="0"/>
              <a:t>. (</a:t>
            </a:r>
            <a:r>
              <a:rPr lang="pt-PT" altLang="pt-PT" sz="2000" dirty="0" err="1"/>
              <a:t>Working</a:t>
            </a:r>
            <a:r>
              <a:rPr lang="pt-PT" altLang="pt-PT" sz="2000" dirty="0"/>
              <a:t> in teams </a:t>
            </a:r>
            <a:r>
              <a:rPr lang="pt-PT" altLang="pt-PT" sz="2000" dirty="0" err="1"/>
              <a:t>will</a:t>
            </a:r>
            <a:r>
              <a:rPr lang="pt-PT" altLang="pt-PT" sz="2000" dirty="0"/>
              <a:t> solve </a:t>
            </a:r>
            <a:r>
              <a:rPr lang="pt-PT" altLang="pt-PT" sz="2000" dirty="0" err="1"/>
              <a:t>many</a:t>
            </a:r>
            <a:r>
              <a:rPr lang="pt-PT" altLang="pt-PT" sz="2000" dirty="0"/>
              <a:t> </a:t>
            </a:r>
            <a:r>
              <a:rPr lang="pt-PT" altLang="pt-PT" sz="2000" dirty="0" err="1"/>
              <a:t>problems</a:t>
            </a:r>
            <a:r>
              <a:rPr lang="pt-PT" altLang="pt-PT" sz="2000" dirty="0"/>
              <a:t> </a:t>
            </a:r>
            <a:r>
              <a:rPr lang="pt-PT" altLang="pt-PT" sz="2000" dirty="0" err="1"/>
              <a:t>and</a:t>
            </a:r>
            <a:r>
              <a:rPr lang="pt-PT" altLang="pt-PT" sz="2000" dirty="0"/>
              <a:t> </a:t>
            </a:r>
            <a:r>
              <a:rPr lang="pt-PT" altLang="pt-PT" sz="2000" dirty="0" err="1"/>
              <a:t>will</a:t>
            </a:r>
            <a:r>
              <a:rPr lang="pt-PT" altLang="pt-PT" sz="2000" dirty="0"/>
              <a:t> improve </a:t>
            </a:r>
            <a:r>
              <a:rPr lang="pt-PT" altLang="pt-PT" sz="2000" dirty="0" err="1"/>
              <a:t>quality</a:t>
            </a:r>
            <a:r>
              <a:rPr lang="pt-PT" altLang="pt-PT" sz="2000" dirty="0"/>
              <a:t> </a:t>
            </a:r>
            <a:r>
              <a:rPr lang="pt-PT" altLang="pt-PT" sz="2000" dirty="0" err="1"/>
              <a:t>and</a:t>
            </a:r>
            <a:r>
              <a:rPr lang="pt-PT" altLang="pt-PT" sz="2000" dirty="0"/>
              <a:t> </a:t>
            </a:r>
            <a:r>
              <a:rPr lang="pt-PT" altLang="pt-PT" sz="2000" dirty="0" err="1"/>
              <a:t>productivity</a:t>
            </a:r>
            <a:r>
              <a:rPr lang="pt-PT" altLang="pt-PT" sz="2000" dirty="0" smtClean="0"/>
              <a:t>).</a:t>
            </a:r>
            <a:endParaRPr lang="pt-PT" altLang="pt-PT" sz="2000" dirty="0"/>
          </a:p>
          <a:p>
            <a:pPr algn="just" eaLnBrk="1" hangingPunct="1">
              <a:lnSpc>
                <a:spcPct val="80000"/>
              </a:lnSpc>
            </a:pPr>
            <a:r>
              <a:rPr lang="pt-PT" altLang="pt-PT" sz="2000" dirty="0" err="1"/>
              <a:t>Eliminate</a:t>
            </a:r>
            <a:r>
              <a:rPr lang="pt-PT" altLang="pt-PT" sz="2000" dirty="0"/>
              <a:t> slogans, </a:t>
            </a:r>
            <a:r>
              <a:rPr lang="pt-PT" altLang="pt-PT" sz="2000" dirty="0" err="1"/>
              <a:t>warnings</a:t>
            </a:r>
            <a:r>
              <a:rPr lang="pt-PT" altLang="pt-PT" sz="2000" dirty="0"/>
              <a:t>, </a:t>
            </a:r>
            <a:r>
              <a:rPr lang="pt-PT" altLang="pt-PT" sz="2000" dirty="0" err="1"/>
              <a:t>and</a:t>
            </a:r>
            <a:r>
              <a:rPr lang="pt-PT" altLang="pt-PT" sz="2000" dirty="0"/>
              <a:t> targets for </a:t>
            </a:r>
            <a:r>
              <a:rPr lang="pt-PT" altLang="pt-PT" sz="2000" dirty="0" err="1"/>
              <a:t>the</a:t>
            </a:r>
            <a:r>
              <a:rPr lang="pt-PT" altLang="pt-PT" sz="2000" dirty="0"/>
              <a:t> </a:t>
            </a:r>
            <a:r>
              <a:rPr lang="pt-PT" altLang="pt-PT" sz="2000" dirty="0" err="1"/>
              <a:t>workforce</a:t>
            </a:r>
            <a:r>
              <a:rPr lang="pt-PT" altLang="pt-PT" sz="2000" dirty="0"/>
              <a:t>. (</a:t>
            </a:r>
            <a:r>
              <a:rPr lang="pt-PT" altLang="pt-PT" sz="2000" dirty="0" err="1"/>
              <a:t>Problems</a:t>
            </a:r>
            <a:r>
              <a:rPr lang="pt-PT" altLang="pt-PT" sz="2000" dirty="0"/>
              <a:t> </a:t>
            </a:r>
            <a:r>
              <a:rPr lang="pt-PT" altLang="pt-PT" sz="2000" dirty="0" err="1"/>
              <a:t>with</a:t>
            </a:r>
            <a:r>
              <a:rPr lang="pt-PT" altLang="pt-PT" sz="2000" dirty="0"/>
              <a:t> </a:t>
            </a:r>
            <a:r>
              <a:rPr lang="pt-PT" altLang="pt-PT" sz="2000" dirty="0" err="1"/>
              <a:t>quality</a:t>
            </a:r>
            <a:r>
              <a:rPr lang="pt-PT" altLang="pt-PT" sz="2000" dirty="0"/>
              <a:t> </a:t>
            </a:r>
            <a:r>
              <a:rPr lang="pt-PT" altLang="pt-PT" sz="2000" dirty="0" err="1"/>
              <a:t>and</a:t>
            </a:r>
            <a:r>
              <a:rPr lang="pt-PT" altLang="pt-PT" sz="2000" dirty="0"/>
              <a:t> </a:t>
            </a:r>
            <a:r>
              <a:rPr lang="pt-PT" altLang="pt-PT" sz="2000" dirty="0" err="1"/>
              <a:t>productivity</a:t>
            </a:r>
            <a:r>
              <a:rPr lang="pt-PT" altLang="pt-PT" sz="2000" dirty="0"/>
              <a:t> are </a:t>
            </a:r>
            <a:r>
              <a:rPr lang="pt-PT" altLang="pt-PT" sz="2000" dirty="0" err="1"/>
              <a:t>caused</a:t>
            </a:r>
            <a:r>
              <a:rPr lang="pt-PT" altLang="pt-PT" sz="2000" dirty="0"/>
              <a:t> </a:t>
            </a:r>
            <a:r>
              <a:rPr lang="pt-PT" altLang="pt-PT" sz="2000" dirty="0" err="1"/>
              <a:t>by</a:t>
            </a:r>
            <a:r>
              <a:rPr lang="pt-PT" altLang="pt-PT" sz="2000" dirty="0"/>
              <a:t> </a:t>
            </a:r>
            <a:r>
              <a:rPr lang="pt-PT" altLang="pt-PT" sz="2000" dirty="0" err="1"/>
              <a:t>the</a:t>
            </a:r>
            <a:r>
              <a:rPr lang="pt-PT" altLang="pt-PT" sz="2000" dirty="0"/>
              <a:t> </a:t>
            </a:r>
            <a:r>
              <a:rPr lang="pt-PT" altLang="pt-PT" sz="2000" dirty="0" err="1"/>
              <a:t>system</a:t>
            </a:r>
            <a:r>
              <a:rPr lang="pt-PT" altLang="pt-PT" sz="2000" dirty="0"/>
              <a:t>, </a:t>
            </a:r>
            <a:r>
              <a:rPr lang="pt-PT" altLang="pt-PT" sz="2000" dirty="0" err="1"/>
              <a:t>not</a:t>
            </a:r>
            <a:r>
              <a:rPr lang="pt-PT" altLang="pt-PT" sz="2000" dirty="0"/>
              <a:t> </a:t>
            </a:r>
            <a:r>
              <a:rPr lang="pt-PT" altLang="pt-PT" sz="2000" dirty="0" err="1"/>
              <a:t>by</a:t>
            </a:r>
            <a:r>
              <a:rPr lang="pt-PT" altLang="pt-PT" sz="2000" dirty="0"/>
              <a:t> </a:t>
            </a:r>
            <a:r>
              <a:rPr lang="pt-PT" altLang="pt-PT" sz="2000" dirty="0" err="1"/>
              <a:t>individuals</a:t>
            </a:r>
            <a:r>
              <a:rPr lang="pt-PT" altLang="pt-PT" sz="2000" dirty="0"/>
              <a:t>. Posters </a:t>
            </a:r>
            <a:r>
              <a:rPr lang="pt-PT" altLang="pt-PT" sz="2000" dirty="0" err="1"/>
              <a:t>and</a:t>
            </a:r>
            <a:r>
              <a:rPr lang="pt-PT" altLang="pt-PT" sz="2000" dirty="0"/>
              <a:t> slogans </a:t>
            </a:r>
            <a:r>
              <a:rPr lang="pt-PT" altLang="pt-PT" sz="2000" dirty="0" err="1"/>
              <a:t>generate</a:t>
            </a:r>
            <a:r>
              <a:rPr lang="pt-PT" altLang="pt-PT" sz="2000" dirty="0"/>
              <a:t> </a:t>
            </a:r>
            <a:r>
              <a:rPr lang="pt-PT" altLang="pt-PT" sz="2000" dirty="0" err="1"/>
              <a:t>frustration</a:t>
            </a:r>
            <a:r>
              <a:rPr lang="pt-PT" altLang="pt-PT" sz="2000" dirty="0"/>
              <a:t> </a:t>
            </a:r>
            <a:r>
              <a:rPr lang="pt-PT" altLang="pt-PT" sz="2000" dirty="0" err="1"/>
              <a:t>and</a:t>
            </a:r>
            <a:r>
              <a:rPr lang="pt-PT" altLang="pt-PT" sz="2000" dirty="0"/>
              <a:t> </a:t>
            </a:r>
            <a:r>
              <a:rPr lang="pt-PT" altLang="pt-PT" sz="2000" dirty="0" err="1"/>
              <a:t>resentment</a:t>
            </a:r>
            <a:r>
              <a:rPr lang="pt-PT" altLang="pt-PT" sz="2000" dirty="0" smtClean="0"/>
              <a:t>).</a:t>
            </a:r>
            <a:endParaRPr lang="pt-PT" altLang="pt-PT" sz="2000" dirty="0"/>
          </a:p>
          <a:p>
            <a:pPr algn="just" eaLnBrk="1" hangingPunct="1">
              <a:lnSpc>
                <a:spcPct val="80000"/>
              </a:lnSpc>
            </a:pPr>
            <a:r>
              <a:rPr lang="pt-PT" altLang="pt-PT" sz="2000" dirty="0" err="1"/>
              <a:t>Eliminate</a:t>
            </a:r>
            <a:r>
              <a:rPr lang="pt-PT" altLang="pt-PT" sz="2000" dirty="0"/>
              <a:t> </a:t>
            </a:r>
            <a:r>
              <a:rPr lang="pt-PT" altLang="pt-PT" sz="2000" dirty="0" err="1"/>
              <a:t>numerical</a:t>
            </a:r>
            <a:r>
              <a:rPr lang="pt-PT" altLang="pt-PT" sz="2000" dirty="0"/>
              <a:t> quotas for </a:t>
            </a:r>
            <a:r>
              <a:rPr lang="pt-PT" altLang="pt-PT" sz="2000" dirty="0" err="1"/>
              <a:t>the</a:t>
            </a:r>
            <a:r>
              <a:rPr lang="pt-PT" altLang="pt-PT" sz="2000" dirty="0"/>
              <a:t> </a:t>
            </a:r>
            <a:r>
              <a:rPr lang="pt-PT" altLang="pt-PT" sz="2000" dirty="0" err="1"/>
              <a:t>work</a:t>
            </a:r>
            <a:r>
              <a:rPr lang="pt-PT" altLang="pt-PT" sz="2000" dirty="0"/>
              <a:t> force </a:t>
            </a:r>
            <a:r>
              <a:rPr lang="pt-PT" altLang="pt-PT" sz="2000" dirty="0" err="1"/>
              <a:t>and</a:t>
            </a:r>
            <a:r>
              <a:rPr lang="pt-PT" altLang="pt-PT" sz="2000" dirty="0"/>
              <a:t> </a:t>
            </a:r>
            <a:r>
              <a:rPr lang="pt-PT" altLang="pt-PT" sz="2000" dirty="0" err="1"/>
              <a:t>numerical</a:t>
            </a:r>
            <a:r>
              <a:rPr lang="pt-PT" altLang="pt-PT" sz="2000" dirty="0"/>
              <a:t> </a:t>
            </a:r>
            <a:r>
              <a:rPr lang="pt-PT" altLang="pt-PT" sz="2000" dirty="0" err="1"/>
              <a:t>goals</a:t>
            </a:r>
            <a:r>
              <a:rPr lang="pt-PT" altLang="pt-PT" sz="2000" dirty="0"/>
              <a:t> for </a:t>
            </a:r>
            <a:r>
              <a:rPr lang="pt-PT" altLang="pt-PT" sz="2000" dirty="0" err="1"/>
              <a:t>people</a:t>
            </a:r>
            <a:r>
              <a:rPr lang="pt-PT" altLang="pt-PT" sz="2000" dirty="0"/>
              <a:t> in management. (To </a:t>
            </a:r>
            <a:r>
              <a:rPr lang="pt-PT" altLang="pt-PT" sz="2000" dirty="0" err="1"/>
              <a:t>achieve</a:t>
            </a:r>
            <a:r>
              <a:rPr lang="pt-PT" altLang="pt-PT" sz="2000" dirty="0"/>
              <a:t> </a:t>
            </a:r>
            <a:r>
              <a:rPr lang="pt-PT" altLang="pt-PT" sz="2000" dirty="0" err="1"/>
              <a:t>their</a:t>
            </a:r>
            <a:r>
              <a:rPr lang="pt-PT" altLang="pt-PT" sz="2000" dirty="0"/>
              <a:t> quotas, </a:t>
            </a:r>
            <a:r>
              <a:rPr lang="pt-PT" altLang="pt-PT" sz="2000" dirty="0" err="1"/>
              <a:t>people</a:t>
            </a:r>
            <a:r>
              <a:rPr lang="pt-PT" altLang="pt-PT" sz="2000" dirty="0"/>
              <a:t> </a:t>
            </a:r>
            <a:r>
              <a:rPr lang="pt-PT" altLang="pt-PT" sz="2000" dirty="0" err="1"/>
              <a:t>will</a:t>
            </a:r>
            <a:r>
              <a:rPr lang="pt-PT" altLang="pt-PT" sz="2000" dirty="0"/>
              <a:t> </a:t>
            </a:r>
            <a:r>
              <a:rPr lang="pt-PT" altLang="pt-PT" sz="2000" dirty="0" err="1"/>
              <a:t>create</a:t>
            </a:r>
            <a:r>
              <a:rPr lang="pt-PT" altLang="pt-PT" sz="2000" dirty="0"/>
              <a:t> </a:t>
            </a:r>
            <a:r>
              <a:rPr lang="pt-PT" altLang="pt-PT" sz="2000" dirty="0" err="1"/>
              <a:t>defective</a:t>
            </a:r>
            <a:r>
              <a:rPr lang="pt-PT" altLang="pt-PT" sz="2000" dirty="0"/>
              <a:t> </a:t>
            </a:r>
            <a:r>
              <a:rPr lang="pt-PT" altLang="pt-PT" sz="2000" dirty="0" err="1"/>
              <a:t>products</a:t>
            </a:r>
            <a:r>
              <a:rPr lang="pt-PT" altLang="pt-PT" sz="2000" dirty="0"/>
              <a:t> </a:t>
            </a:r>
            <a:r>
              <a:rPr lang="pt-PT" altLang="pt-PT" sz="2000" dirty="0" err="1"/>
              <a:t>and</a:t>
            </a:r>
            <a:r>
              <a:rPr lang="pt-PT" altLang="pt-PT" sz="2000" dirty="0"/>
              <a:t> false </a:t>
            </a:r>
            <a:r>
              <a:rPr lang="pt-PT" altLang="pt-PT" sz="2000" dirty="0" err="1"/>
              <a:t>reports</a:t>
            </a:r>
            <a:r>
              <a:rPr lang="pt-PT" altLang="pt-PT" sz="2000" dirty="0" smtClean="0"/>
              <a:t>).</a:t>
            </a:r>
            <a:endParaRPr lang="pt-PT" altLang="pt-PT" sz="2000" dirty="0"/>
          </a:p>
          <a:p>
            <a:pPr algn="just" eaLnBrk="1" hangingPunct="1">
              <a:lnSpc>
                <a:spcPct val="80000"/>
              </a:lnSpc>
            </a:pPr>
            <a:r>
              <a:rPr lang="pt-PT" altLang="pt-PT" sz="2000" dirty="0"/>
              <a:t>Remove </a:t>
            </a:r>
            <a:r>
              <a:rPr lang="pt-PT" altLang="pt-PT" sz="2000" dirty="0" err="1"/>
              <a:t>barriers</a:t>
            </a:r>
            <a:r>
              <a:rPr lang="pt-PT" altLang="pt-PT" sz="2000" dirty="0"/>
              <a:t> </a:t>
            </a:r>
            <a:r>
              <a:rPr lang="pt-PT" altLang="pt-PT" sz="2000" dirty="0" err="1"/>
              <a:t>that</a:t>
            </a:r>
            <a:r>
              <a:rPr lang="pt-PT" altLang="pt-PT" sz="2000" dirty="0"/>
              <a:t> </a:t>
            </a:r>
            <a:r>
              <a:rPr lang="pt-PT" altLang="pt-PT" sz="2000" dirty="0" err="1"/>
              <a:t>rob</a:t>
            </a:r>
            <a:r>
              <a:rPr lang="pt-PT" altLang="pt-PT" sz="2000" dirty="0"/>
              <a:t> </a:t>
            </a:r>
            <a:r>
              <a:rPr lang="pt-PT" altLang="pt-PT" sz="2000" dirty="0" err="1"/>
              <a:t>people</a:t>
            </a:r>
            <a:r>
              <a:rPr lang="pt-PT" altLang="pt-PT" sz="2000" dirty="0"/>
              <a:t> </a:t>
            </a:r>
            <a:r>
              <a:rPr lang="pt-PT" altLang="pt-PT" sz="2000" dirty="0" err="1"/>
              <a:t>of</a:t>
            </a:r>
            <a:r>
              <a:rPr lang="pt-PT" altLang="pt-PT" sz="2000" dirty="0"/>
              <a:t> </a:t>
            </a:r>
            <a:r>
              <a:rPr lang="pt-PT" altLang="pt-PT" sz="2000" dirty="0" err="1"/>
              <a:t>pride</a:t>
            </a:r>
            <a:r>
              <a:rPr lang="pt-PT" altLang="pt-PT" sz="2000" dirty="0"/>
              <a:t> </a:t>
            </a:r>
            <a:r>
              <a:rPr lang="pt-PT" altLang="pt-PT" sz="2000" dirty="0" err="1"/>
              <a:t>of</a:t>
            </a:r>
            <a:r>
              <a:rPr lang="pt-PT" altLang="pt-PT" sz="2000" dirty="0"/>
              <a:t> </a:t>
            </a:r>
            <a:r>
              <a:rPr lang="pt-PT" altLang="pt-PT" sz="2000" dirty="0" err="1"/>
              <a:t>workmanship</a:t>
            </a:r>
            <a:r>
              <a:rPr lang="pt-PT" altLang="pt-PT" sz="2000" dirty="0"/>
              <a:t>. (Individual performance </a:t>
            </a:r>
            <a:r>
              <a:rPr lang="pt-PT" altLang="pt-PT" sz="2000" dirty="0" err="1"/>
              <a:t>reviews</a:t>
            </a:r>
            <a:r>
              <a:rPr lang="pt-PT" altLang="pt-PT" sz="2000" dirty="0"/>
              <a:t> are a </a:t>
            </a:r>
            <a:r>
              <a:rPr lang="pt-PT" altLang="pt-PT" sz="2000" dirty="0" err="1"/>
              <a:t>great</a:t>
            </a:r>
            <a:r>
              <a:rPr lang="pt-PT" altLang="pt-PT" sz="2000" dirty="0"/>
              <a:t> </a:t>
            </a:r>
            <a:r>
              <a:rPr lang="pt-PT" altLang="pt-PT" sz="2000" dirty="0" err="1"/>
              <a:t>barrier</a:t>
            </a:r>
            <a:r>
              <a:rPr lang="pt-PT" altLang="pt-PT" sz="2000" dirty="0"/>
              <a:t> to </a:t>
            </a:r>
            <a:r>
              <a:rPr lang="pt-PT" altLang="pt-PT" sz="2000" dirty="0" err="1"/>
              <a:t>pride</a:t>
            </a:r>
            <a:r>
              <a:rPr lang="pt-PT" altLang="pt-PT" sz="2000" dirty="0"/>
              <a:t> </a:t>
            </a:r>
            <a:r>
              <a:rPr lang="pt-PT" altLang="pt-PT" sz="2000" dirty="0" err="1"/>
              <a:t>of</a:t>
            </a:r>
            <a:r>
              <a:rPr lang="pt-PT" altLang="pt-PT" sz="2000" dirty="0"/>
              <a:t> </a:t>
            </a:r>
            <a:r>
              <a:rPr lang="pt-PT" altLang="pt-PT" sz="2000" dirty="0" err="1"/>
              <a:t>achievement</a:t>
            </a:r>
            <a:r>
              <a:rPr lang="pt-PT" altLang="pt-PT" sz="2000" dirty="0" smtClean="0"/>
              <a:t>).</a:t>
            </a:r>
            <a:endParaRPr lang="pt-PT" altLang="pt-PT" sz="2000" dirty="0"/>
          </a:p>
          <a:p>
            <a:pPr algn="just" eaLnBrk="1" hangingPunct="1">
              <a:lnSpc>
                <a:spcPct val="80000"/>
              </a:lnSpc>
            </a:pPr>
            <a:r>
              <a:rPr lang="pt-PT" altLang="pt-PT" sz="2000" dirty="0" err="1"/>
              <a:t>Encourage</a:t>
            </a:r>
            <a:r>
              <a:rPr lang="pt-PT" altLang="pt-PT" sz="2000" dirty="0"/>
              <a:t> </a:t>
            </a:r>
            <a:r>
              <a:rPr lang="pt-PT" altLang="pt-PT" sz="2000" dirty="0" err="1"/>
              <a:t>education</a:t>
            </a:r>
            <a:r>
              <a:rPr lang="pt-PT" altLang="pt-PT" sz="2000" dirty="0"/>
              <a:t> </a:t>
            </a:r>
            <a:r>
              <a:rPr lang="pt-PT" altLang="pt-PT" sz="2000" dirty="0" err="1"/>
              <a:t>and</a:t>
            </a:r>
            <a:r>
              <a:rPr lang="pt-PT" altLang="pt-PT" sz="2000" dirty="0"/>
              <a:t> self-</a:t>
            </a:r>
            <a:r>
              <a:rPr lang="pt-PT" altLang="pt-PT" sz="2000" dirty="0" err="1"/>
              <a:t>improvement</a:t>
            </a:r>
            <a:r>
              <a:rPr lang="pt-PT" altLang="pt-PT" sz="2000" dirty="0"/>
              <a:t> for </a:t>
            </a:r>
            <a:r>
              <a:rPr lang="pt-PT" altLang="pt-PT" sz="2000" dirty="0" err="1"/>
              <a:t>everyone</a:t>
            </a:r>
            <a:r>
              <a:rPr lang="pt-PT" altLang="pt-PT" sz="2000" dirty="0"/>
              <a:t>. (</a:t>
            </a:r>
            <a:r>
              <a:rPr lang="pt-PT" altLang="pt-PT" sz="2000" dirty="0" err="1"/>
              <a:t>Continuous</a:t>
            </a:r>
            <a:r>
              <a:rPr lang="pt-PT" altLang="pt-PT" sz="2000" dirty="0"/>
              <a:t> </a:t>
            </a:r>
            <a:r>
              <a:rPr lang="pt-PT" altLang="pt-PT" sz="2000" dirty="0" err="1"/>
              <a:t>learning</a:t>
            </a:r>
            <a:r>
              <a:rPr lang="pt-PT" altLang="pt-PT" sz="2000" dirty="0"/>
              <a:t> for </a:t>
            </a:r>
            <a:r>
              <a:rPr lang="pt-PT" altLang="pt-PT" sz="2000" dirty="0" err="1"/>
              <a:t>everyone</a:t>
            </a:r>
            <a:r>
              <a:rPr lang="pt-PT" altLang="pt-PT" sz="2000" dirty="0" smtClean="0"/>
              <a:t>).</a:t>
            </a:r>
            <a:endParaRPr lang="pt-PT" altLang="pt-PT" sz="2000" dirty="0"/>
          </a:p>
          <a:p>
            <a:pPr algn="just" eaLnBrk="1" hangingPunct="1">
              <a:lnSpc>
                <a:spcPct val="80000"/>
              </a:lnSpc>
            </a:pPr>
            <a:r>
              <a:rPr lang="pt-PT" altLang="pt-PT" sz="2000" dirty="0"/>
              <a:t>Take </a:t>
            </a:r>
            <a:r>
              <a:rPr lang="pt-PT" altLang="pt-PT" sz="2000" dirty="0" err="1"/>
              <a:t>action</a:t>
            </a:r>
            <a:r>
              <a:rPr lang="pt-PT" altLang="pt-PT" sz="2000" dirty="0"/>
              <a:t> to </a:t>
            </a:r>
            <a:r>
              <a:rPr lang="pt-PT" altLang="pt-PT" sz="2000" dirty="0" err="1"/>
              <a:t>accomplish</a:t>
            </a:r>
            <a:r>
              <a:rPr lang="pt-PT" altLang="pt-PT" sz="2000" dirty="0"/>
              <a:t> </a:t>
            </a:r>
            <a:r>
              <a:rPr lang="pt-PT" altLang="pt-PT" sz="2000" dirty="0" err="1"/>
              <a:t>the</a:t>
            </a:r>
            <a:r>
              <a:rPr lang="pt-PT" altLang="pt-PT" sz="2000" dirty="0"/>
              <a:t> </a:t>
            </a:r>
            <a:r>
              <a:rPr lang="pt-PT" altLang="pt-PT" sz="2000" dirty="0" err="1"/>
              <a:t>transformation</a:t>
            </a:r>
            <a:r>
              <a:rPr lang="pt-PT" altLang="pt-PT" sz="2000" dirty="0"/>
              <a:t>. (</a:t>
            </a:r>
            <a:r>
              <a:rPr lang="pt-PT" altLang="pt-PT" sz="2000" dirty="0" err="1"/>
              <a:t>Commitment</a:t>
            </a:r>
            <a:r>
              <a:rPr lang="pt-PT" altLang="pt-PT" sz="2000" dirty="0"/>
              <a:t> </a:t>
            </a:r>
            <a:r>
              <a:rPr lang="pt-PT" altLang="pt-PT" sz="2000" dirty="0" err="1"/>
              <a:t>on</a:t>
            </a:r>
            <a:r>
              <a:rPr lang="pt-PT" altLang="pt-PT" sz="2000" dirty="0"/>
              <a:t> </a:t>
            </a:r>
            <a:r>
              <a:rPr lang="pt-PT" altLang="pt-PT" sz="2000" dirty="0" err="1"/>
              <a:t>the</a:t>
            </a:r>
            <a:r>
              <a:rPr lang="pt-PT" altLang="pt-PT" sz="2000" dirty="0"/>
              <a:t> </a:t>
            </a:r>
            <a:r>
              <a:rPr lang="pt-PT" altLang="pt-PT" sz="2000" dirty="0" err="1"/>
              <a:t>part</a:t>
            </a:r>
            <a:r>
              <a:rPr lang="pt-PT" altLang="pt-PT" sz="2000" dirty="0"/>
              <a:t> </a:t>
            </a:r>
            <a:r>
              <a:rPr lang="pt-PT" altLang="pt-PT" sz="2000" dirty="0" err="1"/>
              <a:t>of</a:t>
            </a:r>
            <a:r>
              <a:rPr lang="pt-PT" altLang="pt-PT" sz="2000" dirty="0"/>
              <a:t> </a:t>
            </a:r>
            <a:r>
              <a:rPr lang="pt-PT" altLang="pt-PT" sz="2000" dirty="0" err="1"/>
              <a:t>both</a:t>
            </a:r>
            <a:r>
              <a:rPr lang="pt-PT" altLang="pt-PT" sz="2000" dirty="0"/>
              <a:t> top management </a:t>
            </a:r>
            <a:r>
              <a:rPr lang="pt-PT" altLang="pt-PT" sz="2000" dirty="0" err="1"/>
              <a:t>and</a:t>
            </a:r>
            <a:r>
              <a:rPr lang="pt-PT" altLang="pt-PT" sz="2000" dirty="0"/>
              <a:t> </a:t>
            </a:r>
            <a:r>
              <a:rPr lang="pt-PT" altLang="pt-PT" sz="2000" dirty="0" err="1"/>
              <a:t>employees</a:t>
            </a:r>
            <a:r>
              <a:rPr lang="pt-PT" altLang="pt-PT" sz="2000" dirty="0"/>
              <a:t> </a:t>
            </a:r>
            <a:r>
              <a:rPr lang="pt-PT" altLang="pt-PT" sz="2000" dirty="0" err="1"/>
              <a:t>is</a:t>
            </a:r>
            <a:r>
              <a:rPr lang="pt-PT" altLang="pt-PT" sz="2000" dirty="0"/>
              <a:t> </a:t>
            </a:r>
            <a:r>
              <a:rPr lang="pt-PT" altLang="pt-PT" sz="2000" dirty="0" err="1"/>
              <a:t>required</a:t>
            </a:r>
            <a:r>
              <a:rPr lang="pt-PT" altLang="pt-PT" sz="2000" dirty="0"/>
              <a:t>).</a:t>
            </a:r>
          </a:p>
          <a:p>
            <a:pPr eaLnBrk="1" hangingPunct="1">
              <a:lnSpc>
                <a:spcPct val="80000"/>
              </a:lnSpc>
            </a:pPr>
            <a:endParaRPr lang="pt-PT" altLang="pt-PT" sz="1800" dirty="0"/>
          </a:p>
        </p:txBody>
      </p:sp>
    </p:spTree>
    <p:extLst>
      <p:ext uri="{BB962C8B-B14F-4D97-AF65-F5344CB8AC3E}">
        <p14:creationId xmlns:p14="http://schemas.microsoft.com/office/powerpoint/2010/main" val="33799874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Kaoru</a:t>
            </a:r>
            <a:r>
              <a:rPr lang="pt-PT" altLang="ja-JP" sz="4000" b="1" dirty="0">
                <a:ea typeface="ＭＳ Ｐゴシック" charset="-128"/>
              </a:rPr>
              <a:t> </a:t>
            </a:r>
            <a:r>
              <a:rPr lang="pt-PT" altLang="ja-JP" sz="4000" b="1" dirty="0" err="1">
                <a:ea typeface="ＭＳ Ｐゴシック" charset="-128"/>
              </a:rPr>
              <a:t>Ishikawa’s</a:t>
            </a:r>
            <a:r>
              <a:rPr lang="pt-PT" altLang="ja-JP" sz="4000" b="1" dirty="0">
                <a:ea typeface="ＭＳ Ｐゴシック" charset="-128"/>
              </a:rPr>
              <a:t> Cause </a:t>
            </a:r>
            <a:r>
              <a:rPr lang="pt-PT" altLang="ja-JP" sz="4000" b="1" dirty="0" err="1">
                <a:ea typeface="ＭＳ Ｐゴシック" charset="-128"/>
              </a:rPr>
              <a:t>and</a:t>
            </a:r>
            <a:r>
              <a:rPr lang="pt-PT" altLang="ja-JP" sz="4000" b="1" dirty="0">
                <a:ea typeface="ＭＳ Ｐゴシック" charset="-128"/>
              </a:rPr>
              <a:t> </a:t>
            </a:r>
            <a:r>
              <a:rPr lang="pt-PT" altLang="ja-JP" sz="4000" b="1" dirty="0" err="1">
                <a:ea typeface="ＭＳ Ｐゴシック" charset="-128"/>
              </a:rPr>
              <a:t>Effect</a:t>
            </a:r>
            <a:r>
              <a:rPr lang="pt-PT" altLang="ja-JP" sz="4000" b="1" dirty="0">
                <a:ea typeface="ＭＳ Ｐゴシック" charset="-128"/>
              </a:rPr>
              <a:t> (</a:t>
            </a:r>
            <a:r>
              <a:rPr lang="pt-PT" altLang="ja-JP" sz="4000" b="1" dirty="0" err="1">
                <a:ea typeface="ＭＳ Ｐゴシック" charset="-128"/>
              </a:rPr>
              <a:t>Fishbone</a:t>
            </a:r>
            <a:r>
              <a:rPr lang="pt-PT" altLang="ja-JP" sz="4000" b="1" dirty="0">
                <a:ea typeface="ＭＳ Ｐゴシック" charset="-128"/>
              </a:rPr>
              <a:t>) </a:t>
            </a:r>
            <a:r>
              <a:rPr lang="pt-PT" altLang="ja-JP" sz="4000" b="1" dirty="0" err="1">
                <a:ea typeface="ＭＳ Ｐゴシック" charset="-128"/>
              </a:rPr>
              <a:t>Diagram</a:t>
            </a:r>
            <a:endParaRPr lang="pt-PT" sz="4000" b="1" dirty="0"/>
          </a:p>
        </p:txBody>
      </p:sp>
      <p:pic>
        <p:nvPicPr>
          <p:cNvPr id="104451" name="Picture 4" descr="Kaoru Ishikawa Fishbone Diagram"/>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28776"/>
            <a:ext cx="10515599" cy="4952328"/>
          </a:xfrm>
          <a:solidFill>
            <a:srgbClr val="FF0000"/>
          </a:solidFill>
        </p:spPr>
      </p:pic>
    </p:spTree>
    <p:extLst>
      <p:ext uri="{BB962C8B-B14F-4D97-AF65-F5344CB8AC3E}">
        <p14:creationId xmlns:p14="http://schemas.microsoft.com/office/powerpoint/2010/main" val="2201950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algn="ctr" eaLnBrk="1" hangingPunct="1">
              <a:defRPr/>
            </a:pPr>
            <a:r>
              <a:rPr lang="pt-PT" altLang="ja-JP" b="1" dirty="0">
                <a:ea typeface="ＭＳ Ｐゴシック" charset="-128"/>
              </a:rPr>
              <a:t>8D </a:t>
            </a:r>
            <a:r>
              <a:rPr lang="pt-PT" altLang="ja-JP" b="1" dirty="0" err="1">
                <a:ea typeface="ＭＳ Ｐゴシック" charset="-128"/>
              </a:rPr>
              <a:t>Problem</a:t>
            </a:r>
            <a:r>
              <a:rPr lang="pt-PT" altLang="ja-JP" b="1" dirty="0">
                <a:ea typeface="ＭＳ Ｐゴシック" charset="-128"/>
              </a:rPr>
              <a:t> </a:t>
            </a:r>
            <a:r>
              <a:rPr lang="pt-PT" altLang="ja-JP" b="1" dirty="0" err="1">
                <a:ea typeface="ＭＳ Ｐゴシック" charset="-128"/>
              </a:rPr>
              <a:t>Solving</a:t>
            </a:r>
            <a:r>
              <a:rPr lang="pt-PT" altLang="ja-JP" b="1" dirty="0">
                <a:ea typeface="ＭＳ Ｐゴシック" charset="-128"/>
              </a:rPr>
              <a:t> (</a:t>
            </a:r>
            <a:r>
              <a:rPr lang="pt-PT" altLang="ja-JP" b="1" dirty="0" err="1">
                <a:ea typeface="ＭＳ Ｐゴシック" charset="-128"/>
              </a:rPr>
              <a:t>Eight</a:t>
            </a:r>
            <a:r>
              <a:rPr lang="pt-PT" altLang="ja-JP" b="1" dirty="0">
                <a:ea typeface="ＭＳ Ｐゴシック" charset="-128"/>
              </a:rPr>
              <a:t> Disciplines)</a:t>
            </a:r>
            <a:endParaRPr lang="pt-PT" b="1" dirty="0"/>
          </a:p>
        </p:txBody>
      </p:sp>
      <p:sp>
        <p:nvSpPr>
          <p:cNvPr id="105475" name="Rectangle 3"/>
          <p:cNvSpPr>
            <a:spLocks noGrp="1" noChangeArrowheads="1"/>
          </p:cNvSpPr>
          <p:nvPr>
            <p:ph type="body" idx="1"/>
          </p:nvPr>
        </p:nvSpPr>
        <p:spPr/>
        <p:txBody>
          <a:bodyPr>
            <a:normAutofit lnSpcReduction="10000"/>
          </a:bodyPr>
          <a:lstStyle/>
          <a:p>
            <a:pPr marL="0" indent="0" eaLnBrk="1" hangingPunct="1">
              <a:lnSpc>
                <a:spcPct val="80000"/>
              </a:lnSpc>
              <a:buNone/>
            </a:pPr>
            <a:endParaRPr lang="pt-PT" altLang="pt-PT" sz="1800" dirty="0"/>
          </a:p>
          <a:p>
            <a:pPr algn="just" eaLnBrk="1" hangingPunct="1">
              <a:lnSpc>
                <a:spcPct val="80000"/>
              </a:lnSpc>
            </a:pPr>
            <a:r>
              <a:rPr lang="pt-PT" altLang="pt-PT" sz="2400" dirty="0" err="1"/>
              <a:t>The</a:t>
            </a:r>
            <a:r>
              <a:rPr lang="pt-PT" altLang="pt-PT" sz="2400" dirty="0"/>
              <a:t> 8D </a:t>
            </a:r>
            <a:r>
              <a:rPr lang="pt-PT" altLang="pt-PT" sz="2400" dirty="0" err="1"/>
              <a:t>Problem</a:t>
            </a:r>
            <a:r>
              <a:rPr lang="pt-PT" altLang="pt-PT" sz="2400" dirty="0"/>
              <a:t> </a:t>
            </a:r>
            <a:r>
              <a:rPr lang="pt-PT" altLang="pt-PT" sz="2400" dirty="0" err="1"/>
              <a:t>Solving</a:t>
            </a:r>
            <a:r>
              <a:rPr lang="pt-PT" altLang="pt-PT" sz="2400" dirty="0"/>
              <a:t> (</a:t>
            </a:r>
            <a:r>
              <a:rPr lang="pt-PT" altLang="pt-PT" sz="2400" dirty="0" err="1"/>
              <a:t>Eight</a:t>
            </a:r>
            <a:r>
              <a:rPr lang="pt-PT" altLang="pt-PT" sz="2400" dirty="0"/>
              <a:t> Disciplines) </a:t>
            </a:r>
            <a:r>
              <a:rPr lang="pt-PT" altLang="pt-PT" sz="2400" dirty="0" err="1"/>
              <a:t>approach</a:t>
            </a:r>
            <a:r>
              <a:rPr lang="pt-PT" altLang="pt-PT" sz="2400" dirty="0"/>
              <a:t> can </a:t>
            </a:r>
            <a:r>
              <a:rPr lang="pt-PT" altLang="pt-PT" sz="2400" dirty="0" err="1"/>
              <a:t>be</a:t>
            </a:r>
            <a:r>
              <a:rPr lang="pt-PT" altLang="pt-PT" sz="2400" dirty="0"/>
              <a:t> </a:t>
            </a:r>
            <a:r>
              <a:rPr lang="pt-PT" altLang="pt-PT" sz="2400" dirty="0" err="1"/>
              <a:t>used</a:t>
            </a:r>
            <a:r>
              <a:rPr lang="pt-PT" altLang="pt-PT" sz="2400" dirty="0"/>
              <a:t> to </a:t>
            </a:r>
            <a:r>
              <a:rPr lang="pt-PT" altLang="pt-PT" sz="2400" dirty="0" err="1"/>
              <a:t>identify</a:t>
            </a:r>
            <a:r>
              <a:rPr lang="pt-PT" altLang="pt-PT" sz="2400" dirty="0"/>
              <a:t>, </a:t>
            </a:r>
            <a:r>
              <a:rPr lang="pt-PT" altLang="pt-PT" sz="2400" dirty="0" err="1"/>
              <a:t>correct</a:t>
            </a:r>
            <a:r>
              <a:rPr lang="pt-PT" altLang="pt-PT" sz="2400" dirty="0"/>
              <a:t> </a:t>
            </a:r>
            <a:r>
              <a:rPr lang="pt-PT" altLang="pt-PT" sz="2400" dirty="0" err="1"/>
              <a:t>and</a:t>
            </a:r>
            <a:r>
              <a:rPr lang="pt-PT" altLang="pt-PT" sz="2400" dirty="0"/>
              <a:t> </a:t>
            </a:r>
            <a:r>
              <a:rPr lang="pt-PT" altLang="pt-PT" sz="2400" dirty="0" err="1"/>
              <a:t>eliminate</a:t>
            </a:r>
            <a:r>
              <a:rPr lang="pt-PT" altLang="pt-PT" sz="2400" dirty="0"/>
              <a:t> </a:t>
            </a:r>
            <a:r>
              <a:rPr lang="pt-PT" altLang="pt-PT" sz="2400" dirty="0" err="1"/>
              <a:t>the</a:t>
            </a:r>
            <a:r>
              <a:rPr lang="pt-PT" altLang="pt-PT" sz="2400" dirty="0"/>
              <a:t> </a:t>
            </a:r>
            <a:r>
              <a:rPr lang="pt-PT" altLang="pt-PT" sz="2400" dirty="0" err="1"/>
              <a:t>recurrence</a:t>
            </a:r>
            <a:r>
              <a:rPr lang="pt-PT" altLang="pt-PT" sz="2400" dirty="0"/>
              <a:t> </a:t>
            </a:r>
            <a:r>
              <a:rPr lang="pt-PT" altLang="pt-PT" sz="2400" dirty="0" err="1"/>
              <a:t>of</a:t>
            </a:r>
            <a:r>
              <a:rPr lang="pt-PT" altLang="pt-PT" sz="2400" dirty="0"/>
              <a:t> </a:t>
            </a:r>
            <a:r>
              <a:rPr lang="pt-PT" altLang="pt-PT" sz="2400" dirty="0" err="1"/>
              <a:t>quality</a:t>
            </a:r>
            <a:r>
              <a:rPr lang="pt-PT" altLang="pt-PT" sz="2400" dirty="0"/>
              <a:t> </a:t>
            </a:r>
            <a:r>
              <a:rPr lang="pt-PT" altLang="pt-PT" sz="2400" dirty="0" err="1"/>
              <a:t>problems</a:t>
            </a:r>
            <a:r>
              <a:rPr lang="pt-PT" altLang="pt-PT" sz="2400" dirty="0"/>
              <a:t>. 8D </a:t>
            </a:r>
            <a:r>
              <a:rPr lang="pt-PT" altLang="pt-PT" sz="2400" dirty="0" err="1"/>
              <a:t>is</a:t>
            </a:r>
            <a:r>
              <a:rPr lang="pt-PT" altLang="pt-PT" sz="2400" dirty="0"/>
              <a:t> a </a:t>
            </a:r>
            <a:r>
              <a:rPr lang="pt-PT" altLang="pt-PT" sz="2400" dirty="0" err="1"/>
              <a:t>problem-solving</a:t>
            </a:r>
            <a:r>
              <a:rPr lang="pt-PT" altLang="pt-PT" sz="2400" dirty="0"/>
              <a:t> </a:t>
            </a:r>
            <a:r>
              <a:rPr lang="pt-PT" altLang="pt-PT" sz="2400" dirty="0" err="1"/>
              <a:t>methodology</a:t>
            </a:r>
            <a:r>
              <a:rPr lang="pt-PT" altLang="pt-PT" sz="2400" dirty="0"/>
              <a:t> for </a:t>
            </a:r>
            <a:r>
              <a:rPr lang="pt-PT" altLang="pt-PT" sz="2400" dirty="0" err="1"/>
              <a:t>product</a:t>
            </a:r>
            <a:r>
              <a:rPr lang="pt-PT" altLang="pt-PT" sz="2400" dirty="0"/>
              <a:t> </a:t>
            </a:r>
            <a:r>
              <a:rPr lang="pt-PT" altLang="pt-PT" sz="2400" dirty="0" err="1"/>
              <a:t>and</a:t>
            </a:r>
            <a:r>
              <a:rPr lang="pt-PT" altLang="pt-PT" sz="2400" dirty="0"/>
              <a:t> </a:t>
            </a:r>
            <a:r>
              <a:rPr lang="pt-PT" altLang="pt-PT" sz="2400" dirty="0" err="1"/>
              <a:t>process</a:t>
            </a:r>
            <a:r>
              <a:rPr lang="pt-PT" altLang="pt-PT" sz="2400" dirty="0"/>
              <a:t> </a:t>
            </a:r>
            <a:r>
              <a:rPr lang="pt-PT" altLang="pt-PT" sz="2400" dirty="0" err="1"/>
              <a:t>improvement</a:t>
            </a:r>
            <a:r>
              <a:rPr lang="pt-PT" altLang="pt-PT" sz="2400" dirty="0"/>
              <a:t>. </a:t>
            </a:r>
            <a:r>
              <a:rPr lang="pt-PT" altLang="pt-PT" sz="2400" dirty="0" err="1"/>
              <a:t>It</a:t>
            </a:r>
            <a:r>
              <a:rPr lang="pt-PT" altLang="pt-PT" sz="2400" dirty="0"/>
              <a:t> </a:t>
            </a:r>
            <a:r>
              <a:rPr lang="pt-PT" altLang="pt-PT" sz="2400" dirty="0" err="1"/>
              <a:t>is</a:t>
            </a:r>
            <a:r>
              <a:rPr lang="pt-PT" altLang="pt-PT" sz="2400" dirty="0"/>
              <a:t> </a:t>
            </a:r>
            <a:r>
              <a:rPr lang="pt-PT" altLang="pt-PT" sz="2400" dirty="0" err="1"/>
              <a:t>structured</a:t>
            </a:r>
            <a:r>
              <a:rPr lang="pt-PT" altLang="pt-PT" sz="2400" dirty="0"/>
              <a:t> </a:t>
            </a:r>
            <a:r>
              <a:rPr lang="pt-PT" altLang="pt-PT" sz="2400" dirty="0" err="1"/>
              <a:t>into</a:t>
            </a:r>
            <a:r>
              <a:rPr lang="pt-PT" altLang="pt-PT" sz="2400" dirty="0"/>
              <a:t> </a:t>
            </a:r>
            <a:r>
              <a:rPr lang="pt-PT" altLang="pt-PT" sz="2400" dirty="0" err="1"/>
              <a:t>eight</a:t>
            </a:r>
            <a:r>
              <a:rPr lang="pt-PT" altLang="pt-PT" sz="2400" dirty="0"/>
              <a:t> disciplines, </a:t>
            </a:r>
            <a:r>
              <a:rPr lang="pt-PT" altLang="pt-PT" sz="2400" dirty="0" err="1"/>
              <a:t>emphasizing</a:t>
            </a:r>
            <a:r>
              <a:rPr lang="pt-PT" altLang="pt-PT" sz="2400" dirty="0"/>
              <a:t> team </a:t>
            </a:r>
            <a:r>
              <a:rPr lang="pt-PT" altLang="pt-PT" sz="2400" dirty="0" err="1"/>
              <a:t>synergy</a:t>
            </a:r>
            <a:r>
              <a:rPr lang="pt-PT" altLang="pt-PT" sz="2400" dirty="0"/>
              <a:t>. </a:t>
            </a:r>
            <a:r>
              <a:rPr lang="pt-PT" altLang="pt-PT" sz="2400" dirty="0" err="1"/>
              <a:t>The</a:t>
            </a:r>
            <a:r>
              <a:rPr lang="pt-PT" altLang="pt-PT" sz="2400" dirty="0"/>
              <a:t> team as a </a:t>
            </a:r>
            <a:r>
              <a:rPr lang="pt-PT" altLang="pt-PT" sz="2400" dirty="0" err="1"/>
              <a:t>whole</a:t>
            </a:r>
            <a:r>
              <a:rPr lang="pt-PT" altLang="pt-PT" sz="2400" dirty="0"/>
              <a:t> </a:t>
            </a:r>
            <a:r>
              <a:rPr lang="pt-PT" altLang="pt-PT" sz="2400" dirty="0" err="1"/>
              <a:t>is</a:t>
            </a:r>
            <a:r>
              <a:rPr lang="pt-PT" altLang="pt-PT" sz="2400" dirty="0"/>
              <a:t> </a:t>
            </a:r>
            <a:r>
              <a:rPr lang="pt-PT" altLang="pt-PT" sz="2400" dirty="0" err="1"/>
              <a:t>believed</a:t>
            </a:r>
            <a:r>
              <a:rPr lang="pt-PT" altLang="pt-PT" sz="2400" dirty="0"/>
              <a:t> to </a:t>
            </a:r>
            <a:r>
              <a:rPr lang="pt-PT" altLang="pt-PT" sz="2400" dirty="0" err="1"/>
              <a:t>be</a:t>
            </a:r>
            <a:r>
              <a:rPr lang="pt-PT" altLang="pt-PT" sz="2400" dirty="0"/>
              <a:t> </a:t>
            </a:r>
            <a:r>
              <a:rPr lang="pt-PT" altLang="pt-PT" sz="2400" dirty="0" err="1"/>
              <a:t>better</a:t>
            </a:r>
            <a:r>
              <a:rPr lang="pt-PT" altLang="pt-PT" sz="2400" dirty="0"/>
              <a:t> </a:t>
            </a:r>
            <a:r>
              <a:rPr lang="pt-PT" altLang="pt-PT" sz="2400" dirty="0" err="1"/>
              <a:t>and</a:t>
            </a:r>
            <a:r>
              <a:rPr lang="pt-PT" altLang="pt-PT" sz="2400" dirty="0"/>
              <a:t> </a:t>
            </a:r>
            <a:r>
              <a:rPr lang="pt-PT" altLang="pt-PT" sz="2400" dirty="0" err="1"/>
              <a:t>smarter</a:t>
            </a:r>
            <a:r>
              <a:rPr lang="pt-PT" altLang="pt-PT" sz="2400" dirty="0"/>
              <a:t> </a:t>
            </a:r>
            <a:r>
              <a:rPr lang="pt-PT" altLang="pt-PT" sz="2400" dirty="0" err="1"/>
              <a:t>than</a:t>
            </a:r>
            <a:r>
              <a:rPr lang="pt-PT" altLang="pt-PT" sz="2400" dirty="0"/>
              <a:t> </a:t>
            </a:r>
            <a:r>
              <a:rPr lang="pt-PT" altLang="pt-PT" sz="2400" dirty="0" err="1"/>
              <a:t>the</a:t>
            </a:r>
            <a:r>
              <a:rPr lang="pt-PT" altLang="pt-PT" sz="2400" dirty="0"/>
              <a:t> </a:t>
            </a:r>
            <a:r>
              <a:rPr lang="pt-PT" altLang="pt-PT" sz="2400" dirty="0" err="1"/>
              <a:t>quality</a:t>
            </a:r>
            <a:r>
              <a:rPr lang="pt-PT" altLang="pt-PT" sz="2400" dirty="0"/>
              <a:t> sum </a:t>
            </a:r>
            <a:r>
              <a:rPr lang="pt-PT" altLang="pt-PT" sz="2400" dirty="0" err="1"/>
              <a:t>of</a:t>
            </a:r>
            <a:r>
              <a:rPr lang="pt-PT" altLang="pt-PT" sz="2400" dirty="0"/>
              <a:t> </a:t>
            </a:r>
            <a:r>
              <a:rPr lang="pt-PT" altLang="pt-PT" sz="2400" dirty="0" err="1"/>
              <a:t>the</a:t>
            </a:r>
            <a:r>
              <a:rPr lang="pt-PT" altLang="pt-PT" sz="2400" dirty="0"/>
              <a:t> </a:t>
            </a:r>
            <a:r>
              <a:rPr lang="pt-PT" altLang="pt-PT" sz="2400" dirty="0" err="1"/>
              <a:t>individuals</a:t>
            </a:r>
            <a:r>
              <a:rPr lang="pt-PT" altLang="pt-PT" sz="2400" dirty="0"/>
              <a:t>. 8D </a:t>
            </a:r>
            <a:r>
              <a:rPr lang="pt-PT" altLang="pt-PT" sz="2400" dirty="0" err="1"/>
              <a:t>is</a:t>
            </a:r>
            <a:r>
              <a:rPr lang="pt-PT" altLang="pt-PT" sz="2400" dirty="0"/>
              <a:t> </a:t>
            </a:r>
            <a:r>
              <a:rPr lang="pt-PT" altLang="pt-PT" sz="2400" dirty="0" err="1"/>
              <a:t>also</a:t>
            </a:r>
            <a:r>
              <a:rPr lang="pt-PT" altLang="pt-PT" sz="2400" dirty="0"/>
              <a:t> </a:t>
            </a:r>
            <a:r>
              <a:rPr lang="pt-PT" altLang="pt-PT" sz="2400" dirty="0" err="1"/>
              <a:t>known</a:t>
            </a:r>
            <a:r>
              <a:rPr lang="pt-PT" altLang="pt-PT" sz="2400" dirty="0"/>
              <a:t> as: Global 8D, Ford 8D, </a:t>
            </a:r>
            <a:r>
              <a:rPr lang="pt-PT" altLang="pt-PT" sz="2400" dirty="0" err="1"/>
              <a:t>or</a:t>
            </a:r>
            <a:r>
              <a:rPr lang="pt-PT" altLang="pt-PT" sz="2400" dirty="0"/>
              <a:t> TOPS 8D</a:t>
            </a:r>
            <a:r>
              <a:rPr lang="pt-PT" altLang="pt-PT" sz="2400" dirty="0" smtClean="0"/>
              <a:t>.</a:t>
            </a:r>
            <a:r>
              <a:rPr lang="pt-PT" altLang="pt-PT" sz="2400" dirty="0"/>
              <a:t> </a:t>
            </a:r>
            <a:endParaRPr lang="pt-PT" altLang="pt-PT" sz="2400" b="1" dirty="0"/>
          </a:p>
          <a:p>
            <a:pPr algn="just" eaLnBrk="1" hangingPunct="1">
              <a:lnSpc>
                <a:spcPct val="80000"/>
              </a:lnSpc>
            </a:pPr>
            <a:r>
              <a:rPr lang="pt-PT" altLang="pt-PT" sz="2400" dirty="0" err="1" smtClean="0"/>
              <a:t>The</a:t>
            </a:r>
            <a:r>
              <a:rPr lang="pt-PT" altLang="pt-PT" sz="2400" dirty="0" smtClean="0"/>
              <a:t> </a:t>
            </a:r>
            <a:r>
              <a:rPr lang="pt-PT" altLang="pt-PT" sz="2400" dirty="0"/>
              <a:t>U.S. </a:t>
            </a:r>
            <a:r>
              <a:rPr lang="pt-PT" altLang="pt-PT" sz="2400" dirty="0" err="1"/>
              <a:t>Government</a:t>
            </a:r>
            <a:r>
              <a:rPr lang="pt-PT" altLang="pt-PT" sz="2400" dirty="0"/>
              <a:t> </a:t>
            </a:r>
            <a:r>
              <a:rPr lang="pt-PT" altLang="pt-PT" sz="2400" dirty="0" err="1"/>
              <a:t>first</a:t>
            </a:r>
            <a:r>
              <a:rPr lang="pt-PT" altLang="pt-PT" sz="2400" dirty="0"/>
              <a:t> </a:t>
            </a:r>
            <a:r>
              <a:rPr lang="pt-PT" altLang="pt-PT" sz="2400" dirty="0" err="1"/>
              <a:t>used</a:t>
            </a:r>
            <a:r>
              <a:rPr lang="pt-PT" altLang="pt-PT" sz="2400" dirty="0"/>
              <a:t> </a:t>
            </a:r>
            <a:r>
              <a:rPr lang="pt-PT" altLang="pt-PT" sz="2400" dirty="0" err="1"/>
              <a:t>an</a:t>
            </a:r>
            <a:r>
              <a:rPr lang="pt-PT" altLang="pt-PT" sz="2400" dirty="0"/>
              <a:t> 8D-like </a:t>
            </a:r>
            <a:r>
              <a:rPr lang="pt-PT" altLang="pt-PT" sz="2400" dirty="0" err="1"/>
              <a:t>process</a:t>
            </a:r>
            <a:r>
              <a:rPr lang="pt-PT" altLang="pt-PT" sz="2400" dirty="0"/>
              <a:t> </a:t>
            </a:r>
            <a:r>
              <a:rPr lang="pt-PT" altLang="pt-PT" sz="2400" dirty="0" err="1"/>
              <a:t>during</a:t>
            </a:r>
            <a:r>
              <a:rPr lang="pt-PT" altLang="pt-PT" sz="2400" dirty="0"/>
              <a:t> </a:t>
            </a:r>
            <a:r>
              <a:rPr lang="pt-PT" altLang="pt-PT" sz="2400" dirty="0" err="1"/>
              <a:t>the</a:t>
            </a:r>
            <a:r>
              <a:rPr lang="pt-PT" altLang="pt-PT" sz="2400" dirty="0"/>
              <a:t> </a:t>
            </a:r>
            <a:r>
              <a:rPr lang="pt-PT" altLang="pt-PT" sz="2400" dirty="0" err="1"/>
              <a:t>Second</a:t>
            </a:r>
            <a:r>
              <a:rPr lang="pt-PT" altLang="pt-PT" sz="2400" dirty="0"/>
              <a:t> </a:t>
            </a:r>
            <a:r>
              <a:rPr lang="pt-PT" altLang="pt-PT" sz="2400" dirty="0" err="1"/>
              <a:t>World</a:t>
            </a:r>
            <a:r>
              <a:rPr lang="pt-PT" altLang="pt-PT" sz="2400" dirty="0"/>
              <a:t> </a:t>
            </a:r>
            <a:r>
              <a:rPr lang="pt-PT" altLang="pt-PT" sz="2400" dirty="0" err="1"/>
              <a:t>War</a:t>
            </a:r>
            <a:r>
              <a:rPr lang="pt-PT" altLang="pt-PT" sz="2400" dirty="0"/>
              <a:t>, </a:t>
            </a:r>
            <a:r>
              <a:rPr lang="pt-PT" altLang="pt-PT" sz="2400" dirty="0" err="1"/>
              <a:t>referring</a:t>
            </a:r>
            <a:r>
              <a:rPr lang="pt-PT" altLang="pt-PT" sz="2400" dirty="0"/>
              <a:t> to </a:t>
            </a:r>
            <a:r>
              <a:rPr lang="pt-PT" altLang="pt-PT" sz="2400" dirty="0" err="1"/>
              <a:t>it</a:t>
            </a:r>
            <a:r>
              <a:rPr lang="pt-PT" altLang="pt-PT" sz="2400" dirty="0"/>
              <a:t> as </a:t>
            </a:r>
            <a:r>
              <a:rPr lang="pt-PT" altLang="pt-PT" sz="2400" dirty="0" err="1"/>
              <a:t>Military</a:t>
            </a:r>
            <a:r>
              <a:rPr lang="pt-PT" altLang="pt-PT" sz="2400" dirty="0"/>
              <a:t> Standard 1520 (</a:t>
            </a:r>
            <a:r>
              <a:rPr lang="pt-PT" altLang="pt-PT" sz="2400" dirty="0" err="1"/>
              <a:t>Corrective</a:t>
            </a:r>
            <a:r>
              <a:rPr lang="pt-PT" altLang="pt-PT" sz="2400" dirty="0"/>
              <a:t> </a:t>
            </a:r>
            <a:r>
              <a:rPr lang="pt-PT" altLang="pt-PT" sz="2400" dirty="0" err="1"/>
              <a:t>action</a:t>
            </a:r>
            <a:r>
              <a:rPr lang="pt-PT" altLang="pt-PT" sz="2400" dirty="0"/>
              <a:t> </a:t>
            </a:r>
            <a:r>
              <a:rPr lang="pt-PT" altLang="pt-PT" sz="2400" dirty="0" err="1"/>
              <a:t>and</a:t>
            </a:r>
            <a:r>
              <a:rPr lang="pt-PT" altLang="pt-PT" sz="2400" dirty="0"/>
              <a:t> </a:t>
            </a:r>
            <a:r>
              <a:rPr lang="pt-PT" altLang="pt-PT" sz="2400" dirty="0" err="1"/>
              <a:t>disposition</a:t>
            </a:r>
            <a:r>
              <a:rPr lang="pt-PT" altLang="pt-PT" sz="2400" dirty="0"/>
              <a:t> </a:t>
            </a:r>
            <a:r>
              <a:rPr lang="pt-PT" altLang="pt-PT" sz="2400" dirty="0" err="1"/>
              <a:t>system</a:t>
            </a:r>
            <a:r>
              <a:rPr lang="pt-PT" altLang="pt-PT" sz="2400" dirty="0"/>
              <a:t> for </a:t>
            </a:r>
            <a:r>
              <a:rPr lang="pt-PT" altLang="pt-PT" sz="2400" dirty="0" err="1"/>
              <a:t>nonconforming</a:t>
            </a:r>
            <a:r>
              <a:rPr lang="pt-PT" altLang="pt-PT" sz="2400" dirty="0"/>
              <a:t> material). Ford Motor </a:t>
            </a:r>
            <a:r>
              <a:rPr lang="pt-PT" altLang="pt-PT" sz="2400" dirty="0" err="1"/>
              <a:t>Company</a:t>
            </a:r>
            <a:r>
              <a:rPr lang="pt-PT" altLang="pt-PT" sz="2400" dirty="0"/>
              <a:t> </a:t>
            </a:r>
            <a:r>
              <a:rPr lang="pt-PT" altLang="pt-PT" sz="2400" dirty="0" err="1"/>
              <a:t>first</a:t>
            </a:r>
            <a:r>
              <a:rPr lang="pt-PT" altLang="pt-PT" sz="2400" dirty="0"/>
              <a:t> </a:t>
            </a:r>
            <a:r>
              <a:rPr lang="pt-PT" altLang="pt-PT" sz="2400" dirty="0" err="1"/>
              <a:t>documented</a:t>
            </a:r>
            <a:r>
              <a:rPr lang="pt-PT" altLang="pt-PT" sz="2400" dirty="0"/>
              <a:t> </a:t>
            </a:r>
            <a:r>
              <a:rPr lang="pt-PT" altLang="pt-PT" sz="2400" dirty="0" err="1"/>
              <a:t>the</a:t>
            </a:r>
            <a:r>
              <a:rPr lang="pt-PT" altLang="pt-PT" sz="2400" dirty="0"/>
              <a:t> 8D </a:t>
            </a:r>
            <a:r>
              <a:rPr lang="pt-PT" altLang="pt-PT" sz="2400" dirty="0" err="1"/>
              <a:t>method</a:t>
            </a:r>
            <a:r>
              <a:rPr lang="pt-PT" altLang="pt-PT" sz="2400" dirty="0"/>
              <a:t> in 1987 in a </a:t>
            </a:r>
            <a:r>
              <a:rPr lang="pt-PT" altLang="pt-PT" sz="2400" dirty="0" err="1"/>
              <a:t>course</a:t>
            </a:r>
            <a:r>
              <a:rPr lang="pt-PT" altLang="pt-PT" sz="2400" dirty="0"/>
              <a:t> manual </a:t>
            </a:r>
            <a:r>
              <a:rPr lang="pt-PT" altLang="pt-PT" sz="2400" dirty="0" err="1"/>
              <a:t>entitled</a:t>
            </a:r>
            <a:r>
              <a:rPr lang="pt-PT" altLang="pt-PT" sz="2400" dirty="0"/>
              <a:t> "Team </a:t>
            </a:r>
            <a:r>
              <a:rPr lang="pt-PT" altLang="pt-PT" sz="2400" dirty="0" err="1"/>
              <a:t>Oriented</a:t>
            </a:r>
            <a:r>
              <a:rPr lang="pt-PT" altLang="pt-PT" sz="2400" dirty="0"/>
              <a:t> </a:t>
            </a:r>
            <a:r>
              <a:rPr lang="pt-PT" altLang="pt-PT" sz="2400" dirty="0" err="1"/>
              <a:t>Problem</a:t>
            </a:r>
            <a:r>
              <a:rPr lang="pt-PT" altLang="pt-PT" sz="2400" dirty="0"/>
              <a:t> </a:t>
            </a:r>
            <a:r>
              <a:rPr lang="pt-PT" altLang="pt-PT" sz="2400" dirty="0" err="1"/>
              <a:t>Solving</a:t>
            </a:r>
            <a:r>
              <a:rPr lang="pt-PT" altLang="pt-PT" sz="2400" dirty="0"/>
              <a:t>". </a:t>
            </a:r>
            <a:r>
              <a:rPr lang="pt-PT" altLang="pt-PT" sz="2400" dirty="0" err="1"/>
              <a:t>This</a:t>
            </a:r>
            <a:r>
              <a:rPr lang="pt-PT" altLang="pt-PT" sz="2400" dirty="0"/>
              <a:t> </a:t>
            </a:r>
            <a:r>
              <a:rPr lang="pt-PT" altLang="pt-PT" sz="2400" dirty="0" err="1"/>
              <a:t>course</a:t>
            </a:r>
            <a:r>
              <a:rPr lang="pt-PT" altLang="pt-PT" sz="2400" dirty="0"/>
              <a:t> </a:t>
            </a:r>
            <a:r>
              <a:rPr lang="pt-PT" altLang="pt-PT" sz="2400" dirty="0" err="1"/>
              <a:t>was</a:t>
            </a:r>
            <a:r>
              <a:rPr lang="pt-PT" altLang="pt-PT" sz="2400" dirty="0"/>
              <a:t> </a:t>
            </a:r>
            <a:r>
              <a:rPr lang="pt-PT" altLang="pt-PT" sz="2400" dirty="0" err="1"/>
              <a:t>written</a:t>
            </a:r>
            <a:r>
              <a:rPr lang="pt-PT" altLang="pt-PT" sz="2400" dirty="0"/>
              <a:t> </a:t>
            </a:r>
            <a:r>
              <a:rPr lang="pt-PT" altLang="pt-PT" sz="2400" dirty="0" err="1"/>
              <a:t>at</a:t>
            </a:r>
            <a:r>
              <a:rPr lang="pt-PT" altLang="pt-PT" sz="2400" dirty="0"/>
              <a:t> </a:t>
            </a:r>
            <a:r>
              <a:rPr lang="pt-PT" altLang="pt-PT" sz="2400" dirty="0" err="1"/>
              <a:t>the</a:t>
            </a:r>
            <a:r>
              <a:rPr lang="pt-PT" altLang="pt-PT" sz="2400" dirty="0"/>
              <a:t> </a:t>
            </a:r>
            <a:r>
              <a:rPr lang="pt-PT" altLang="pt-PT" sz="2400" dirty="0" err="1"/>
              <a:t>request</a:t>
            </a:r>
            <a:r>
              <a:rPr lang="pt-PT" altLang="pt-PT" sz="2400" dirty="0"/>
              <a:t> </a:t>
            </a:r>
            <a:r>
              <a:rPr lang="pt-PT" altLang="pt-PT" sz="2400" dirty="0" err="1"/>
              <a:t>of</a:t>
            </a:r>
            <a:r>
              <a:rPr lang="pt-PT" altLang="pt-PT" sz="2400" dirty="0"/>
              <a:t> </a:t>
            </a:r>
            <a:r>
              <a:rPr lang="pt-PT" altLang="pt-PT" sz="2400" dirty="0" err="1"/>
              <a:t>senior</a:t>
            </a:r>
            <a:r>
              <a:rPr lang="pt-PT" altLang="pt-PT" sz="2400" dirty="0"/>
              <a:t> management </a:t>
            </a:r>
            <a:r>
              <a:rPr lang="pt-PT" altLang="pt-PT" sz="2400" dirty="0" err="1"/>
              <a:t>of</a:t>
            </a:r>
            <a:r>
              <a:rPr lang="pt-PT" altLang="pt-PT" sz="2400" dirty="0"/>
              <a:t> </a:t>
            </a:r>
            <a:r>
              <a:rPr lang="pt-PT" altLang="pt-PT" sz="2400" dirty="0" err="1"/>
              <a:t>the</a:t>
            </a:r>
            <a:r>
              <a:rPr lang="pt-PT" altLang="pt-PT" sz="2400" dirty="0"/>
              <a:t> </a:t>
            </a:r>
            <a:r>
              <a:rPr lang="pt-PT" altLang="pt-PT" sz="2400" dirty="0" err="1"/>
              <a:t>Power</a:t>
            </a:r>
            <a:r>
              <a:rPr lang="pt-PT" altLang="pt-PT" sz="2400" dirty="0"/>
              <a:t> </a:t>
            </a:r>
            <a:r>
              <a:rPr lang="pt-PT" altLang="pt-PT" sz="2400" dirty="0" err="1"/>
              <a:t>Train</a:t>
            </a:r>
            <a:r>
              <a:rPr lang="pt-PT" altLang="pt-PT" sz="2400" dirty="0"/>
              <a:t> </a:t>
            </a:r>
            <a:r>
              <a:rPr lang="pt-PT" altLang="pt-PT" sz="2400" dirty="0" err="1"/>
              <a:t>organization</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automaker</a:t>
            </a:r>
            <a:r>
              <a:rPr lang="pt-PT" altLang="pt-PT" sz="2400" dirty="0"/>
              <a:t>, </a:t>
            </a:r>
            <a:r>
              <a:rPr lang="pt-PT" altLang="pt-PT" sz="2400" dirty="0" err="1"/>
              <a:t>which</a:t>
            </a:r>
            <a:r>
              <a:rPr lang="pt-PT" altLang="pt-PT" sz="2400" dirty="0"/>
              <a:t> </a:t>
            </a:r>
            <a:r>
              <a:rPr lang="pt-PT" altLang="pt-PT" sz="2400" dirty="0" err="1"/>
              <a:t>was</a:t>
            </a:r>
            <a:r>
              <a:rPr lang="pt-PT" altLang="pt-PT" sz="2400" dirty="0"/>
              <a:t> </a:t>
            </a:r>
            <a:r>
              <a:rPr lang="pt-PT" altLang="pt-PT" sz="2400" dirty="0" err="1"/>
              <a:t>facing</a:t>
            </a:r>
            <a:r>
              <a:rPr lang="pt-PT" altLang="pt-PT" sz="2400" dirty="0"/>
              <a:t> </a:t>
            </a:r>
            <a:r>
              <a:rPr lang="pt-PT" altLang="pt-PT" sz="2400" dirty="0" err="1"/>
              <a:t>growing</a:t>
            </a:r>
            <a:r>
              <a:rPr lang="pt-PT" altLang="pt-PT" sz="2400" dirty="0"/>
              <a:t> </a:t>
            </a:r>
            <a:r>
              <a:rPr lang="pt-PT" altLang="pt-PT" sz="2400" dirty="0" err="1"/>
              <a:t>frustration</a:t>
            </a:r>
            <a:r>
              <a:rPr lang="pt-PT" altLang="pt-PT" sz="2400" dirty="0"/>
              <a:t> </a:t>
            </a:r>
            <a:r>
              <a:rPr lang="pt-PT" altLang="pt-PT" sz="2400" dirty="0" err="1"/>
              <a:t>at</a:t>
            </a:r>
            <a:r>
              <a:rPr lang="pt-PT" altLang="pt-PT" sz="2400" dirty="0"/>
              <a:t> </a:t>
            </a:r>
            <a:r>
              <a:rPr lang="pt-PT" altLang="pt-PT" sz="2400" dirty="0" err="1"/>
              <a:t>the</a:t>
            </a:r>
            <a:r>
              <a:rPr lang="pt-PT" altLang="pt-PT" sz="2400" dirty="0"/>
              <a:t> </a:t>
            </a:r>
            <a:r>
              <a:rPr lang="pt-PT" altLang="pt-PT" sz="2400" dirty="0" err="1"/>
              <a:t>same</a:t>
            </a:r>
            <a:r>
              <a:rPr lang="pt-PT" altLang="pt-PT" sz="2400" dirty="0"/>
              <a:t> </a:t>
            </a:r>
            <a:r>
              <a:rPr lang="pt-PT" altLang="pt-PT" sz="2400" dirty="0" err="1"/>
              <a:t>problems</a:t>
            </a:r>
            <a:r>
              <a:rPr lang="pt-PT" altLang="pt-PT" sz="2400" dirty="0"/>
              <a:t> </a:t>
            </a:r>
            <a:r>
              <a:rPr lang="pt-PT" altLang="pt-PT" sz="2400" dirty="0" err="1"/>
              <a:t>that</a:t>
            </a:r>
            <a:r>
              <a:rPr lang="pt-PT" altLang="pt-PT" sz="2400" dirty="0"/>
              <a:t> </a:t>
            </a:r>
            <a:r>
              <a:rPr lang="pt-PT" altLang="pt-PT" sz="2400" dirty="0" err="1"/>
              <a:t>were</a:t>
            </a:r>
            <a:r>
              <a:rPr lang="pt-PT" altLang="pt-PT" sz="2400" dirty="0"/>
              <a:t> </a:t>
            </a:r>
            <a:r>
              <a:rPr lang="pt-PT" altLang="pt-PT" sz="2400" dirty="0" err="1"/>
              <a:t>recurring</a:t>
            </a:r>
            <a:r>
              <a:rPr lang="pt-PT" altLang="pt-PT" sz="2400" dirty="0"/>
              <a:t> </a:t>
            </a:r>
            <a:r>
              <a:rPr lang="pt-PT" altLang="pt-PT" sz="2400" dirty="0" err="1"/>
              <a:t>year</a:t>
            </a:r>
            <a:r>
              <a:rPr lang="pt-PT" altLang="pt-PT" sz="2400" dirty="0"/>
              <a:t> </a:t>
            </a:r>
            <a:r>
              <a:rPr lang="pt-PT" altLang="pt-PT" sz="2400" dirty="0" err="1"/>
              <a:t>after</a:t>
            </a:r>
            <a:r>
              <a:rPr lang="pt-PT" altLang="pt-PT" sz="2400" dirty="0"/>
              <a:t> </a:t>
            </a:r>
            <a:r>
              <a:rPr lang="pt-PT" altLang="pt-PT" sz="2400" dirty="0" err="1"/>
              <a:t>year</a:t>
            </a:r>
            <a:r>
              <a:rPr lang="pt-PT" altLang="pt-PT" sz="2400" dirty="0"/>
              <a:t>. </a:t>
            </a:r>
          </a:p>
        </p:txBody>
      </p:sp>
    </p:spTree>
    <p:extLst>
      <p:ext uri="{BB962C8B-B14F-4D97-AF65-F5344CB8AC3E}">
        <p14:creationId xmlns:p14="http://schemas.microsoft.com/office/powerpoint/2010/main" val="51849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normAutofit/>
          </a:bodyPr>
          <a:lstStyle/>
          <a:p>
            <a:pPr algn="ctr" eaLnBrk="1" hangingPunct="1">
              <a:defRPr/>
            </a:pPr>
            <a:r>
              <a:rPr lang="pt-PT" altLang="ja-JP" b="1" dirty="0">
                <a:ea typeface="ＭＳ Ｐゴシック" charset="-128"/>
              </a:rPr>
              <a:t>8D </a:t>
            </a:r>
            <a:r>
              <a:rPr lang="pt-PT" altLang="ja-JP" b="1" dirty="0" err="1">
                <a:ea typeface="ＭＳ Ｐゴシック" charset="-128"/>
              </a:rPr>
              <a:t>Problem</a:t>
            </a:r>
            <a:r>
              <a:rPr lang="pt-PT" altLang="ja-JP" b="1" dirty="0">
                <a:ea typeface="ＭＳ Ｐゴシック" charset="-128"/>
              </a:rPr>
              <a:t> </a:t>
            </a:r>
            <a:r>
              <a:rPr lang="pt-PT" altLang="ja-JP" b="1" dirty="0" err="1">
                <a:ea typeface="ＭＳ Ｐゴシック" charset="-128"/>
              </a:rPr>
              <a:t>Solving</a:t>
            </a:r>
            <a:r>
              <a:rPr lang="pt-PT" altLang="ja-JP" b="1" dirty="0">
                <a:ea typeface="ＭＳ Ｐゴシック" charset="-128"/>
              </a:rPr>
              <a:t> (</a:t>
            </a:r>
            <a:r>
              <a:rPr lang="pt-PT" altLang="ja-JP" b="1" dirty="0" err="1">
                <a:ea typeface="ＭＳ Ｐゴシック" charset="-128"/>
              </a:rPr>
              <a:t>Eight</a:t>
            </a:r>
            <a:r>
              <a:rPr lang="pt-PT" altLang="ja-JP" b="1" dirty="0">
                <a:ea typeface="ＭＳ Ｐゴシック" charset="-128"/>
              </a:rPr>
              <a:t> Disciplines)</a:t>
            </a:r>
            <a:endParaRPr lang="pt-PT" b="1" dirty="0"/>
          </a:p>
        </p:txBody>
      </p:sp>
      <p:sp>
        <p:nvSpPr>
          <p:cNvPr id="106499" name="Rectangle 3"/>
          <p:cNvSpPr>
            <a:spLocks noGrp="1" noChangeArrowheads="1"/>
          </p:cNvSpPr>
          <p:nvPr>
            <p:ph type="body" idx="1"/>
          </p:nvPr>
        </p:nvSpPr>
        <p:spPr/>
        <p:txBody>
          <a:bodyPr>
            <a:normAutofit/>
          </a:bodyPr>
          <a:lstStyle/>
          <a:p>
            <a:pPr algn="just" eaLnBrk="1" hangingPunct="1">
              <a:lnSpc>
                <a:spcPct val="80000"/>
              </a:lnSpc>
            </a:pPr>
            <a:r>
              <a:rPr lang="pt-PT" altLang="pt-PT" sz="2000" b="1" dirty="0" err="1"/>
              <a:t>Usage</a:t>
            </a:r>
            <a:r>
              <a:rPr lang="pt-PT" altLang="pt-PT" sz="2000" b="1" dirty="0"/>
              <a:t> </a:t>
            </a:r>
            <a:r>
              <a:rPr lang="pt-PT" altLang="pt-PT" sz="2000" b="1" dirty="0" err="1"/>
              <a:t>of</a:t>
            </a:r>
            <a:r>
              <a:rPr lang="pt-PT" altLang="pt-PT" sz="2000" b="1" dirty="0"/>
              <a:t> </a:t>
            </a:r>
            <a:r>
              <a:rPr lang="pt-PT" altLang="pt-PT" sz="2000" b="1" dirty="0" err="1"/>
              <a:t>the</a:t>
            </a:r>
            <a:r>
              <a:rPr lang="pt-PT" altLang="pt-PT" sz="2000" b="1" dirty="0"/>
              <a:t> </a:t>
            </a:r>
            <a:r>
              <a:rPr lang="pt-PT" altLang="pt-PT" sz="2000" b="1" dirty="0" err="1"/>
              <a:t>Eight</a:t>
            </a:r>
            <a:r>
              <a:rPr lang="pt-PT" altLang="pt-PT" sz="2000" b="1" dirty="0"/>
              <a:t> Disciplines </a:t>
            </a:r>
            <a:r>
              <a:rPr lang="pt-PT" altLang="pt-PT" sz="2000" b="1" dirty="0" err="1"/>
              <a:t>Problem</a:t>
            </a:r>
            <a:r>
              <a:rPr lang="pt-PT" altLang="pt-PT" sz="2000" b="1" dirty="0"/>
              <a:t> </a:t>
            </a:r>
            <a:r>
              <a:rPr lang="pt-PT" altLang="pt-PT" sz="2000" b="1" dirty="0" err="1"/>
              <a:t>Solving</a:t>
            </a:r>
            <a:r>
              <a:rPr lang="pt-PT" altLang="pt-PT" sz="2000" b="1" dirty="0"/>
              <a:t> </a:t>
            </a:r>
            <a:r>
              <a:rPr lang="pt-PT" altLang="pt-PT" sz="2000" b="1" dirty="0" err="1"/>
              <a:t>approach</a:t>
            </a:r>
            <a:r>
              <a:rPr lang="pt-PT" altLang="pt-PT" sz="2000" b="1" dirty="0"/>
              <a:t>. </a:t>
            </a:r>
            <a:r>
              <a:rPr lang="pt-PT" altLang="pt-PT" sz="2000" b="1" dirty="0" err="1"/>
              <a:t>Applications</a:t>
            </a:r>
            <a:endParaRPr lang="pt-PT" altLang="pt-PT" sz="2000" b="1" dirty="0"/>
          </a:p>
          <a:p>
            <a:pPr algn="just" eaLnBrk="1" hangingPunct="1">
              <a:lnSpc>
                <a:spcPct val="80000"/>
              </a:lnSpc>
            </a:pPr>
            <a:r>
              <a:rPr lang="pt-PT" altLang="pt-PT" sz="2000" dirty="0"/>
              <a:t>Major non-</a:t>
            </a:r>
            <a:r>
              <a:rPr lang="pt-PT" altLang="pt-PT" sz="2000" dirty="0" err="1"/>
              <a:t>conformances</a:t>
            </a:r>
            <a:endParaRPr lang="pt-PT" altLang="pt-PT" sz="2000" dirty="0"/>
          </a:p>
          <a:p>
            <a:pPr algn="just" eaLnBrk="1" hangingPunct="1">
              <a:lnSpc>
                <a:spcPct val="80000"/>
              </a:lnSpc>
            </a:pPr>
            <a:r>
              <a:rPr lang="pt-PT" altLang="pt-PT" sz="2000" dirty="0" err="1"/>
              <a:t>Customer</a:t>
            </a:r>
            <a:r>
              <a:rPr lang="pt-PT" altLang="pt-PT" sz="2000" dirty="0"/>
              <a:t> </a:t>
            </a:r>
            <a:r>
              <a:rPr lang="pt-PT" altLang="pt-PT" sz="2000" dirty="0" err="1"/>
              <a:t>complaints</a:t>
            </a:r>
            <a:endParaRPr lang="pt-PT" altLang="pt-PT" sz="2000" dirty="0"/>
          </a:p>
          <a:p>
            <a:pPr algn="just" eaLnBrk="1" hangingPunct="1">
              <a:lnSpc>
                <a:spcPct val="80000"/>
              </a:lnSpc>
            </a:pPr>
            <a:r>
              <a:rPr lang="pt-PT" altLang="pt-PT" sz="2000" dirty="0" err="1"/>
              <a:t>Reoccurring</a:t>
            </a:r>
            <a:r>
              <a:rPr lang="pt-PT" altLang="pt-PT" sz="2000" dirty="0"/>
              <a:t> </a:t>
            </a:r>
            <a:r>
              <a:rPr lang="pt-PT" altLang="pt-PT" sz="2000" dirty="0" err="1"/>
              <a:t>issues</a:t>
            </a:r>
            <a:endParaRPr lang="pt-PT" altLang="pt-PT" sz="2000" dirty="0"/>
          </a:p>
          <a:p>
            <a:pPr algn="just" eaLnBrk="1" hangingPunct="1">
              <a:lnSpc>
                <a:spcPct val="80000"/>
              </a:lnSpc>
            </a:pPr>
            <a:r>
              <a:rPr lang="pt-PT" altLang="pt-PT" sz="2000" dirty="0"/>
              <a:t>Team </a:t>
            </a:r>
            <a:r>
              <a:rPr lang="pt-PT" altLang="pt-PT" sz="2000" dirty="0" err="1"/>
              <a:t>approach</a:t>
            </a:r>
            <a:r>
              <a:rPr lang="pt-PT" altLang="pt-PT" sz="2000" dirty="0"/>
              <a:t> </a:t>
            </a:r>
            <a:r>
              <a:rPr lang="pt-PT" altLang="pt-PT" sz="2000" dirty="0" err="1"/>
              <a:t>needed</a:t>
            </a:r>
            <a:endParaRPr lang="pt-PT" altLang="pt-PT" sz="2000" b="1" dirty="0"/>
          </a:p>
          <a:p>
            <a:pPr algn="just" eaLnBrk="1" hangingPunct="1">
              <a:lnSpc>
                <a:spcPct val="80000"/>
              </a:lnSpc>
            </a:pPr>
            <a:r>
              <a:rPr lang="pt-PT" altLang="pt-PT" sz="2000" b="1" dirty="0"/>
              <a:t>Steps in 8D </a:t>
            </a:r>
            <a:r>
              <a:rPr lang="pt-PT" altLang="pt-PT" sz="2000" b="1" dirty="0" err="1"/>
              <a:t>Problem</a:t>
            </a:r>
            <a:r>
              <a:rPr lang="pt-PT" altLang="pt-PT" sz="2000" b="1" dirty="0"/>
              <a:t> </a:t>
            </a:r>
            <a:r>
              <a:rPr lang="pt-PT" altLang="pt-PT" sz="2000" b="1" dirty="0" err="1"/>
              <a:t>Solving</a:t>
            </a:r>
            <a:r>
              <a:rPr lang="pt-PT" altLang="pt-PT" sz="2000" b="1" dirty="0"/>
              <a:t>. </a:t>
            </a:r>
            <a:r>
              <a:rPr lang="pt-PT" altLang="pt-PT" sz="2000" b="1" dirty="0" err="1"/>
              <a:t>Process</a:t>
            </a:r>
            <a:endParaRPr lang="pt-PT" altLang="pt-PT" sz="2000" b="1" dirty="0"/>
          </a:p>
          <a:p>
            <a:pPr algn="just" eaLnBrk="1" hangingPunct="1">
              <a:lnSpc>
                <a:spcPct val="80000"/>
              </a:lnSpc>
            </a:pPr>
            <a:r>
              <a:rPr lang="pt-PT" altLang="pt-PT" sz="2000" b="1" dirty="0"/>
              <a:t>D0. Prepare </a:t>
            </a:r>
            <a:r>
              <a:rPr lang="pt-PT" altLang="pt-PT" sz="2000" b="1" dirty="0" err="1"/>
              <a:t>and</a:t>
            </a:r>
            <a:r>
              <a:rPr lang="pt-PT" altLang="pt-PT" sz="2000" b="1" dirty="0"/>
              <a:t> </a:t>
            </a:r>
            <a:r>
              <a:rPr lang="pt-PT" altLang="pt-PT" sz="2000" b="1" dirty="0" err="1"/>
              <a:t>Create</a:t>
            </a:r>
            <a:r>
              <a:rPr lang="pt-PT" altLang="pt-PT" sz="2000" b="1" dirty="0"/>
              <a:t> </a:t>
            </a:r>
            <a:r>
              <a:rPr lang="pt-PT" altLang="pt-PT" sz="2000" b="1" dirty="0" err="1"/>
              <a:t>Awareness</a:t>
            </a:r>
            <a:r>
              <a:rPr lang="pt-PT" altLang="pt-PT" sz="2000" dirty="0"/>
              <a:t>. </a:t>
            </a:r>
            <a:r>
              <a:rPr lang="pt-PT" altLang="pt-PT" sz="2000" dirty="0" err="1"/>
              <a:t>First</a:t>
            </a:r>
            <a:r>
              <a:rPr lang="pt-PT" altLang="pt-PT" sz="2000" dirty="0"/>
              <a:t>, </a:t>
            </a:r>
            <a:r>
              <a:rPr lang="pt-PT" altLang="pt-PT" sz="2000" dirty="0" err="1"/>
              <a:t>you</a:t>
            </a:r>
            <a:r>
              <a:rPr lang="pt-PT" altLang="pt-PT" sz="2000" dirty="0"/>
              <a:t> </a:t>
            </a:r>
            <a:r>
              <a:rPr lang="pt-PT" altLang="pt-PT" sz="2000" dirty="0" err="1"/>
              <a:t>need</a:t>
            </a:r>
            <a:r>
              <a:rPr lang="pt-PT" altLang="pt-PT" sz="2000" dirty="0"/>
              <a:t> to prepare for 8D. </a:t>
            </a:r>
            <a:r>
              <a:rPr lang="pt-PT" altLang="pt-PT" sz="2000" dirty="0" err="1"/>
              <a:t>Not</a:t>
            </a:r>
            <a:r>
              <a:rPr lang="pt-PT" altLang="pt-PT" sz="2000" dirty="0"/>
              <a:t> </a:t>
            </a:r>
            <a:r>
              <a:rPr lang="pt-PT" altLang="pt-PT" sz="2000" dirty="0" err="1"/>
              <a:t>every</a:t>
            </a:r>
            <a:r>
              <a:rPr lang="pt-PT" altLang="pt-PT" sz="2000" dirty="0"/>
              <a:t> </a:t>
            </a:r>
            <a:r>
              <a:rPr lang="pt-PT" altLang="pt-PT" sz="2000" dirty="0" err="1"/>
              <a:t>problem</a:t>
            </a:r>
            <a:r>
              <a:rPr lang="pt-PT" altLang="pt-PT" sz="2000" dirty="0"/>
              <a:t> warrants/</a:t>
            </a:r>
            <a:r>
              <a:rPr lang="pt-PT" altLang="pt-PT" sz="2000" dirty="0" err="1"/>
              <a:t>requires</a:t>
            </a:r>
            <a:r>
              <a:rPr lang="pt-PT" altLang="pt-PT" sz="2000" dirty="0"/>
              <a:t> </a:t>
            </a:r>
            <a:r>
              <a:rPr lang="pt-PT" altLang="pt-PT" sz="2000" dirty="0" err="1"/>
              <a:t>an</a:t>
            </a:r>
            <a:r>
              <a:rPr lang="pt-PT" altLang="pt-PT" sz="2000" dirty="0"/>
              <a:t> 8D. Also, 8D </a:t>
            </a:r>
            <a:r>
              <a:rPr lang="pt-PT" altLang="pt-PT" sz="2000" dirty="0" err="1"/>
              <a:t>is</a:t>
            </a:r>
            <a:r>
              <a:rPr lang="pt-PT" altLang="pt-PT" sz="2000" dirty="0"/>
              <a:t> a </a:t>
            </a:r>
            <a:r>
              <a:rPr lang="pt-PT" altLang="pt-PT" sz="2000" dirty="0" err="1"/>
              <a:t>fact-based</a:t>
            </a:r>
            <a:r>
              <a:rPr lang="pt-PT" altLang="pt-PT" sz="2000" dirty="0"/>
              <a:t> </a:t>
            </a:r>
            <a:r>
              <a:rPr lang="pt-PT" altLang="pt-PT" sz="2000" dirty="0" err="1"/>
              <a:t>problem-solving</a:t>
            </a:r>
            <a:r>
              <a:rPr lang="pt-PT" altLang="pt-PT" sz="2000" dirty="0"/>
              <a:t> </a:t>
            </a:r>
            <a:r>
              <a:rPr lang="pt-PT" altLang="pt-PT" sz="2000" dirty="0" err="1"/>
              <a:t>process</a:t>
            </a:r>
            <a:r>
              <a:rPr lang="pt-PT" altLang="pt-PT" sz="2000" dirty="0"/>
              <a:t> </a:t>
            </a:r>
            <a:r>
              <a:rPr lang="pt-PT" altLang="pt-PT" sz="2000" dirty="0" err="1"/>
              <a:t>involving</a:t>
            </a:r>
            <a:r>
              <a:rPr lang="pt-PT" altLang="pt-PT" sz="2000" dirty="0"/>
              <a:t> some </a:t>
            </a:r>
            <a:r>
              <a:rPr lang="pt-PT" altLang="pt-PT" sz="2000" dirty="0" err="1"/>
              <a:t>specialized</a:t>
            </a:r>
            <a:r>
              <a:rPr lang="pt-PT" altLang="pt-PT" sz="2000" dirty="0"/>
              <a:t> </a:t>
            </a:r>
            <a:r>
              <a:rPr lang="pt-PT" altLang="pt-PT" sz="2000" dirty="0" err="1"/>
              <a:t>skills</a:t>
            </a:r>
            <a:r>
              <a:rPr lang="pt-PT" altLang="pt-PT" sz="2000" dirty="0"/>
              <a:t> </a:t>
            </a:r>
            <a:r>
              <a:rPr lang="pt-PT" altLang="pt-PT" sz="2000" dirty="0" err="1"/>
              <a:t>and</a:t>
            </a:r>
            <a:r>
              <a:rPr lang="pt-PT" altLang="pt-PT" sz="2000" dirty="0"/>
              <a:t> a </a:t>
            </a:r>
            <a:r>
              <a:rPr lang="pt-PT" altLang="pt-PT" sz="2000" dirty="0" err="1"/>
              <a:t>culture</a:t>
            </a:r>
            <a:r>
              <a:rPr lang="pt-PT" altLang="pt-PT" sz="2000" dirty="0"/>
              <a:t> </a:t>
            </a:r>
            <a:r>
              <a:rPr lang="pt-PT" altLang="pt-PT" sz="2000" dirty="0" err="1"/>
              <a:t>that</a:t>
            </a:r>
            <a:r>
              <a:rPr lang="pt-PT" altLang="pt-PT" sz="2000" dirty="0"/>
              <a:t> </a:t>
            </a:r>
            <a:r>
              <a:rPr lang="pt-PT" altLang="pt-PT" sz="2000" dirty="0" err="1"/>
              <a:t>favors</a:t>
            </a:r>
            <a:r>
              <a:rPr lang="pt-PT" altLang="pt-PT" sz="2000" dirty="0"/>
              <a:t> </a:t>
            </a:r>
            <a:r>
              <a:rPr lang="pt-PT" altLang="pt-PT" sz="2000" dirty="0" err="1">
                <a:hlinkClick r:id="rId3"/>
              </a:rPr>
              <a:t>continuous</a:t>
            </a:r>
            <a:r>
              <a:rPr lang="pt-PT" altLang="pt-PT" sz="2000" dirty="0">
                <a:hlinkClick r:id="rId3"/>
              </a:rPr>
              <a:t> </a:t>
            </a:r>
            <a:r>
              <a:rPr lang="pt-PT" altLang="pt-PT" sz="2000" dirty="0" err="1">
                <a:hlinkClick r:id="rId3"/>
              </a:rPr>
              <a:t>improvement</a:t>
            </a:r>
            <a:r>
              <a:rPr lang="pt-PT" altLang="pt-PT" sz="2000" dirty="0"/>
              <a:t>. </a:t>
            </a:r>
            <a:r>
              <a:rPr lang="pt-PT" altLang="pt-PT" sz="2000" dirty="0" err="1"/>
              <a:t>There</a:t>
            </a:r>
            <a:r>
              <a:rPr lang="pt-PT" altLang="pt-PT" sz="2000" dirty="0"/>
              <a:t> </a:t>
            </a:r>
            <a:r>
              <a:rPr lang="pt-PT" altLang="pt-PT" sz="2000" dirty="0" err="1"/>
              <a:t>may</a:t>
            </a:r>
            <a:r>
              <a:rPr lang="pt-PT" altLang="pt-PT" sz="2000" dirty="0"/>
              <a:t> </a:t>
            </a:r>
            <a:r>
              <a:rPr lang="pt-PT" altLang="pt-PT" sz="2000" dirty="0" err="1"/>
              <a:t>be</a:t>
            </a:r>
            <a:r>
              <a:rPr lang="pt-PT" altLang="pt-PT" sz="2000" dirty="0"/>
              <a:t> some </a:t>
            </a:r>
            <a:r>
              <a:rPr lang="pt-PT" altLang="pt-PT" sz="2000" dirty="0" err="1"/>
              <a:t>education</a:t>
            </a:r>
            <a:r>
              <a:rPr lang="pt-PT" altLang="pt-PT" sz="2000" dirty="0"/>
              <a:t> </a:t>
            </a:r>
            <a:r>
              <a:rPr lang="pt-PT" altLang="pt-PT" sz="2000" dirty="0" err="1"/>
              <a:t>and</a:t>
            </a:r>
            <a:r>
              <a:rPr lang="pt-PT" altLang="pt-PT" sz="2000" dirty="0"/>
              <a:t> training </a:t>
            </a:r>
            <a:r>
              <a:rPr lang="pt-PT" altLang="pt-PT" sz="2000" dirty="0" err="1"/>
              <a:t>required</a:t>
            </a:r>
            <a:r>
              <a:rPr lang="pt-PT" altLang="pt-PT" sz="2000" dirty="0"/>
              <a:t> </a:t>
            </a:r>
            <a:r>
              <a:rPr lang="pt-PT" altLang="pt-PT" sz="2000" dirty="0" err="1"/>
              <a:t>before</a:t>
            </a:r>
            <a:r>
              <a:rPr lang="pt-PT" altLang="pt-PT" sz="2000" dirty="0"/>
              <a:t> 8D </a:t>
            </a:r>
            <a:r>
              <a:rPr lang="pt-PT" altLang="pt-PT" sz="2000" dirty="0" err="1"/>
              <a:t>will</a:t>
            </a:r>
            <a:r>
              <a:rPr lang="pt-PT" altLang="pt-PT" sz="2000" dirty="0"/>
              <a:t> </a:t>
            </a:r>
            <a:r>
              <a:rPr lang="pt-PT" altLang="pt-PT" sz="2000" dirty="0" err="1"/>
              <a:t>work</a:t>
            </a:r>
            <a:r>
              <a:rPr lang="pt-PT" altLang="pt-PT" sz="2000" dirty="0"/>
              <a:t> </a:t>
            </a:r>
            <a:r>
              <a:rPr lang="pt-PT" altLang="pt-PT" sz="2000" dirty="0" err="1"/>
              <a:t>effectively</a:t>
            </a:r>
            <a:r>
              <a:rPr lang="pt-PT" altLang="pt-PT" sz="2000" dirty="0"/>
              <a:t> in </a:t>
            </a:r>
            <a:r>
              <a:rPr lang="pt-PT" altLang="pt-PT" sz="2000" dirty="0" err="1"/>
              <a:t>an</a:t>
            </a:r>
            <a:r>
              <a:rPr lang="pt-PT" altLang="pt-PT" sz="2000" dirty="0"/>
              <a:t> </a:t>
            </a:r>
            <a:r>
              <a:rPr lang="pt-PT" altLang="pt-PT" sz="2000" dirty="0" err="1"/>
              <a:t>organization</a:t>
            </a:r>
            <a:r>
              <a:rPr lang="pt-PT" altLang="pt-PT" sz="2000" dirty="0"/>
              <a:t>. </a:t>
            </a:r>
            <a:endParaRPr lang="pt-PT" altLang="pt-PT" sz="2000" b="1" dirty="0"/>
          </a:p>
          <a:p>
            <a:pPr algn="just" eaLnBrk="1" hangingPunct="1">
              <a:lnSpc>
                <a:spcPct val="80000"/>
              </a:lnSpc>
            </a:pPr>
            <a:r>
              <a:rPr lang="pt-PT" altLang="pt-PT" sz="2000" b="1" dirty="0"/>
              <a:t>D1</a:t>
            </a:r>
            <a:r>
              <a:rPr lang="pt-PT" altLang="pt-PT" sz="2000" dirty="0"/>
              <a:t>. </a:t>
            </a:r>
            <a:r>
              <a:rPr lang="pt-PT" altLang="pt-PT" sz="2000" b="1" dirty="0" err="1"/>
              <a:t>Establish</a:t>
            </a:r>
            <a:r>
              <a:rPr lang="pt-PT" altLang="pt-PT" sz="2000" b="1" dirty="0"/>
              <a:t> </a:t>
            </a:r>
            <a:r>
              <a:rPr lang="pt-PT" altLang="pt-PT" sz="2000" b="1" dirty="0" err="1"/>
              <a:t>the</a:t>
            </a:r>
            <a:r>
              <a:rPr lang="pt-PT" altLang="pt-PT" sz="2000" b="1" dirty="0"/>
              <a:t> Team</a:t>
            </a:r>
            <a:r>
              <a:rPr lang="pt-PT" altLang="pt-PT" sz="2000" dirty="0"/>
              <a:t>. </a:t>
            </a:r>
            <a:r>
              <a:rPr lang="pt-PT" altLang="pt-PT" sz="2000" dirty="0" err="1"/>
              <a:t>Assemble</a:t>
            </a:r>
            <a:r>
              <a:rPr lang="pt-PT" altLang="pt-PT" sz="2000" dirty="0"/>
              <a:t> a cross-</a:t>
            </a:r>
            <a:r>
              <a:rPr lang="pt-PT" altLang="pt-PT" sz="2000" dirty="0" err="1"/>
              <a:t>functional</a:t>
            </a:r>
            <a:r>
              <a:rPr lang="pt-PT" altLang="pt-PT" sz="2000" dirty="0"/>
              <a:t> team (</a:t>
            </a:r>
            <a:r>
              <a:rPr lang="pt-PT" altLang="pt-PT" sz="2000" dirty="0" err="1"/>
              <a:t>with</a:t>
            </a:r>
            <a:r>
              <a:rPr lang="pt-PT" altLang="pt-PT" sz="2000" dirty="0"/>
              <a:t> </a:t>
            </a:r>
            <a:r>
              <a:rPr lang="pt-PT" altLang="pt-PT" sz="2000" dirty="0" err="1"/>
              <a:t>an</a:t>
            </a:r>
            <a:r>
              <a:rPr lang="pt-PT" altLang="pt-PT" sz="2000" dirty="0"/>
              <a:t> </a:t>
            </a:r>
            <a:r>
              <a:rPr lang="pt-PT" altLang="pt-PT" sz="2000" dirty="0" err="1"/>
              <a:t>effective</a:t>
            </a:r>
            <a:r>
              <a:rPr lang="pt-PT" altLang="pt-PT" sz="2000" dirty="0"/>
              <a:t> team leader) </a:t>
            </a:r>
            <a:r>
              <a:rPr lang="pt-PT" altLang="pt-PT" sz="2000" dirty="0" err="1"/>
              <a:t>that</a:t>
            </a:r>
            <a:r>
              <a:rPr lang="pt-PT" altLang="pt-PT" sz="2000" dirty="0"/>
              <a:t> </a:t>
            </a:r>
            <a:r>
              <a:rPr lang="pt-PT" altLang="pt-PT" sz="2000" dirty="0" err="1"/>
              <a:t>has</a:t>
            </a:r>
            <a:r>
              <a:rPr lang="pt-PT" altLang="pt-PT" sz="2000" dirty="0"/>
              <a:t> </a:t>
            </a:r>
            <a:r>
              <a:rPr lang="pt-PT" altLang="pt-PT" sz="2000" dirty="0" err="1"/>
              <a:t>the</a:t>
            </a:r>
            <a:r>
              <a:rPr lang="pt-PT" altLang="pt-PT" sz="2000" dirty="0"/>
              <a:t> </a:t>
            </a:r>
            <a:r>
              <a:rPr lang="pt-PT" altLang="pt-PT" sz="2000" dirty="0" err="1"/>
              <a:t>knowledge</a:t>
            </a:r>
            <a:r>
              <a:rPr lang="pt-PT" altLang="pt-PT" sz="2000" dirty="0"/>
              <a:t>, time, </a:t>
            </a:r>
            <a:r>
              <a:rPr lang="pt-PT" altLang="pt-PT" sz="2000" dirty="0" err="1"/>
              <a:t>authority</a:t>
            </a:r>
            <a:r>
              <a:rPr lang="pt-PT" altLang="pt-PT" sz="2000" dirty="0"/>
              <a:t> </a:t>
            </a:r>
            <a:r>
              <a:rPr lang="pt-PT" altLang="pt-PT" sz="2000" dirty="0" err="1"/>
              <a:t>and</a:t>
            </a:r>
            <a:r>
              <a:rPr lang="pt-PT" altLang="pt-PT" sz="2000" dirty="0"/>
              <a:t> </a:t>
            </a:r>
            <a:r>
              <a:rPr lang="pt-PT" altLang="pt-PT" sz="2000" dirty="0" err="1"/>
              <a:t>skill</a:t>
            </a:r>
            <a:r>
              <a:rPr lang="pt-PT" altLang="pt-PT" sz="2000" dirty="0"/>
              <a:t> to solve </a:t>
            </a:r>
            <a:r>
              <a:rPr lang="pt-PT" altLang="pt-PT" sz="2000" dirty="0" err="1"/>
              <a:t>the</a:t>
            </a:r>
            <a:r>
              <a:rPr lang="pt-PT" altLang="pt-PT" sz="2000" dirty="0"/>
              <a:t> </a:t>
            </a:r>
            <a:r>
              <a:rPr lang="pt-PT" altLang="pt-PT" sz="2000" dirty="0" err="1"/>
              <a:t>problem</a:t>
            </a:r>
            <a:r>
              <a:rPr lang="pt-PT" altLang="pt-PT" sz="2000" dirty="0"/>
              <a:t> </a:t>
            </a:r>
            <a:r>
              <a:rPr lang="pt-PT" altLang="pt-PT" sz="2000" dirty="0" err="1"/>
              <a:t>and</a:t>
            </a:r>
            <a:r>
              <a:rPr lang="pt-PT" altLang="pt-PT" sz="2000" dirty="0"/>
              <a:t> </a:t>
            </a:r>
            <a:r>
              <a:rPr lang="pt-PT" altLang="pt-PT" sz="2000" dirty="0" err="1"/>
              <a:t>implement</a:t>
            </a:r>
            <a:r>
              <a:rPr lang="pt-PT" altLang="pt-PT" sz="2000" dirty="0"/>
              <a:t> </a:t>
            </a:r>
            <a:r>
              <a:rPr lang="pt-PT" altLang="pt-PT" sz="2000" dirty="0" err="1"/>
              <a:t>corrective</a:t>
            </a:r>
            <a:r>
              <a:rPr lang="pt-PT" altLang="pt-PT" sz="2000" dirty="0"/>
              <a:t> </a:t>
            </a:r>
            <a:r>
              <a:rPr lang="pt-PT" altLang="pt-PT" sz="2000" dirty="0" err="1"/>
              <a:t>actions</a:t>
            </a:r>
            <a:r>
              <a:rPr lang="pt-PT" altLang="pt-PT" sz="2000" dirty="0"/>
              <a:t>. </a:t>
            </a:r>
            <a:r>
              <a:rPr lang="pt-PT" altLang="pt-PT" sz="2000" dirty="0" err="1"/>
              <a:t>And</a:t>
            </a:r>
            <a:r>
              <a:rPr lang="pt-PT" altLang="pt-PT" sz="2000" dirty="0"/>
              <a:t> set </a:t>
            </a:r>
            <a:r>
              <a:rPr lang="pt-PT" altLang="pt-PT" sz="2000" dirty="0" err="1"/>
              <a:t>the</a:t>
            </a:r>
            <a:r>
              <a:rPr lang="pt-PT" altLang="pt-PT" sz="2000" dirty="0"/>
              <a:t> </a:t>
            </a:r>
            <a:r>
              <a:rPr lang="pt-PT" altLang="pt-PT" sz="2000" dirty="0" err="1"/>
              <a:t>structure</a:t>
            </a:r>
            <a:r>
              <a:rPr lang="pt-PT" altLang="pt-PT" sz="2000" dirty="0"/>
              <a:t>, </a:t>
            </a:r>
            <a:r>
              <a:rPr lang="pt-PT" altLang="pt-PT" sz="2000" dirty="0" err="1"/>
              <a:t>goals</a:t>
            </a:r>
            <a:r>
              <a:rPr lang="pt-PT" altLang="pt-PT" sz="2000" dirty="0"/>
              <a:t>, roles, </a:t>
            </a:r>
            <a:r>
              <a:rPr lang="pt-PT" altLang="pt-PT" sz="2000" dirty="0" err="1"/>
              <a:t>procedures</a:t>
            </a:r>
            <a:r>
              <a:rPr lang="pt-PT" altLang="pt-PT" sz="2000" dirty="0"/>
              <a:t> </a:t>
            </a:r>
            <a:r>
              <a:rPr lang="pt-PT" altLang="pt-PT" sz="2000" dirty="0" err="1"/>
              <a:t>and</a:t>
            </a:r>
            <a:r>
              <a:rPr lang="pt-PT" altLang="pt-PT" sz="2000" dirty="0"/>
              <a:t> </a:t>
            </a:r>
            <a:r>
              <a:rPr lang="pt-PT" altLang="pt-PT" sz="2000" dirty="0" err="1"/>
              <a:t>relationships</a:t>
            </a:r>
            <a:r>
              <a:rPr lang="pt-PT" altLang="pt-PT" sz="2000" dirty="0"/>
              <a:t> to </a:t>
            </a:r>
            <a:r>
              <a:rPr lang="pt-PT" altLang="pt-PT" sz="2000" dirty="0" err="1"/>
              <a:t>establish</a:t>
            </a:r>
            <a:r>
              <a:rPr lang="pt-PT" altLang="pt-PT" sz="2000" dirty="0"/>
              <a:t> </a:t>
            </a:r>
            <a:r>
              <a:rPr lang="pt-PT" altLang="pt-PT" sz="2000" dirty="0" err="1"/>
              <a:t>an</a:t>
            </a:r>
            <a:r>
              <a:rPr lang="pt-PT" altLang="pt-PT" sz="2000" dirty="0"/>
              <a:t> </a:t>
            </a:r>
            <a:r>
              <a:rPr lang="pt-PT" altLang="pt-PT" sz="2000" dirty="0" err="1"/>
              <a:t>effective</a:t>
            </a:r>
            <a:r>
              <a:rPr lang="pt-PT" altLang="pt-PT" sz="2000" dirty="0"/>
              <a:t> team.</a:t>
            </a:r>
            <a:endParaRPr lang="pt-PT" altLang="pt-PT" sz="2000" b="1" dirty="0"/>
          </a:p>
        </p:txBody>
      </p:sp>
    </p:spTree>
    <p:extLst>
      <p:ext uri="{BB962C8B-B14F-4D97-AF65-F5344CB8AC3E}">
        <p14:creationId xmlns:p14="http://schemas.microsoft.com/office/powerpoint/2010/main" val="1890951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normAutofit/>
          </a:bodyPr>
          <a:lstStyle/>
          <a:p>
            <a:pPr algn="ctr" eaLnBrk="1" hangingPunct="1">
              <a:defRPr/>
            </a:pPr>
            <a:r>
              <a:rPr lang="pt-PT" altLang="ja-JP" b="1" dirty="0">
                <a:ea typeface="ＭＳ Ｐゴシック" charset="-128"/>
              </a:rPr>
              <a:t>8D </a:t>
            </a:r>
            <a:r>
              <a:rPr lang="pt-PT" altLang="ja-JP" b="1" dirty="0" err="1">
                <a:ea typeface="ＭＳ Ｐゴシック" charset="-128"/>
              </a:rPr>
              <a:t>Problem</a:t>
            </a:r>
            <a:r>
              <a:rPr lang="pt-PT" altLang="ja-JP" b="1" dirty="0">
                <a:ea typeface="ＭＳ Ｐゴシック" charset="-128"/>
              </a:rPr>
              <a:t> </a:t>
            </a:r>
            <a:r>
              <a:rPr lang="pt-PT" altLang="ja-JP" b="1" dirty="0" err="1">
                <a:ea typeface="ＭＳ Ｐゴシック" charset="-128"/>
              </a:rPr>
              <a:t>Solving</a:t>
            </a:r>
            <a:r>
              <a:rPr lang="pt-PT" altLang="ja-JP" b="1" dirty="0">
                <a:ea typeface="ＭＳ Ｐゴシック" charset="-128"/>
              </a:rPr>
              <a:t> (</a:t>
            </a:r>
            <a:r>
              <a:rPr lang="pt-PT" altLang="ja-JP" b="1" dirty="0" err="1">
                <a:ea typeface="ＭＳ Ｐゴシック" charset="-128"/>
              </a:rPr>
              <a:t>Eight</a:t>
            </a:r>
            <a:r>
              <a:rPr lang="pt-PT" altLang="ja-JP" b="1" dirty="0">
                <a:ea typeface="ＭＳ Ｐゴシック" charset="-128"/>
              </a:rPr>
              <a:t> Disciplines)</a:t>
            </a:r>
            <a:endParaRPr lang="pt-PT" b="1" dirty="0">
              <a:ea typeface="ＭＳ Ｐゴシック" charset="-128"/>
            </a:endParaRPr>
          </a:p>
        </p:txBody>
      </p:sp>
      <p:sp>
        <p:nvSpPr>
          <p:cNvPr id="107523"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2400" b="1" dirty="0"/>
              <a:t>D2. </a:t>
            </a:r>
            <a:r>
              <a:rPr lang="pt-PT" altLang="pt-PT" sz="2400" b="1" dirty="0" err="1"/>
              <a:t>Describe</a:t>
            </a:r>
            <a:r>
              <a:rPr lang="pt-PT" altLang="pt-PT" sz="2400" b="1" dirty="0"/>
              <a:t> </a:t>
            </a:r>
            <a:r>
              <a:rPr lang="pt-PT" altLang="pt-PT" sz="2400" b="1" dirty="0" err="1"/>
              <a:t>the</a:t>
            </a:r>
            <a:r>
              <a:rPr lang="pt-PT" altLang="pt-PT" sz="2400" b="1" dirty="0"/>
              <a:t> </a:t>
            </a:r>
            <a:r>
              <a:rPr lang="pt-PT" altLang="pt-PT" sz="2400" b="1" dirty="0" err="1"/>
              <a:t>Problem</a:t>
            </a:r>
            <a:r>
              <a:rPr lang="pt-PT" altLang="pt-PT" sz="2400" dirty="0"/>
              <a:t>. Define </a:t>
            </a:r>
            <a:r>
              <a:rPr lang="pt-PT" altLang="pt-PT" sz="2400" dirty="0" err="1"/>
              <a:t>the</a:t>
            </a:r>
            <a:r>
              <a:rPr lang="pt-PT" altLang="pt-PT" sz="2400" dirty="0"/>
              <a:t> </a:t>
            </a:r>
            <a:r>
              <a:rPr lang="pt-PT" altLang="pt-PT" sz="2400" dirty="0" err="1"/>
              <a:t>problem</a:t>
            </a:r>
            <a:r>
              <a:rPr lang="pt-PT" altLang="pt-PT" sz="2400" dirty="0"/>
              <a:t> in </a:t>
            </a:r>
            <a:r>
              <a:rPr lang="pt-PT" altLang="pt-PT" sz="2400" dirty="0" err="1"/>
              <a:t>measurable</a:t>
            </a:r>
            <a:r>
              <a:rPr lang="pt-PT" altLang="pt-PT" sz="2400" dirty="0"/>
              <a:t> </a:t>
            </a:r>
            <a:r>
              <a:rPr lang="pt-PT" altLang="pt-PT" sz="2400" dirty="0" err="1"/>
              <a:t>terms</a:t>
            </a:r>
            <a:r>
              <a:rPr lang="pt-PT" altLang="pt-PT" sz="2400" dirty="0"/>
              <a:t>. </a:t>
            </a:r>
            <a:r>
              <a:rPr lang="pt-PT" altLang="pt-PT" sz="2400" dirty="0" err="1"/>
              <a:t>Specify</a:t>
            </a:r>
            <a:r>
              <a:rPr lang="pt-PT" altLang="pt-PT" sz="2400" dirty="0"/>
              <a:t> </a:t>
            </a:r>
            <a:r>
              <a:rPr lang="pt-PT" altLang="pt-PT" sz="2400" dirty="0" err="1"/>
              <a:t>the</a:t>
            </a:r>
            <a:r>
              <a:rPr lang="pt-PT" altLang="pt-PT" sz="2400" dirty="0"/>
              <a:t> </a:t>
            </a:r>
            <a:r>
              <a:rPr lang="pt-PT" altLang="pt-PT" sz="2400" dirty="0" err="1"/>
              <a:t>internal</a:t>
            </a:r>
            <a:r>
              <a:rPr lang="pt-PT" altLang="pt-PT" sz="2400" dirty="0"/>
              <a:t> </a:t>
            </a:r>
            <a:r>
              <a:rPr lang="pt-PT" altLang="pt-PT" sz="2400" dirty="0" err="1"/>
              <a:t>or</a:t>
            </a:r>
            <a:r>
              <a:rPr lang="pt-PT" altLang="pt-PT" sz="2400" dirty="0"/>
              <a:t> </a:t>
            </a:r>
            <a:r>
              <a:rPr lang="pt-PT" altLang="pt-PT" sz="2400" dirty="0" err="1"/>
              <a:t>external</a:t>
            </a:r>
            <a:r>
              <a:rPr lang="pt-PT" altLang="pt-PT" sz="2400" dirty="0"/>
              <a:t> </a:t>
            </a:r>
            <a:r>
              <a:rPr lang="pt-PT" altLang="pt-PT" sz="2400" dirty="0" err="1"/>
              <a:t>customer</a:t>
            </a:r>
            <a:r>
              <a:rPr lang="pt-PT" altLang="pt-PT" sz="2400" dirty="0"/>
              <a:t> </a:t>
            </a:r>
            <a:r>
              <a:rPr lang="pt-PT" altLang="pt-PT" sz="2400" dirty="0" err="1"/>
              <a:t>problem</a:t>
            </a:r>
            <a:r>
              <a:rPr lang="pt-PT" altLang="pt-PT" sz="2400" dirty="0"/>
              <a:t> </a:t>
            </a:r>
            <a:r>
              <a:rPr lang="pt-PT" altLang="pt-PT" sz="2400" dirty="0" err="1"/>
              <a:t>by</a:t>
            </a:r>
            <a:r>
              <a:rPr lang="pt-PT" altLang="pt-PT" sz="2400" dirty="0"/>
              <a:t> </a:t>
            </a:r>
            <a:r>
              <a:rPr lang="pt-PT" altLang="pt-PT" sz="2400" dirty="0" err="1"/>
              <a:t>describing</a:t>
            </a:r>
            <a:r>
              <a:rPr lang="pt-PT" altLang="pt-PT" sz="2400" dirty="0"/>
              <a:t> </a:t>
            </a:r>
            <a:r>
              <a:rPr lang="pt-PT" altLang="pt-PT" sz="2400" dirty="0" err="1"/>
              <a:t>it</a:t>
            </a:r>
            <a:r>
              <a:rPr lang="pt-PT" altLang="pt-PT" sz="2400" dirty="0"/>
              <a:t> in </a:t>
            </a:r>
            <a:r>
              <a:rPr lang="pt-PT" altLang="pt-PT" sz="2400" dirty="0" err="1"/>
              <a:t>specific</a:t>
            </a:r>
            <a:r>
              <a:rPr lang="pt-PT" altLang="pt-PT" sz="2400" dirty="0"/>
              <a:t>, </a:t>
            </a:r>
            <a:r>
              <a:rPr lang="pt-PT" altLang="pt-PT" sz="2400" dirty="0" err="1"/>
              <a:t>quantifiable</a:t>
            </a:r>
            <a:r>
              <a:rPr lang="pt-PT" altLang="pt-PT" sz="2400" dirty="0"/>
              <a:t> </a:t>
            </a:r>
            <a:r>
              <a:rPr lang="pt-PT" altLang="pt-PT" sz="2400" dirty="0" err="1"/>
              <a:t>terms</a:t>
            </a:r>
            <a:r>
              <a:rPr lang="pt-PT" altLang="pt-PT" sz="2400" dirty="0"/>
              <a:t>: </a:t>
            </a:r>
            <a:r>
              <a:rPr lang="pt-PT" altLang="pt-PT" sz="2400" dirty="0" err="1"/>
              <a:t>Who</a:t>
            </a:r>
            <a:r>
              <a:rPr lang="pt-PT" altLang="pt-PT" sz="2400" dirty="0"/>
              <a:t>, </a:t>
            </a:r>
            <a:r>
              <a:rPr lang="pt-PT" altLang="pt-PT" sz="2400" dirty="0" err="1"/>
              <a:t>What</a:t>
            </a:r>
            <a:r>
              <a:rPr lang="pt-PT" altLang="pt-PT" sz="2400" dirty="0"/>
              <a:t>, </a:t>
            </a:r>
            <a:r>
              <a:rPr lang="pt-PT" altLang="pt-PT" sz="2400" dirty="0" err="1"/>
              <a:t>When</a:t>
            </a:r>
            <a:r>
              <a:rPr lang="pt-PT" altLang="pt-PT" sz="2400" dirty="0"/>
              <a:t>, </a:t>
            </a:r>
            <a:r>
              <a:rPr lang="pt-PT" altLang="pt-PT" sz="2400" dirty="0" err="1"/>
              <a:t>Where</a:t>
            </a:r>
            <a:r>
              <a:rPr lang="pt-PT" altLang="pt-PT" sz="2400" dirty="0"/>
              <a:t>, </a:t>
            </a:r>
            <a:r>
              <a:rPr lang="pt-PT" altLang="pt-PT" sz="2400" dirty="0" err="1"/>
              <a:t>Why</a:t>
            </a:r>
            <a:r>
              <a:rPr lang="pt-PT" altLang="pt-PT" sz="2400" dirty="0"/>
              <a:t>, </a:t>
            </a:r>
            <a:r>
              <a:rPr lang="pt-PT" altLang="pt-PT" sz="2400" dirty="0" err="1"/>
              <a:t>How</a:t>
            </a:r>
            <a:r>
              <a:rPr lang="pt-PT" altLang="pt-PT" sz="2400" dirty="0"/>
              <a:t>, </a:t>
            </a:r>
            <a:r>
              <a:rPr lang="pt-PT" altLang="pt-PT" sz="2400" dirty="0" err="1"/>
              <a:t>How</a:t>
            </a:r>
            <a:r>
              <a:rPr lang="pt-PT" altLang="pt-PT" sz="2400" dirty="0"/>
              <a:t> </a:t>
            </a:r>
            <a:r>
              <a:rPr lang="pt-PT" altLang="pt-PT" sz="2400" dirty="0" err="1"/>
              <a:t>many</a:t>
            </a:r>
            <a:r>
              <a:rPr lang="pt-PT" altLang="pt-PT" sz="2400" dirty="0"/>
              <a:t> (5W2H </a:t>
            </a:r>
            <a:r>
              <a:rPr lang="pt-PT" altLang="pt-PT" sz="2400" dirty="0" err="1"/>
              <a:t>Analysis</a:t>
            </a:r>
            <a:r>
              <a:rPr lang="pt-PT" altLang="pt-PT" sz="2400" dirty="0"/>
              <a:t>).</a:t>
            </a:r>
          </a:p>
          <a:p>
            <a:pPr algn="just" eaLnBrk="1" hangingPunct="1">
              <a:lnSpc>
                <a:spcPct val="80000"/>
              </a:lnSpc>
            </a:pPr>
            <a:r>
              <a:rPr lang="pt-PT" altLang="pt-PT" sz="2400" b="1" dirty="0"/>
              <a:t>D3. </a:t>
            </a:r>
            <a:r>
              <a:rPr lang="pt-PT" altLang="pt-PT" sz="2400" b="1" dirty="0" err="1"/>
              <a:t>Implement</a:t>
            </a:r>
            <a:r>
              <a:rPr lang="pt-PT" altLang="pt-PT" sz="2400" b="1" dirty="0"/>
              <a:t> </a:t>
            </a:r>
            <a:r>
              <a:rPr lang="pt-PT" altLang="pt-PT" sz="2400" b="1" dirty="0" err="1"/>
              <a:t>and</a:t>
            </a:r>
            <a:r>
              <a:rPr lang="pt-PT" altLang="pt-PT" sz="2400" b="1" dirty="0"/>
              <a:t> </a:t>
            </a:r>
            <a:r>
              <a:rPr lang="pt-PT" altLang="pt-PT" sz="2400" b="1" dirty="0" err="1"/>
              <a:t>Verify</a:t>
            </a:r>
            <a:r>
              <a:rPr lang="pt-PT" altLang="pt-PT" sz="2400" b="1" dirty="0"/>
              <a:t> </a:t>
            </a:r>
            <a:r>
              <a:rPr lang="pt-PT" altLang="pt-PT" sz="2400" b="1" dirty="0" err="1"/>
              <a:t>Interim</a:t>
            </a:r>
            <a:r>
              <a:rPr lang="pt-PT" altLang="pt-PT" sz="2400" b="1" dirty="0"/>
              <a:t> </a:t>
            </a:r>
            <a:r>
              <a:rPr lang="pt-PT" altLang="pt-PT" sz="2400" b="1" dirty="0" err="1"/>
              <a:t>Containment</a:t>
            </a:r>
            <a:r>
              <a:rPr lang="pt-PT" altLang="pt-PT" sz="2400" b="1" dirty="0"/>
              <a:t> </a:t>
            </a:r>
            <a:r>
              <a:rPr lang="pt-PT" altLang="pt-PT" sz="2400" b="1" dirty="0" err="1"/>
              <a:t>Actions</a:t>
            </a:r>
            <a:r>
              <a:rPr lang="pt-PT" altLang="pt-PT" sz="2400" dirty="0"/>
              <a:t>. </a:t>
            </a:r>
            <a:r>
              <a:rPr lang="pt-PT" altLang="pt-PT" sz="2400" dirty="0" err="1"/>
              <a:t>Temporary</a:t>
            </a:r>
            <a:r>
              <a:rPr lang="pt-PT" altLang="pt-PT" sz="2400" dirty="0"/>
              <a:t> Fixes. Define </a:t>
            </a:r>
            <a:r>
              <a:rPr lang="pt-PT" altLang="pt-PT" sz="2400" dirty="0" err="1"/>
              <a:t>and</a:t>
            </a:r>
            <a:r>
              <a:rPr lang="pt-PT" altLang="pt-PT" sz="2400" dirty="0"/>
              <a:t> </a:t>
            </a:r>
            <a:r>
              <a:rPr lang="pt-PT" altLang="pt-PT" sz="2400" dirty="0" err="1"/>
              <a:t>implement</a:t>
            </a:r>
            <a:r>
              <a:rPr lang="pt-PT" altLang="pt-PT" sz="2400" dirty="0"/>
              <a:t> </a:t>
            </a:r>
            <a:r>
              <a:rPr lang="pt-PT" altLang="pt-PT" sz="2400" dirty="0" err="1"/>
              <a:t>those</a:t>
            </a:r>
            <a:r>
              <a:rPr lang="pt-PT" altLang="pt-PT" sz="2400" dirty="0"/>
              <a:t> </a:t>
            </a:r>
            <a:r>
              <a:rPr lang="pt-PT" altLang="pt-PT" sz="2400" dirty="0" err="1"/>
              <a:t>intermediate</a:t>
            </a:r>
            <a:r>
              <a:rPr lang="pt-PT" altLang="pt-PT" sz="2400" dirty="0"/>
              <a:t> </a:t>
            </a:r>
            <a:r>
              <a:rPr lang="pt-PT" altLang="pt-PT" sz="2400" dirty="0" err="1"/>
              <a:t>actions</a:t>
            </a:r>
            <a:r>
              <a:rPr lang="pt-PT" altLang="pt-PT" sz="2400" dirty="0"/>
              <a:t> </a:t>
            </a:r>
            <a:r>
              <a:rPr lang="pt-PT" altLang="pt-PT" sz="2400" dirty="0" err="1"/>
              <a:t>that</a:t>
            </a:r>
            <a:r>
              <a:rPr lang="pt-PT" altLang="pt-PT" sz="2400" dirty="0"/>
              <a:t> </a:t>
            </a:r>
            <a:r>
              <a:rPr lang="pt-PT" altLang="pt-PT" sz="2400" dirty="0" err="1"/>
              <a:t>will</a:t>
            </a:r>
            <a:r>
              <a:rPr lang="pt-PT" altLang="pt-PT" sz="2400" dirty="0"/>
              <a:t> </a:t>
            </a:r>
            <a:r>
              <a:rPr lang="pt-PT" altLang="pt-PT" sz="2400" dirty="0" err="1"/>
              <a:t>protect</a:t>
            </a:r>
            <a:r>
              <a:rPr lang="pt-PT" altLang="pt-PT" sz="2400" dirty="0"/>
              <a:t> </a:t>
            </a:r>
            <a:r>
              <a:rPr lang="pt-PT" altLang="pt-PT" sz="2400" dirty="0" err="1"/>
              <a:t>any</a:t>
            </a:r>
            <a:r>
              <a:rPr lang="pt-PT" altLang="pt-PT" sz="2400" dirty="0"/>
              <a:t> </a:t>
            </a:r>
            <a:r>
              <a:rPr lang="pt-PT" altLang="pt-PT" sz="2400" dirty="0" err="1"/>
              <a:t>customer</a:t>
            </a:r>
            <a:r>
              <a:rPr lang="pt-PT" altLang="pt-PT" sz="2400" dirty="0"/>
              <a:t> </a:t>
            </a:r>
            <a:r>
              <a:rPr lang="pt-PT" altLang="pt-PT" sz="2400" dirty="0" err="1"/>
              <a:t>from</a:t>
            </a:r>
            <a:r>
              <a:rPr lang="pt-PT" altLang="pt-PT" sz="2400" dirty="0"/>
              <a:t> </a:t>
            </a:r>
            <a:r>
              <a:rPr lang="pt-PT" altLang="pt-PT" sz="2400" dirty="0" err="1"/>
              <a:t>the</a:t>
            </a:r>
            <a:r>
              <a:rPr lang="pt-PT" altLang="pt-PT" sz="2400" dirty="0"/>
              <a:t> </a:t>
            </a:r>
            <a:r>
              <a:rPr lang="pt-PT" altLang="pt-PT" sz="2400" dirty="0" err="1"/>
              <a:t>problem</a:t>
            </a:r>
            <a:r>
              <a:rPr lang="pt-PT" altLang="pt-PT" sz="2400" dirty="0"/>
              <a:t> </a:t>
            </a:r>
            <a:r>
              <a:rPr lang="pt-PT" altLang="pt-PT" sz="2400" dirty="0" err="1"/>
              <a:t>until</a:t>
            </a:r>
            <a:r>
              <a:rPr lang="pt-PT" altLang="pt-PT" sz="2400" dirty="0"/>
              <a:t> </a:t>
            </a:r>
            <a:r>
              <a:rPr lang="pt-PT" altLang="pt-PT" sz="2400" dirty="0" err="1"/>
              <a:t>permanent</a:t>
            </a:r>
            <a:r>
              <a:rPr lang="pt-PT" altLang="pt-PT" sz="2400" dirty="0"/>
              <a:t> </a:t>
            </a:r>
            <a:r>
              <a:rPr lang="pt-PT" altLang="pt-PT" sz="2400" dirty="0" err="1"/>
              <a:t>corrective</a:t>
            </a:r>
            <a:r>
              <a:rPr lang="pt-PT" altLang="pt-PT" sz="2400" dirty="0"/>
              <a:t> </a:t>
            </a:r>
            <a:r>
              <a:rPr lang="pt-PT" altLang="pt-PT" sz="2400" dirty="0" err="1"/>
              <a:t>action</a:t>
            </a:r>
            <a:r>
              <a:rPr lang="pt-PT" altLang="pt-PT" sz="2400" dirty="0"/>
              <a:t> </a:t>
            </a:r>
            <a:r>
              <a:rPr lang="pt-PT" altLang="pt-PT" sz="2400" dirty="0" err="1"/>
              <a:t>is</a:t>
            </a:r>
            <a:r>
              <a:rPr lang="pt-PT" altLang="pt-PT" sz="2400" dirty="0"/>
              <a:t> </a:t>
            </a:r>
            <a:r>
              <a:rPr lang="pt-PT" altLang="pt-PT" sz="2400" dirty="0" err="1"/>
              <a:t>implemented</a:t>
            </a:r>
            <a:r>
              <a:rPr lang="pt-PT" altLang="pt-PT" sz="2400" dirty="0"/>
              <a:t>. </a:t>
            </a:r>
            <a:r>
              <a:rPr lang="pt-PT" altLang="pt-PT" sz="2400" dirty="0" err="1"/>
              <a:t>Verify</a:t>
            </a:r>
            <a:r>
              <a:rPr lang="pt-PT" altLang="pt-PT" sz="2400" dirty="0"/>
              <a:t> </a:t>
            </a:r>
            <a:r>
              <a:rPr lang="pt-PT" altLang="pt-PT" sz="2400" dirty="0" err="1"/>
              <a:t>the</a:t>
            </a:r>
            <a:r>
              <a:rPr lang="pt-PT" altLang="pt-PT" sz="2400" dirty="0"/>
              <a:t> </a:t>
            </a:r>
            <a:r>
              <a:rPr lang="pt-PT" altLang="pt-PT" sz="2400" dirty="0" err="1"/>
              <a:t>effectiveness</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containment</a:t>
            </a:r>
            <a:r>
              <a:rPr lang="pt-PT" altLang="pt-PT" sz="2400" dirty="0"/>
              <a:t> </a:t>
            </a:r>
            <a:r>
              <a:rPr lang="pt-PT" altLang="pt-PT" sz="2400" dirty="0" err="1"/>
              <a:t>actions</a:t>
            </a:r>
            <a:r>
              <a:rPr lang="pt-PT" altLang="pt-PT" sz="2400" dirty="0"/>
              <a:t> </a:t>
            </a:r>
            <a:r>
              <a:rPr lang="pt-PT" altLang="pt-PT" sz="2400" dirty="0" err="1"/>
              <a:t>with</a:t>
            </a:r>
            <a:r>
              <a:rPr lang="pt-PT" altLang="pt-PT" sz="2400" dirty="0"/>
              <a:t> data.</a:t>
            </a:r>
          </a:p>
          <a:p>
            <a:pPr algn="just" eaLnBrk="1" hangingPunct="1">
              <a:lnSpc>
                <a:spcPct val="80000"/>
              </a:lnSpc>
            </a:pPr>
            <a:r>
              <a:rPr lang="pt-PT" altLang="pt-PT" sz="2400" b="1" dirty="0"/>
              <a:t>D4. </a:t>
            </a:r>
            <a:r>
              <a:rPr lang="pt-PT" altLang="pt-PT" sz="2400" b="1" dirty="0" err="1"/>
              <a:t>Identify</a:t>
            </a:r>
            <a:r>
              <a:rPr lang="pt-PT" altLang="pt-PT" sz="2400" b="1" dirty="0"/>
              <a:t> </a:t>
            </a:r>
            <a:r>
              <a:rPr lang="pt-PT" altLang="pt-PT" sz="2400" b="1" dirty="0" err="1"/>
              <a:t>and</a:t>
            </a:r>
            <a:r>
              <a:rPr lang="pt-PT" altLang="pt-PT" sz="2400" b="1" dirty="0"/>
              <a:t> </a:t>
            </a:r>
            <a:r>
              <a:rPr lang="pt-PT" altLang="pt-PT" sz="2400" b="1" dirty="0" err="1"/>
              <a:t>Verify</a:t>
            </a:r>
            <a:r>
              <a:rPr lang="pt-PT" altLang="pt-PT" sz="2400" b="1" dirty="0"/>
              <a:t> </a:t>
            </a:r>
            <a:r>
              <a:rPr lang="pt-PT" altLang="pt-PT" sz="2400" b="1" dirty="0" err="1"/>
              <a:t>Root</a:t>
            </a:r>
            <a:r>
              <a:rPr lang="pt-PT" altLang="pt-PT" sz="2400" b="1" dirty="0"/>
              <a:t> Causes</a:t>
            </a:r>
            <a:r>
              <a:rPr lang="pt-PT" altLang="pt-PT" sz="2400" dirty="0"/>
              <a:t>. </a:t>
            </a:r>
            <a:r>
              <a:rPr lang="pt-PT" altLang="pt-PT" sz="2400" dirty="0" err="1"/>
              <a:t>Identify</a:t>
            </a:r>
            <a:r>
              <a:rPr lang="pt-PT" altLang="pt-PT" sz="2400" dirty="0"/>
              <a:t> </a:t>
            </a:r>
            <a:r>
              <a:rPr lang="pt-PT" altLang="pt-PT" sz="2400" dirty="0" err="1"/>
              <a:t>all</a:t>
            </a:r>
            <a:r>
              <a:rPr lang="pt-PT" altLang="pt-PT" sz="2400" dirty="0"/>
              <a:t> </a:t>
            </a:r>
            <a:r>
              <a:rPr lang="pt-PT" altLang="pt-PT" sz="2400" dirty="0" err="1"/>
              <a:t>potential</a:t>
            </a:r>
            <a:r>
              <a:rPr lang="pt-PT" altLang="pt-PT" sz="2400" dirty="0"/>
              <a:t> causes </a:t>
            </a:r>
            <a:r>
              <a:rPr lang="pt-PT" altLang="pt-PT" sz="2400" dirty="0" err="1"/>
              <a:t>that</a:t>
            </a:r>
            <a:r>
              <a:rPr lang="pt-PT" altLang="pt-PT" sz="2400" dirty="0"/>
              <a:t> </a:t>
            </a:r>
            <a:r>
              <a:rPr lang="pt-PT" altLang="pt-PT" sz="2400" dirty="0" err="1"/>
              <a:t>could</a:t>
            </a:r>
            <a:r>
              <a:rPr lang="pt-PT" altLang="pt-PT" sz="2400" dirty="0"/>
              <a:t> </a:t>
            </a:r>
            <a:r>
              <a:rPr lang="pt-PT" altLang="pt-PT" sz="2400" dirty="0" err="1"/>
              <a:t>explain</a:t>
            </a:r>
            <a:r>
              <a:rPr lang="pt-PT" altLang="pt-PT" sz="2400" dirty="0"/>
              <a:t> </a:t>
            </a:r>
            <a:r>
              <a:rPr lang="pt-PT" altLang="pt-PT" sz="2400" dirty="0" err="1"/>
              <a:t>why</a:t>
            </a:r>
            <a:r>
              <a:rPr lang="pt-PT" altLang="pt-PT" sz="2400" dirty="0"/>
              <a:t> </a:t>
            </a:r>
            <a:r>
              <a:rPr lang="pt-PT" altLang="pt-PT" sz="2400" dirty="0" err="1"/>
              <a:t>the</a:t>
            </a:r>
            <a:r>
              <a:rPr lang="pt-PT" altLang="pt-PT" sz="2400" dirty="0"/>
              <a:t> </a:t>
            </a:r>
            <a:r>
              <a:rPr lang="pt-PT" altLang="pt-PT" sz="2400" dirty="0" err="1"/>
              <a:t>problem</a:t>
            </a:r>
            <a:r>
              <a:rPr lang="pt-PT" altLang="pt-PT" sz="2400" dirty="0"/>
              <a:t> </a:t>
            </a:r>
            <a:r>
              <a:rPr lang="pt-PT" altLang="pt-PT" sz="2400" dirty="0" err="1"/>
              <a:t>occurred</a:t>
            </a:r>
            <a:r>
              <a:rPr lang="pt-PT" altLang="pt-PT" sz="2400" dirty="0"/>
              <a:t>. Cause </a:t>
            </a:r>
            <a:r>
              <a:rPr lang="pt-PT" altLang="pt-PT" sz="2400" dirty="0" err="1"/>
              <a:t>and</a:t>
            </a:r>
            <a:r>
              <a:rPr lang="pt-PT" altLang="pt-PT" sz="2400" dirty="0"/>
              <a:t> </a:t>
            </a:r>
            <a:r>
              <a:rPr lang="pt-PT" altLang="pt-PT" sz="2400" dirty="0" err="1"/>
              <a:t>Effect</a:t>
            </a:r>
            <a:r>
              <a:rPr lang="pt-PT" altLang="pt-PT" sz="2400" dirty="0"/>
              <a:t> </a:t>
            </a:r>
            <a:r>
              <a:rPr lang="pt-PT" altLang="pt-PT" sz="2400" dirty="0" err="1"/>
              <a:t>Diagram</a:t>
            </a:r>
            <a:r>
              <a:rPr lang="pt-PT" altLang="pt-PT" sz="2400" dirty="0"/>
              <a:t>. </a:t>
            </a:r>
            <a:r>
              <a:rPr lang="pt-PT" altLang="pt-PT" sz="2400" dirty="0" err="1"/>
              <a:t>Test</a:t>
            </a:r>
            <a:r>
              <a:rPr lang="pt-PT" altLang="pt-PT" sz="2400" dirty="0"/>
              <a:t> </a:t>
            </a:r>
            <a:r>
              <a:rPr lang="pt-PT" altLang="pt-PT" sz="2400" dirty="0" err="1"/>
              <a:t>each</a:t>
            </a:r>
            <a:r>
              <a:rPr lang="pt-PT" altLang="pt-PT" sz="2400" dirty="0"/>
              <a:t> </a:t>
            </a:r>
            <a:r>
              <a:rPr lang="pt-PT" altLang="pt-PT" sz="2400" dirty="0" err="1"/>
              <a:t>potential</a:t>
            </a:r>
            <a:r>
              <a:rPr lang="pt-PT" altLang="pt-PT" sz="2400" dirty="0"/>
              <a:t> cause </a:t>
            </a:r>
            <a:r>
              <a:rPr lang="pt-PT" altLang="pt-PT" sz="2400" dirty="0" err="1"/>
              <a:t>against</a:t>
            </a:r>
            <a:r>
              <a:rPr lang="pt-PT" altLang="pt-PT" sz="2400" dirty="0"/>
              <a:t> </a:t>
            </a:r>
            <a:r>
              <a:rPr lang="pt-PT" altLang="pt-PT" sz="2400" dirty="0" err="1"/>
              <a:t>the</a:t>
            </a:r>
            <a:r>
              <a:rPr lang="pt-PT" altLang="pt-PT" sz="2400" dirty="0"/>
              <a:t> </a:t>
            </a:r>
            <a:r>
              <a:rPr lang="pt-PT" altLang="pt-PT" sz="2400" dirty="0" err="1"/>
              <a:t>problem</a:t>
            </a:r>
            <a:r>
              <a:rPr lang="pt-PT" altLang="pt-PT" sz="2400" dirty="0"/>
              <a:t> </a:t>
            </a:r>
            <a:r>
              <a:rPr lang="pt-PT" altLang="pt-PT" sz="2400" dirty="0" err="1"/>
              <a:t>description</a:t>
            </a:r>
            <a:r>
              <a:rPr lang="pt-PT" altLang="pt-PT" sz="2400" dirty="0"/>
              <a:t> </a:t>
            </a:r>
            <a:r>
              <a:rPr lang="pt-PT" altLang="pt-PT" sz="2400" dirty="0" err="1"/>
              <a:t>and</a:t>
            </a:r>
            <a:r>
              <a:rPr lang="pt-PT" altLang="pt-PT" sz="2400" dirty="0"/>
              <a:t> data. </a:t>
            </a:r>
            <a:r>
              <a:rPr lang="pt-PT" altLang="pt-PT" sz="2400" dirty="0" err="1"/>
              <a:t>Identify</a:t>
            </a:r>
            <a:r>
              <a:rPr lang="pt-PT" altLang="pt-PT" sz="2400" dirty="0"/>
              <a:t> </a:t>
            </a:r>
            <a:r>
              <a:rPr lang="pt-PT" altLang="pt-PT" sz="2400" dirty="0" err="1"/>
              <a:t>alternative</a:t>
            </a:r>
            <a:r>
              <a:rPr lang="pt-PT" altLang="pt-PT" sz="2400" dirty="0"/>
              <a:t> </a:t>
            </a:r>
            <a:r>
              <a:rPr lang="pt-PT" altLang="pt-PT" sz="2400" dirty="0" err="1"/>
              <a:t>corrective</a:t>
            </a:r>
            <a:r>
              <a:rPr lang="pt-PT" altLang="pt-PT" sz="2400" dirty="0"/>
              <a:t> </a:t>
            </a:r>
            <a:r>
              <a:rPr lang="pt-PT" altLang="pt-PT" sz="2400" dirty="0" err="1"/>
              <a:t>actions</a:t>
            </a:r>
            <a:r>
              <a:rPr lang="pt-PT" altLang="pt-PT" sz="2400" dirty="0"/>
              <a:t> to </a:t>
            </a:r>
            <a:r>
              <a:rPr lang="pt-PT" altLang="pt-PT" sz="2400" dirty="0" err="1"/>
              <a:t>eliminate</a:t>
            </a:r>
            <a:r>
              <a:rPr lang="pt-PT" altLang="pt-PT" sz="2400" dirty="0"/>
              <a:t> </a:t>
            </a:r>
            <a:r>
              <a:rPr lang="pt-PT" altLang="pt-PT" sz="2400" dirty="0" err="1"/>
              <a:t>root</a:t>
            </a:r>
            <a:r>
              <a:rPr lang="pt-PT" altLang="pt-PT" sz="2400" dirty="0"/>
              <a:t> cause. Note </a:t>
            </a:r>
            <a:r>
              <a:rPr lang="pt-PT" altLang="pt-PT" sz="2400" dirty="0" err="1"/>
              <a:t>that</a:t>
            </a:r>
            <a:r>
              <a:rPr lang="pt-PT" altLang="pt-PT" sz="2400" dirty="0"/>
              <a:t> </a:t>
            </a:r>
            <a:r>
              <a:rPr lang="pt-PT" altLang="pt-PT" sz="2400" dirty="0" err="1"/>
              <a:t>two</a:t>
            </a:r>
            <a:r>
              <a:rPr lang="pt-PT" altLang="pt-PT" sz="2400" dirty="0"/>
              <a:t> </a:t>
            </a:r>
            <a:r>
              <a:rPr lang="pt-PT" altLang="pt-PT" sz="2400" dirty="0" err="1"/>
              <a:t>parallel</a:t>
            </a:r>
            <a:r>
              <a:rPr lang="pt-PT" altLang="pt-PT" sz="2400" dirty="0"/>
              <a:t> </a:t>
            </a:r>
            <a:r>
              <a:rPr lang="pt-PT" altLang="pt-PT" sz="2400" dirty="0" err="1"/>
              <a:t>types</a:t>
            </a:r>
            <a:r>
              <a:rPr lang="pt-PT" altLang="pt-PT" sz="2400" dirty="0"/>
              <a:t> </a:t>
            </a:r>
            <a:r>
              <a:rPr lang="pt-PT" altLang="pt-PT" sz="2400" dirty="0" err="1"/>
              <a:t>of</a:t>
            </a:r>
            <a:r>
              <a:rPr lang="pt-PT" altLang="pt-PT" sz="2400" dirty="0"/>
              <a:t> </a:t>
            </a:r>
            <a:r>
              <a:rPr lang="pt-PT" altLang="pt-PT" sz="2400" dirty="0" err="1"/>
              <a:t>root</a:t>
            </a:r>
            <a:r>
              <a:rPr lang="pt-PT" altLang="pt-PT" sz="2400" dirty="0"/>
              <a:t> causes </a:t>
            </a:r>
            <a:r>
              <a:rPr lang="pt-PT" altLang="pt-PT" sz="2400" dirty="0" err="1"/>
              <a:t>exist</a:t>
            </a:r>
            <a:r>
              <a:rPr lang="pt-PT" altLang="pt-PT" sz="2400" dirty="0"/>
              <a:t>: a </a:t>
            </a:r>
            <a:r>
              <a:rPr lang="pt-PT" altLang="pt-PT" sz="2400" dirty="0" err="1"/>
              <a:t>Root</a:t>
            </a:r>
            <a:r>
              <a:rPr lang="pt-PT" altLang="pt-PT" sz="2400" dirty="0"/>
              <a:t> Cause </a:t>
            </a:r>
            <a:r>
              <a:rPr lang="pt-PT" altLang="pt-PT" sz="2400" dirty="0" err="1"/>
              <a:t>of</a:t>
            </a:r>
            <a:r>
              <a:rPr lang="pt-PT" altLang="pt-PT" sz="2400" dirty="0"/>
              <a:t> </a:t>
            </a:r>
            <a:r>
              <a:rPr lang="pt-PT" altLang="pt-PT" sz="2400" dirty="0" err="1"/>
              <a:t>Event</a:t>
            </a:r>
            <a:r>
              <a:rPr lang="pt-PT" altLang="pt-PT" sz="2400" dirty="0"/>
              <a:t> (</a:t>
            </a:r>
            <a:r>
              <a:rPr lang="pt-PT" altLang="pt-PT" sz="2400" dirty="0" err="1"/>
              <a:t>the</a:t>
            </a:r>
            <a:r>
              <a:rPr lang="pt-PT" altLang="pt-PT" sz="2400" dirty="0"/>
              <a:t> </a:t>
            </a:r>
            <a:r>
              <a:rPr lang="pt-PT" altLang="pt-PT" sz="2400" dirty="0" err="1"/>
              <a:t>system</a:t>
            </a:r>
            <a:r>
              <a:rPr lang="pt-PT" altLang="pt-PT" sz="2400" dirty="0"/>
              <a:t> </a:t>
            </a:r>
            <a:r>
              <a:rPr lang="pt-PT" altLang="pt-PT" sz="2400" dirty="0" err="1"/>
              <a:t>that</a:t>
            </a:r>
            <a:r>
              <a:rPr lang="pt-PT" altLang="pt-PT" sz="2400" dirty="0"/>
              <a:t> </a:t>
            </a:r>
            <a:r>
              <a:rPr lang="pt-PT" altLang="pt-PT" sz="2400" dirty="0" err="1"/>
              <a:t>allowed</a:t>
            </a:r>
            <a:r>
              <a:rPr lang="pt-PT" altLang="pt-PT" sz="2400" dirty="0"/>
              <a:t> for </a:t>
            </a:r>
            <a:r>
              <a:rPr lang="pt-PT" altLang="pt-PT" sz="2400" dirty="0" err="1"/>
              <a:t>the</a:t>
            </a:r>
            <a:r>
              <a:rPr lang="pt-PT" altLang="pt-PT" sz="2400" dirty="0"/>
              <a:t> </a:t>
            </a:r>
            <a:r>
              <a:rPr lang="pt-PT" altLang="pt-PT" sz="2400" dirty="0" err="1"/>
              <a:t>event</a:t>
            </a:r>
            <a:r>
              <a:rPr lang="pt-PT" altLang="pt-PT" sz="2400" dirty="0"/>
              <a:t> to </a:t>
            </a:r>
            <a:r>
              <a:rPr lang="pt-PT" altLang="pt-PT" sz="2400" dirty="0" err="1"/>
              <a:t>occur</a:t>
            </a:r>
            <a:r>
              <a:rPr lang="pt-PT" altLang="pt-PT" sz="2400" dirty="0"/>
              <a:t>), </a:t>
            </a:r>
            <a:r>
              <a:rPr lang="pt-PT" altLang="pt-PT" sz="2400" dirty="0" err="1"/>
              <a:t>and</a:t>
            </a:r>
            <a:r>
              <a:rPr lang="pt-PT" altLang="pt-PT" sz="2400" dirty="0"/>
              <a:t> a </a:t>
            </a:r>
            <a:r>
              <a:rPr lang="pt-PT" altLang="pt-PT" sz="2400" dirty="0" err="1"/>
              <a:t>Root</a:t>
            </a:r>
            <a:r>
              <a:rPr lang="pt-PT" altLang="pt-PT" sz="2400" dirty="0"/>
              <a:t> Cause </a:t>
            </a:r>
            <a:r>
              <a:rPr lang="pt-PT" altLang="pt-PT" sz="2400" dirty="0" err="1"/>
              <a:t>of</a:t>
            </a:r>
            <a:r>
              <a:rPr lang="pt-PT" altLang="pt-PT" sz="2400" dirty="0"/>
              <a:t> Escape / Escape </a:t>
            </a:r>
            <a:r>
              <a:rPr lang="pt-PT" altLang="pt-PT" sz="2400" dirty="0" err="1"/>
              <a:t>Point</a:t>
            </a:r>
            <a:r>
              <a:rPr lang="pt-PT" altLang="pt-PT" sz="2400" dirty="0"/>
              <a:t> (</a:t>
            </a:r>
            <a:r>
              <a:rPr lang="pt-PT" altLang="pt-PT" sz="2400" dirty="0" err="1"/>
              <a:t>the</a:t>
            </a:r>
            <a:r>
              <a:rPr lang="pt-PT" altLang="pt-PT" sz="2400" dirty="0"/>
              <a:t> </a:t>
            </a:r>
            <a:r>
              <a:rPr lang="pt-PT" altLang="pt-PT" sz="2400" dirty="0" err="1"/>
              <a:t>system</a:t>
            </a:r>
            <a:r>
              <a:rPr lang="pt-PT" altLang="pt-PT" sz="2400" dirty="0"/>
              <a:t> </a:t>
            </a:r>
            <a:r>
              <a:rPr lang="pt-PT" altLang="pt-PT" sz="2400" dirty="0" err="1"/>
              <a:t>that</a:t>
            </a:r>
            <a:r>
              <a:rPr lang="pt-PT" altLang="pt-PT" sz="2400" dirty="0"/>
              <a:t> </a:t>
            </a:r>
            <a:r>
              <a:rPr lang="pt-PT" altLang="pt-PT" sz="2400" dirty="0" err="1"/>
              <a:t>allowed</a:t>
            </a:r>
            <a:r>
              <a:rPr lang="pt-PT" altLang="pt-PT" sz="2400" dirty="0"/>
              <a:t> for </a:t>
            </a:r>
            <a:r>
              <a:rPr lang="pt-PT" altLang="pt-PT" sz="2400" dirty="0" err="1"/>
              <a:t>the</a:t>
            </a:r>
            <a:r>
              <a:rPr lang="pt-PT" altLang="pt-PT" sz="2400" dirty="0"/>
              <a:t> </a:t>
            </a:r>
            <a:r>
              <a:rPr lang="pt-PT" altLang="pt-PT" sz="2400" dirty="0" err="1"/>
              <a:t>event</a:t>
            </a:r>
            <a:r>
              <a:rPr lang="pt-PT" altLang="pt-PT" sz="2400" dirty="0"/>
              <a:t> to escape </a:t>
            </a:r>
            <a:r>
              <a:rPr lang="pt-PT" altLang="pt-PT" sz="2400" dirty="0" err="1"/>
              <a:t>without</a:t>
            </a:r>
            <a:r>
              <a:rPr lang="pt-PT" altLang="pt-PT" sz="2400" dirty="0"/>
              <a:t> </a:t>
            </a:r>
            <a:r>
              <a:rPr lang="pt-PT" altLang="pt-PT" sz="2400" dirty="0" err="1"/>
              <a:t>detection</a:t>
            </a:r>
            <a:r>
              <a:rPr lang="pt-PT" altLang="pt-PT" sz="2400" dirty="0"/>
              <a:t>).</a:t>
            </a:r>
          </a:p>
          <a:p>
            <a:pPr eaLnBrk="1" hangingPunct="1">
              <a:lnSpc>
                <a:spcPct val="80000"/>
              </a:lnSpc>
            </a:pPr>
            <a:endParaRPr lang="pt-PT" altLang="pt-PT" sz="1400" dirty="0"/>
          </a:p>
        </p:txBody>
      </p:sp>
    </p:spTree>
    <p:extLst>
      <p:ext uri="{BB962C8B-B14F-4D97-AF65-F5344CB8AC3E}">
        <p14:creationId xmlns:p14="http://schemas.microsoft.com/office/powerpoint/2010/main" val="25151878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8D Problem Solving (Eight Disciplines)</a:t>
            </a:r>
            <a:endParaRPr lang="pt-PT" b="1" dirty="0"/>
          </a:p>
        </p:txBody>
      </p:sp>
      <p:sp>
        <p:nvSpPr>
          <p:cNvPr id="3" name="Content Placeholder 2"/>
          <p:cNvSpPr>
            <a:spLocks noGrp="1"/>
          </p:cNvSpPr>
          <p:nvPr>
            <p:ph idx="1"/>
          </p:nvPr>
        </p:nvSpPr>
        <p:spPr/>
        <p:txBody>
          <a:bodyPr>
            <a:normAutofit fontScale="85000" lnSpcReduction="20000"/>
          </a:bodyPr>
          <a:lstStyle/>
          <a:p>
            <a:r>
              <a:rPr lang="en-US" b="1" dirty="0" smtClean="0"/>
              <a:t>D5. Choose and Verify Corrective Actions</a:t>
            </a:r>
            <a:r>
              <a:rPr lang="en-US" dirty="0" smtClean="0"/>
              <a:t>. Confirm that the selected corrective actions will resolve the problem for the customer and will not cause undesirable side effects. Define contingency actions, if necessary, based on the potential severity of the side effects.</a:t>
            </a:r>
          </a:p>
          <a:p>
            <a:r>
              <a:rPr lang="en-US" b="1" dirty="0" smtClean="0"/>
              <a:t>D6. Implement and Validate Permanent Corrective Actions</a:t>
            </a:r>
            <a:r>
              <a:rPr lang="en-US" dirty="0" smtClean="0"/>
              <a:t>. Choose ongoing controls to insure the root cause is eliminated. Once in production, monitor the long-term effects and implement additional controls and contingency actions as necessary.</a:t>
            </a:r>
          </a:p>
          <a:p>
            <a:r>
              <a:rPr lang="en-US" b="1" dirty="0" smtClean="0"/>
              <a:t>D7. Prevent Recurrence</a:t>
            </a:r>
            <a:r>
              <a:rPr lang="en-US" dirty="0" smtClean="0"/>
              <a:t>. Identify and implement steps that need to be taken to prevent the same or a similar problem from occurring in the future: modify specifications, update training, review workflow, and improve management systems, operating systems, practices and procedures.</a:t>
            </a:r>
          </a:p>
          <a:p>
            <a:r>
              <a:rPr lang="en-US" b="1" dirty="0" smtClean="0"/>
              <a:t>D8. Congratulate the Team</a:t>
            </a:r>
            <a:r>
              <a:rPr lang="en-US" dirty="0" smtClean="0"/>
              <a:t>. Recognize the collective efforts of your team. Publicize your achievement. Share your knowledge and learning throughout the organization.</a:t>
            </a:r>
          </a:p>
          <a:p>
            <a:endParaRPr lang="pt-PT" dirty="0"/>
          </a:p>
        </p:txBody>
      </p:sp>
    </p:spTree>
    <p:extLst>
      <p:ext uri="{BB962C8B-B14F-4D97-AF65-F5344CB8AC3E}">
        <p14:creationId xmlns:p14="http://schemas.microsoft.com/office/powerpoint/2010/main" val="3770329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algn="ctr" eaLnBrk="1" hangingPunct="1">
              <a:defRPr/>
            </a:pPr>
            <a:r>
              <a:rPr lang="pt-PT" altLang="ja-JP" sz="4000" b="1" dirty="0">
                <a:ea typeface="ＭＳ Ｐゴシック" charset="-128"/>
              </a:rPr>
              <a:t>8D </a:t>
            </a:r>
            <a:r>
              <a:rPr lang="pt-PT" altLang="ja-JP" sz="4000" b="1" dirty="0" err="1">
                <a:ea typeface="ＭＳ Ｐゴシック" charset="-128"/>
              </a:rPr>
              <a:t>Problem</a:t>
            </a:r>
            <a:r>
              <a:rPr lang="pt-PT" altLang="ja-JP" sz="4000" b="1" dirty="0">
                <a:ea typeface="ＭＳ Ｐゴシック" charset="-128"/>
              </a:rPr>
              <a:t> </a:t>
            </a:r>
            <a:r>
              <a:rPr lang="pt-PT" altLang="ja-JP" sz="4000" b="1" dirty="0" err="1">
                <a:ea typeface="ＭＳ Ｐゴシック" charset="-128"/>
              </a:rPr>
              <a:t>Solving</a:t>
            </a:r>
            <a:r>
              <a:rPr lang="pt-PT" altLang="ja-JP" sz="4000" b="1" dirty="0">
                <a:ea typeface="ＭＳ Ｐゴシック" charset="-128"/>
              </a:rPr>
              <a:t> (</a:t>
            </a:r>
            <a:r>
              <a:rPr lang="pt-PT" altLang="ja-JP" sz="4000" b="1" dirty="0" err="1">
                <a:ea typeface="ＭＳ Ｐゴシック" charset="-128"/>
              </a:rPr>
              <a:t>Eight</a:t>
            </a:r>
            <a:r>
              <a:rPr lang="pt-PT" altLang="ja-JP" sz="4000" b="1" dirty="0">
                <a:ea typeface="ＭＳ Ｐゴシック" charset="-128"/>
              </a:rPr>
              <a:t> Disciplines)</a:t>
            </a:r>
            <a:endParaRPr lang="pt-PT" sz="4000" b="1" dirty="0"/>
          </a:p>
        </p:txBody>
      </p:sp>
      <p:sp>
        <p:nvSpPr>
          <p:cNvPr id="108547" name="Rectangle 3"/>
          <p:cNvSpPr>
            <a:spLocks noGrp="1" noChangeArrowheads="1"/>
          </p:cNvSpPr>
          <p:nvPr>
            <p:ph type="body" idx="1"/>
          </p:nvPr>
        </p:nvSpPr>
        <p:spPr>
          <a:xfrm>
            <a:off x="838200" y="1825625"/>
            <a:ext cx="10515600" cy="4652448"/>
          </a:xfrm>
        </p:spPr>
        <p:txBody>
          <a:bodyPr>
            <a:noAutofit/>
          </a:bodyPr>
          <a:lstStyle/>
          <a:p>
            <a:pPr algn="just" eaLnBrk="1" hangingPunct="1">
              <a:lnSpc>
                <a:spcPct val="80000"/>
              </a:lnSpc>
            </a:pPr>
            <a:r>
              <a:rPr lang="pt-PT" altLang="pt-PT" sz="2400" b="1" dirty="0" err="1"/>
              <a:t>Strengths</a:t>
            </a:r>
            <a:r>
              <a:rPr lang="pt-PT" altLang="pt-PT" sz="2400" b="1" dirty="0"/>
              <a:t> </a:t>
            </a:r>
            <a:r>
              <a:rPr lang="pt-PT" altLang="pt-PT" sz="2400" b="1" dirty="0" err="1"/>
              <a:t>of</a:t>
            </a:r>
            <a:r>
              <a:rPr lang="pt-PT" altLang="pt-PT" sz="2400" b="1" dirty="0"/>
              <a:t> </a:t>
            </a:r>
            <a:r>
              <a:rPr lang="pt-PT" altLang="pt-PT" sz="2400" b="1" dirty="0" err="1"/>
              <a:t>the</a:t>
            </a:r>
            <a:r>
              <a:rPr lang="pt-PT" altLang="pt-PT" sz="2400" b="1" dirty="0"/>
              <a:t> 8D </a:t>
            </a:r>
            <a:r>
              <a:rPr lang="pt-PT" altLang="pt-PT" sz="2400" b="1" dirty="0" err="1"/>
              <a:t>Problem</a:t>
            </a:r>
            <a:r>
              <a:rPr lang="pt-PT" altLang="pt-PT" sz="2400" b="1" dirty="0"/>
              <a:t> </a:t>
            </a:r>
            <a:r>
              <a:rPr lang="pt-PT" altLang="pt-PT" sz="2400" b="1" dirty="0" err="1"/>
              <a:t>Solving</a:t>
            </a:r>
            <a:r>
              <a:rPr lang="pt-PT" altLang="pt-PT" sz="2400" b="1" dirty="0"/>
              <a:t> </a:t>
            </a:r>
            <a:r>
              <a:rPr lang="pt-PT" altLang="pt-PT" sz="2400" b="1" dirty="0" err="1"/>
              <a:t>Method</a:t>
            </a:r>
            <a:r>
              <a:rPr lang="pt-PT" altLang="pt-PT" sz="2400" b="1" dirty="0"/>
              <a:t>. </a:t>
            </a:r>
            <a:r>
              <a:rPr lang="pt-PT" altLang="pt-PT" sz="2400" b="1" dirty="0" err="1"/>
              <a:t>Benefits</a:t>
            </a:r>
            <a:endParaRPr lang="pt-PT" altLang="pt-PT" sz="2400" b="1" dirty="0"/>
          </a:p>
          <a:p>
            <a:pPr algn="just" eaLnBrk="1" hangingPunct="1">
              <a:lnSpc>
                <a:spcPct val="80000"/>
              </a:lnSpc>
            </a:pPr>
            <a:r>
              <a:rPr lang="pt-PT" altLang="pt-PT" sz="2400" dirty="0" err="1"/>
              <a:t>Effective</a:t>
            </a:r>
            <a:r>
              <a:rPr lang="pt-PT" altLang="pt-PT" sz="2400" dirty="0"/>
              <a:t> </a:t>
            </a:r>
            <a:r>
              <a:rPr lang="pt-PT" altLang="pt-PT" sz="2400" dirty="0" err="1"/>
              <a:t>approach</a:t>
            </a:r>
            <a:r>
              <a:rPr lang="pt-PT" altLang="pt-PT" sz="2400" dirty="0"/>
              <a:t> </a:t>
            </a:r>
            <a:r>
              <a:rPr lang="pt-PT" altLang="pt-PT" sz="2400" dirty="0" err="1"/>
              <a:t>at</a:t>
            </a:r>
            <a:r>
              <a:rPr lang="pt-PT" altLang="pt-PT" sz="2400" dirty="0"/>
              <a:t> </a:t>
            </a:r>
            <a:r>
              <a:rPr lang="pt-PT" altLang="pt-PT" sz="2400" dirty="0" err="1"/>
              <a:t>finding</a:t>
            </a:r>
            <a:r>
              <a:rPr lang="pt-PT" altLang="pt-PT" sz="2400" dirty="0"/>
              <a:t> a </a:t>
            </a:r>
            <a:r>
              <a:rPr lang="pt-PT" altLang="pt-PT" sz="2400" dirty="0" err="1"/>
              <a:t>root</a:t>
            </a:r>
            <a:r>
              <a:rPr lang="pt-PT" altLang="pt-PT" sz="2400" dirty="0"/>
              <a:t> cause, </a:t>
            </a:r>
            <a:r>
              <a:rPr lang="pt-PT" altLang="pt-PT" sz="2400" dirty="0" err="1"/>
              <a:t>developing</a:t>
            </a:r>
            <a:r>
              <a:rPr lang="pt-PT" altLang="pt-PT" sz="2400" dirty="0"/>
              <a:t> </a:t>
            </a:r>
            <a:r>
              <a:rPr lang="pt-PT" altLang="pt-PT" sz="2400" dirty="0" err="1"/>
              <a:t>proper</a:t>
            </a:r>
            <a:r>
              <a:rPr lang="pt-PT" altLang="pt-PT" sz="2400" dirty="0"/>
              <a:t> </a:t>
            </a:r>
            <a:r>
              <a:rPr lang="pt-PT" altLang="pt-PT" sz="2400" dirty="0" err="1"/>
              <a:t>actions</a:t>
            </a:r>
            <a:r>
              <a:rPr lang="pt-PT" altLang="pt-PT" sz="2400" dirty="0"/>
              <a:t> to </a:t>
            </a:r>
            <a:r>
              <a:rPr lang="pt-PT" altLang="pt-PT" sz="2400" dirty="0" err="1"/>
              <a:t>eliminate</a:t>
            </a:r>
            <a:r>
              <a:rPr lang="pt-PT" altLang="pt-PT" sz="2400" dirty="0"/>
              <a:t> </a:t>
            </a:r>
            <a:r>
              <a:rPr lang="pt-PT" altLang="pt-PT" sz="2400" dirty="0" err="1"/>
              <a:t>root</a:t>
            </a:r>
            <a:r>
              <a:rPr lang="pt-PT" altLang="pt-PT" sz="2400" dirty="0"/>
              <a:t> causes, </a:t>
            </a:r>
            <a:r>
              <a:rPr lang="pt-PT" altLang="pt-PT" sz="2400" dirty="0" err="1"/>
              <a:t>and</a:t>
            </a:r>
            <a:r>
              <a:rPr lang="pt-PT" altLang="pt-PT" sz="2400" dirty="0"/>
              <a:t> </a:t>
            </a:r>
            <a:r>
              <a:rPr lang="pt-PT" altLang="pt-PT" sz="2400" dirty="0" err="1"/>
              <a:t>implementing</a:t>
            </a:r>
            <a:r>
              <a:rPr lang="pt-PT" altLang="pt-PT" sz="2400" dirty="0"/>
              <a:t> </a:t>
            </a:r>
            <a:r>
              <a:rPr lang="pt-PT" altLang="pt-PT" sz="2400" dirty="0" err="1"/>
              <a:t>the</a:t>
            </a:r>
            <a:r>
              <a:rPr lang="pt-PT" altLang="pt-PT" sz="2400" dirty="0"/>
              <a:t> </a:t>
            </a:r>
            <a:r>
              <a:rPr lang="pt-PT" altLang="pt-PT" sz="2400" dirty="0" err="1"/>
              <a:t>permanent</a:t>
            </a:r>
            <a:r>
              <a:rPr lang="pt-PT" altLang="pt-PT" sz="2400" dirty="0"/>
              <a:t> </a:t>
            </a:r>
            <a:r>
              <a:rPr lang="pt-PT" altLang="pt-PT" sz="2400" dirty="0" err="1"/>
              <a:t>corrective</a:t>
            </a:r>
            <a:r>
              <a:rPr lang="pt-PT" altLang="pt-PT" sz="2400" dirty="0"/>
              <a:t> </a:t>
            </a:r>
            <a:r>
              <a:rPr lang="pt-PT" altLang="pt-PT" sz="2400" dirty="0" err="1"/>
              <a:t>action</a:t>
            </a:r>
            <a:r>
              <a:rPr lang="pt-PT" altLang="pt-PT" sz="2400" dirty="0"/>
              <a:t>.</a:t>
            </a:r>
          </a:p>
          <a:p>
            <a:pPr algn="just" eaLnBrk="1" hangingPunct="1">
              <a:lnSpc>
                <a:spcPct val="80000"/>
              </a:lnSpc>
            </a:pPr>
            <a:r>
              <a:rPr lang="pt-PT" altLang="pt-PT" sz="2400" dirty="0" err="1"/>
              <a:t>Helps</a:t>
            </a:r>
            <a:r>
              <a:rPr lang="pt-PT" altLang="pt-PT" sz="2400" dirty="0"/>
              <a:t> to explore </a:t>
            </a:r>
            <a:r>
              <a:rPr lang="pt-PT" altLang="pt-PT" sz="2400" dirty="0" err="1"/>
              <a:t>the</a:t>
            </a:r>
            <a:r>
              <a:rPr lang="pt-PT" altLang="pt-PT" sz="2400" dirty="0"/>
              <a:t> </a:t>
            </a:r>
            <a:r>
              <a:rPr lang="pt-PT" altLang="pt-PT" sz="2400" dirty="0" err="1"/>
              <a:t>Control</a:t>
            </a:r>
            <a:r>
              <a:rPr lang="pt-PT" altLang="pt-PT" sz="2400" dirty="0"/>
              <a:t> </a:t>
            </a:r>
            <a:r>
              <a:rPr lang="pt-PT" altLang="pt-PT" sz="2400" dirty="0" err="1"/>
              <a:t>System</a:t>
            </a:r>
            <a:r>
              <a:rPr lang="pt-PT" altLang="pt-PT" sz="2400" dirty="0"/>
              <a:t> </a:t>
            </a:r>
            <a:r>
              <a:rPr lang="pt-PT" altLang="pt-PT" sz="2400" dirty="0" err="1"/>
              <a:t>that</a:t>
            </a:r>
            <a:r>
              <a:rPr lang="pt-PT" altLang="pt-PT" sz="2400" dirty="0"/>
              <a:t> </a:t>
            </a:r>
            <a:r>
              <a:rPr lang="pt-PT" altLang="pt-PT" sz="2400" dirty="0" err="1"/>
              <a:t>allowed</a:t>
            </a:r>
            <a:r>
              <a:rPr lang="pt-PT" altLang="pt-PT" sz="2400" dirty="0"/>
              <a:t> </a:t>
            </a:r>
            <a:r>
              <a:rPr lang="pt-PT" altLang="pt-PT" sz="2400" dirty="0" err="1"/>
              <a:t>the</a:t>
            </a:r>
            <a:r>
              <a:rPr lang="pt-PT" altLang="pt-PT" sz="2400" dirty="0"/>
              <a:t> </a:t>
            </a:r>
            <a:r>
              <a:rPr lang="pt-PT" altLang="pt-PT" sz="2400" dirty="0" err="1"/>
              <a:t>problem</a:t>
            </a:r>
            <a:r>
              <a:rPr lang="pt-PT" altLang="pt-PT" sz="2400" dirty="0"/>
              <a:t> to escape. </a:t>
            </a:r>
            <a:r>
              <a:rPr lang="pt-PT" altLang="pt-PT" sz="2400" dirty="0" err="1"/>
              <a:t>The</a:t>
            </a:r>
            <a:r>
              <a:rPr lang="pt-PT" altLang="pt-PT" sz="2400" dirty="0"/>
              <a:t> Escape </a:t>
            </a:r>
            <a:r>
              <a:rPr lang="pt-PT" altLang="pt-PT" sz="2400" dirty="0" err="1"/>
              <a:t>Point</a:t>
            </a:r>
            <a:r>
              <a:rPr lang="pt-PT" altLang="pt-PT" sz="2400" dirty="0"/>
              <a:t> </a:t>
            </a:r>
            <a:r>
              <a:rPr lang="pt-PT" altLang="pt-PT" sz="2400" dirty="0" err="1"/>
              <a:t>is</a:t>
            </a:r>
            <a:r>
              <a:rPr lang="pt-PT" altLang="pt-PT" sz="2400" dirty="0"/>
              <a:t> </a:t>
            </a:r>
            <a:r>
              <a:rPr lang="pt-PT" altLang="pt-PT" sz="2400" dirty="0" err="1"/>
              <a:t>studied</a:t>
            </a:r>
            <a:r>
              <a:rPr lang="pt-PT" altLang="pt-PT" sz="2400" dirty="0"/>
              <a:t> for </a:t>
            </a:r>
            <a:r>
              <a:rPr lang="pt-PT" altLang="pt-PT" sz="2400" dirty="0" err="1"/>
              <a:t>the</a:t>
            </a:r>
            <a:r>
              <a:rPr lang="pt-PT" altLang="pt-PT" sz="2400" dirty="0"/>
              <a:t> </a:t>
            </a:r>
            <a:r>
              <a:rPr lang="pt-PT" altLang="pt-PT" sz="2400" dirty="0" err="1"/>
              <a:t>purpose</a:t>
            </a:r>
            <a:r>
              <a:rPr lang="pt-PT" altLang="pt-PT" sz="2400" dirty="0"/>
              <a:t> </a:t>
            </a:r>
            <a:r>
              <a:rPr lang="pt-PT" altLang="pt-PT" sz="2400" dirty="0" err="1"/>
              <a:t>of</a:t>
            </a:r>
            <a:r>
              <a:rPr lang="pt-PT" altLang="pt-PT" sz="2400" dirty="0"/>
              <a:t> </a:t>
            </a:r>
            <a:r>
              <a:rPr lang="pt-PT" altLang="pt-PT" sz="2400" dirty="0" err="1"/>
              <a:t>improving</a:t>
            </a:r>
            <a:r>
              <a:rPr lang="pt-PT" altLang="pt-PT" sz="2400" dirty="0"/>
              <a:t> </a:t>
            </a:r>
            <a:r>
              <a:rPr lang="pt-PT" altLang="pt-PT" sz="2400" dirty="0" err="1"/>
              <a:t>the</a:t>
            </a:r>
            <a:r>
              <a:rPr lang="pt-PT" altLang="pt-PT" sz="2400" dirty="0"/>
              <a:t> </a:t>
            </a:r>
            <a:r>
              <a:rPr lang="pt-PT" altLang="pt-PT" sz="2400" dirty="0" err="1"/>
              <a:t>ability</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Control</a:t>
            </a:r>
            <a:r>
              <a:rPr lang="pt-PT" altLang="pt-PT" sz="2400" dirty="0"/>
              <a:t> </a:t>
            </a:r>
            <a:r>
              <a:rPr lang="pt-PT" altLang="pt-PT" sz="2400" dirty="0" err="1"/>
              <a:t>System</a:t>
            </a:r>
            <a:r>
              <a:rPr lang="pt-PT" altLang="pt-PT" sz="2400" dirty="0"/>
              <a:t> to </a:t>
            </a:r>
            <a:r>
              <a:rPr lang="pt-PT" altLang="pt-PT" sz="2400" dirty="0" err="1"/>
              <a:t>detect</a:t>
            </a:r>
            <a:r>
              <a:rPr lang="pt-PT" altLang="pt-PT" sz="2400" dirty="0"/>
              <a:t> </a:t>
            </a:r>
            <a:r>
              <a:rPr lang="pt-PT" altLang="pt-PT" sz="2400" dirty="0" err="1"/>
              <a:t>the</a:t>
            </a:r>
            <a:r>
              <a:rPr lang="pt-PT" altLang="pt-PT" sz="2400" dirty="0"/>
              <a:t> </a:t>
            </a:r>
            <a:r>
              <a:rPr lang="pt-PT" altLang="pt-PT" sz="2400" dirty="0" err="1"/>
              <a:t>failure</a:t>
            </a:r>
            <a:r>
              <a:rPr lang="pt-PT" altLang="pt-PT" sz="2400" dirty="0"/>
              <a:t> </a:t>
            </a:r>
            <a:r>
              <a:rPr lang="pt-PT" altLang="pt-PT" sz="2400" dirty="0" err="1"/>
              <a:t>or</a:t>
            </a:r>
            <a:r>
              <a:rPr lang="pt-PT" altLang="pt-PT" sz="2400" dirty="0"/>
              <a:t> cause </a:t>
            </a:r>
            <a:r>
              <a:rPr lang="pt-PT" altLang="pt-PT" sz="2400" dirty="0" err="1"/>
              <a:t>when</a:t>
            </a:r>
            <a:r>
              <a:rPr lang="pt-PT" altLang="pt-PT" sz="2400" dirty="0"/>
              <a:t> </a:t>
            </a:r>
            <a:r>
              <a:rPr lang="pt-PT" altLang="pt-PT" sz="2400" dirty="0" err="1"/>
              <a:t>and</a:t>
            </a:r>
            <a:r>
              <a:rPr lang="pt-PT" altLang="pt-PT" sz="2400" dirty="0"/>
              <a:t> </a:t>
            </a:r>
            <a:r>
              <a:rPr lang="pt-PT" altLang="pt-PT" sz="2400" dirty="0" err="1"/>
              <a:t>if</a:t>
            </a:r>
            <a:r>
              <a:rPr lang="pt-PT" altLang="pt-PT" sz="2400" dirty="0"/>
              <a:t> </a:t>
            </a:r>
            <a:r>
              <a:rPr lang="pt-PT" altLang="pt-PT" sz="2400" dirty="0" err="1"/>
              <a:t>it</a:t>
            </a:r>
            <a:r>
              <a:rPr lang="pt-PT" altLang="pt-PT" sz="2400" dirty="0"/>
              <a:t> </a:t>
            </a:r>
            <a:r>
              <a:rPr lang="pt-PT" altLang="pt-PT" sz="2400" dirty="0" err="1"/>
              <a:t>should</a:t>
            </a:r>
            <a:r>
              <a:rPr lang="pt-PT" altLang="pt-PT" sz="2400" dirty="0"/>
              <a:t> </a:t>
            </a:r>
            <a:r>
              <a:rPr lang="pt-PT" altLang="pt-PT" sz="2400" dirty="0" err="1"/>
              <a:t>occur</a:t>
            </a:r>
            <a:r>
              <a:rPr lang="pt-PT" altLang="pt-PT" sz="2400" dirty="0"/>
              <a:t> </a:t>
            </a:r>
            <a:r>
              <a:rPr lang="pt-PT" altLang="pt-PT" sz="2400" dirty="0" err="1"/>
              <a:t>again</a:t>
            </a:r>
            <a:r>
              <a:rPr lang="pt-PT" altLang="pt-PT" sz="2400" dirty="0"/>
              <a:t>.</a:t>
            </a:r>
          </a:p>
          <a:p>
            <a:pPr algn="just" eaLnBrk="1" hangingPunct="1">
              <a:lnSpc>
                <a:spcPct val="80000"/>
              </a:lnSpc>
            </a:pPr>
            <a:r>
              <a:rPr lang="pt-PT" altLang="pt-PT" sz="2400" dirty="0" err="1"/>
              <a:t>The</a:t>
            </a:r>
            <a:r>
              <a:rPr lang="pt-PT" altLang="pt-PT" sz="2400" dirty="0"/>
              <a:t> </a:t>
            </a:r>
            <a:r>
              <a:rPr lang="pt-PT" altLang="pt-PT" sz="2400" dirty="0" err="1"/>
              <a:t>Prevention</a:t>
            </a:r>
            <a:r>
              <a:rPr lang="pt-PT" altLang="pt-PT" sz="2400" dirty="0"/>
              <a:t> </a:t>
            </a:r>
            <a:r>
              <a:rPr lang="pt-PT" altLang="pt-PT" sz="2400" dirty="0" err="1"/>
              <a:t>Loop</a:t>
            </a:r>
            <a:r>
              <a:rPr lang="pt-PT" altLang="pt-PT" sz="2400" dirty="0"/>
              <a:t> explores </a:t>
            </a:r>
            <a:r>
              <a:rPr lang="pt-PT" altLang="pt-PT" sz="2400" dirty="0" err="1"/>
              <a:t>the</a:t>
            </a:r>
            <a:r>
              <a:rPr lang="pt-PT" altLang="pt-PT" sz="2400" dirty="0"/>
              <a:t> </a:t>
            </a:r>
            <a:r>
              <a:rPr lang="pt-PT" altLang="pt-PT" sz="2400" dirty="0" err="1"/>
              <a:t>systems</a:t>
            </a:r>
            <a:r>
              <a:rPr lang="pt-PT" altLang="pt-PT" sz="2400" dirty="0"/>
              <a:t> </a:t>
            </a:r>
            <a:r>
              <a:rPr lang="pt-PT" altLang="pt-PT" sz="2400" dirty="0" err="1"/>
              <a:t>that</a:t>
            </a:r>
            <a:r>
              <a:rPr lang="pt-PT" altLang="pt-PT" sz="2400" dirty="0"/>
              <a:t> </a:t>
            </a:r>
            <a:r>
              <a:rPr lang="pt-PT" altLang="pt-PT" sz="2400" dirty="0" err="1"/>
              <a:t>permitted</a:t>
            </a:r>
            <a:r>
              <a:rPr lang="pt-PT" altLang="pt-PT" sz="2400" dirty="0"/>
              <a:t> </a:t>
            </a:r>
            <a:r>
              <a:rPr lang="pt-PT" altLang="pt-PT" sz="2400" dirty="0" err="1"/>
              <a:t>the</a:t>
            </a:r>
            <a:r>
              <a:rPr lang="pt-PT" altLang="pt-PT" sz="2400" dirty="0"/>
              <a:t> </a:t>
            </a:r>
            <a:r>
              <a:rPr lang="pt-PT" altLang="pt-PT" sz="2400" dirty="0" err="1"/>
              <a:t>condition</a:t>
            </a:r>
            <a:r>
              <a:rPr lang="pt-PT" altLang="pt-PT" sz="2400" dirty="0"/>
              <a:t> </a:t>
            </a:r>
            <a:r>
              <a:rPr lang="pt-PT" altLang="pt-PT" sz="2400" dirty="0" err="1"/>
              <a:t>that</a:t>
            </a:r>
            <a:r>
              <a:rPr lang="pt-PT" altLang="pt-PT" sz="2400" dirty="0"/>
              <a:t> </a:t>
            </a:r>
            <a:r>
              <a:rPr lang="pt-PT" altLang="pt-PT" sz="2400" dirty="0" err="1"/>
              <a:t>allowed</a:t>
            </a:r>
            <a:r>
              <a:rPr lang="pt-PT" altLang="pt-PT" sz="2400" dirty="0"/>
              <a:t> </a:t>
            </a:r>
            <a:r>
              <a:rPr lang="pt-PT" altLang="pt-PT" sz="2400" dirty="0" err="1"/>
              <a:t>the</a:t>
            </a:r>
            <a:r>
              <a:rPr lang="pt-PT" altLang="pt-PT" sz="2400" dirty="0"/>
              <a:t> </a:t>
            </a:r>
            <a:r>
              <a:rPr lang="pt-PT" altLang="pt-PT" sz="2400" dirty="0" err="1"/>
              <a:t>Failure</a:t>
            </a:r>
            <a:r>
              <a:rPr lang="pt-PT" altLang="pt-PT" sz="2400" dirty="0"/>
              <a:t> </a:t>
            </a:r>
            <a:r>
              <a:rPr lang="pt-PT" altLang="pt-PT" sz="2400" dirty="0" err="1"/>
              <a:t>and</a:t>
            </a:r>
            <a:r>
              <a:rPr lang="pt-PT" altLang="pt-PT" sz="2400" dirty="0"/>
              <a:t> Cause </a:t>
            </a:r>
            <a:r>
              <a:rPr lang="pt-PT" altLang="pt-PT" sz="2400" dirty="0" err="1"/>
              <a:t>Mechanism</a:t>
            </a:r>
            <a:r>
              <a:rPr lang="pt-PT" altLang="pt-PT" sz="2400" dirty="0"/>
              <a:t> to </a:t>
            </a:r>
            <a:r>
              <a:rPr lang="pt-PT" altLang="pt-PT" sz="2400" dirty="0" err="1"/>
              <a:t>exist</a:t>
            </a:r>
            <a:r>
              <a:rPr lang="pt-PT" altLang="pt-PT" sz="2400" dirty="0"/>
              <a:t> in </a:t>
            </a:r>
            <a:r>
              <a:rPr lang="pt-PT" altLang="pt-PT" sz="2400" dirty="0" err="1"/>
              <a:t>the</a:t>
            </a:r>
            <a:r>
              <a:rPr lang="pt-PT" altLang="pt-PT" sz="2400" dirty="0"/>
              <a:t> </a:t>
            </a:r>
            <a:r>
              <a:rPr lang="pt-PT" altLang="pt-PT" sz="2400" dirty="0" err="1"/>
              <a:t>first</a:t>
            </a:r>
            <a:r>
              <a:rPr lang="pt-PT" altLang="pt-PT" sz="2400" dirty="0"/>
              <a:t> </a:t>
            </a:r>
            <a:r>
              <a:rPr lang="pt-PT" altLang="pt-PT" sz="2400" dirty="0" err="1"/>
              <a:t>place</a:t>
            </a:r>
            <a:r>
              <a:rPr lang="pt-PT" altLang="pt-PT" sz="2400" dirty="0"/>
              <a:t>.</a:t>
            </a:r>
            <a:endParaRPr lang="pt-PT" altLang="pt-PT" sz="2400" b="1" dirty="0"/>
          </a:p>
          <a:p>
            <a:pPr algn="just" eaLnBrk="1" hangingPunct="1">
              <a:lnSpc>
                <a:spcPct val="80000"/>
              </a:lnSpc>
            </a:pPr>
            <a:r>
              <a:rPr lang="pt-PT" altLang="pt-PT" sz="2400" b="1" dirty="0" err="1"/>
              <a:t>Limitations</a:t>
            </a:r>
            <a:r>
              <a:rPr lang="pt-PT" altLang="pt-PT" sz="2400" b="1" dirty="0"/>
              <a:t> </a:t>
            </a:r>
            <a:r>
              <a:rPr lang="pt-PT" altLang="pt-PT" sz="2400" b="1" dirty="0" err="1"/>
              <a:t>of</a:t>
            </a:r>
            <a:r>
              <a:rPr lang="pt-PT" altLang="pt-PT" sz="2400" b="1" dirty="0"/>
              <a:t> </a:t>
            </a:r>
            <a:r>
              <a:rPr lang="pt-PT" altLang="pt-PT" sz="2400" b="1" dirty="0" err="1"/>
              <a:t>the</a:t>
            </a:r>
            <a:r>
              <a:rPr lang="pt-PT" altLang="pt-PT" sz="2400" b="1" dirty="0"/>
              <a:t> 8D </a:t>
            </a:r>
            <a:r>
              <a:rPr lang="pt-PT" altLang="pt-PT" sz="2400" b="1" dirty="0" err="1"/>
              <a:t>Problem</a:t>
            </a:r>
            <a:r>
              <a:rPr lang="pt-PT" altLang="pt-PT" sz="2400" b="1" dirty="0"/>
              <a:t> </a:t>
            </a:r>
            <a:r>
              <a:rPr lang="pt-PT" altLang="pt-PT" sz="2400" b="1" dirty="0" err="1"/>
              <a:t>Solving</a:t>
            </a:r>
            <a:r>
              <a:rPr lang="pt-PT" altLang="pt-PT" sz="2400" b="1" dirty="0"/>
              <a:t> </a:t>
            </a:r>
            <a:r>
              <a:rPr lang="pt-PT" altLang="pt-PT" sz="2400" b="1" dirty="0" err="1"/>
              <a:t>framework</a:t>
            </a:r>
            <a:r>
              <a:rPr lang="pt-PT" altLang="pt-PT" sz="2400" b="1" dirty="0"/>
              <a:t>. </a:t>
            </a:r>
            <a:r>
              <a:rPr lang="pt-PT" altLang="pt-PT" sz="2400" b="1" dirty="0" err="1"/>
              <a:t>Disadvantages</a:t>
            </a:r>
            <a:endParaRPr lang="pt-PT" altLang="pt-PT" sz="2400" b="1" dirty="0"/>
          </a:p>
          <a:p>
            <a:pPr algn="just" eaLnBrk="1" hangingPunct="1">
              <a:lnSpc>
                <a:spcPct val="80000"/>
              </a:lnSpc>
            </a:pPr>
            <a:r>
              <a:rPr lang="pt-PT" altLang="pt-PT" sz="2400" dirty="0"/>
              <a:t>8D training can </a:t>
            </a:r>
            <a:r>
              <a:rPr lang="pt-PT" altLang="pt-PT" sz="2400" dirty="0" err="1"/>
              <a:t>be</a:t>
            </a:r>
            <a:r>
              <a:rPr lang="pt-PT" altLang="pt-PT" sz="2400" dirty="0"/>
              <a:t> time </a:t>
            </a:r>
            <a:r>
              <a:rPr lang="pt-PT" altLang="pt-PT" sz="2400" dirty="0" err="1"/>
              <a:t>consuming</a:t>
            </a:r>
            <a:r>
              <a:rPr lang="pt-PT" altLang="pt-PT" sz="2400" dirty="0"/>
              <a:t> </a:t>
            </a:r>
            <a:r>
              <a:rPr lang="pt-PT" altLang="pt-PT" sz="2400" dirty="0" err="1"/>
              <a:t>and</a:t>
            </a:r>
            <a:r>
              <a:rPr lang="pt-PT" altLang="pt-PT" sz="2400" dirty="0"/>
              <a:t> </a:t>
            </a:r>
            <a:r>
              <a:rPr lang="pt-PT" altLang="pt-PT" sz="2400" dirty="0" err="1"/>
              <a:t>difficult</a:t>
            </a:r>
            <a:r>
              <a:rPr lang="pt-PT" altLang="pt-PT" sz="2400" dirty="0"/>
              <a:t> to </a:t>
            </a:r>
            <a:r>
              <a:rPr lang="pt-PT" altLang="pt-PT" sz="2400" dirty="0" err="1"/>
              <a:t>develop</a:t>
            </a:r>
            <a:r>
              <a:rPr lang="pt-PT" altLang="pt-PT" sz="2400" dirty="0"/>
              <a:t>. </a:t>
            </a:r>
          </a:p>
          <a:p>
            <a:pPr algn="just" eaLnBrk="1" hangingPunct="1">
              <a:lnSpc>
                <a:spcPct val="80000"/>
              </a:lnSpc>
            </a:pPr>
            <a:r>
              <a:rPr lang="pt-PT" altLang="pt-PT" sz="2400" dirty="0" err="1"/>
              <a:t>Requires</a:t>
            </a:r>
            <a:r>
              <a:rPr lang="pt-PT" altLang="pt-PT" sz="2400" dirty="0"/>
              <a:t> training in </a:t>
            </a:r>
            <a:r>
              <a:rPr lang="pt-PT" altLang="pt-PT" sz="2400" dirty="0" err="1"/>
              <a:t>the</a:t>
            </a:r>
            <a:r>
              <a:rPr lang="pt-PT" altLang="pt-PT" sz="2400" dirty="0"/>
              <a:t> 8D </a:t>
            </a:r>
            <a:r>
              <a:rPr lang="pt-PT" altLang="pt-PT" sz="2400" dirty="0" err="1"/>
              <a:t>problem-solving</a:t>
            </a:r>
            <a:r>
              <a:rPr lang="pt-PT" altLang="pt-PT" sz="2400" dirty="0"/>
              <a:t> </a:t>
            </a:r>
            <a:r>
              <a:rPr lang="pt-PT" altLang="pt-PT" sz="2400" dirty="0" err="1"/>
              <a:t>process</a:t>
            </a:r>
            <a:r>
              <a:rPr lang="pt-PT" altLang="pt-PT" sz="2400" dirty="0"/>
              <a:t> as </a:t>
            </a:r>
            <a:r>
              <a:rPr lang="pt-PT" altLang="pt-PT" sz="2400" dirty="0" err="1"/>
              <a:t>well</a:t>
            </a:r>
            <a:r>
              <a:rPr lang="pt-PT" altLang="pt-PT" sz="2400" dirty="0"/>
              <a:t> as data </a:t>
            </a:r>
            <a:r>
              <a:rPr lang="pt-PT" altLang="pt-PT" sz="2400" dirty="0" err="1"/>
              <a:t>collection</a:t>
            </a:r>
            <a:r>
              <a:rPr lang="pt-PT" altLang="pt-PT" sz="2400" dirty="0"/>
              <a:t> </a:t>
            </a:r>
            <a:r>
              <a:rPr lang="pt-PT" altLang="pt-PT" sz="2400" dirty="0" err="1"/>
              <a:t>and</a:t>
            </a:r>
            <a:r>
              <a:rPr lang="pt-PT" altLang="pt-PT" sz="2400" dirty="0"/>
              <a:t> </a:t>
            </a:r>
            <a:r>
              <a:rPr lang="pt-PT" altLang="pt-PT" sz="2400" dirty="0" err="1"/>
              <a:t>analysis</a:t>
            </a:r>
            <a:r>
              <a:rPr lang="pt-PT" altLang="pt-PT" sz="2400" dirty="0"/>
              <a:t> </a:t>
            </a:r>
            <a:r>
              <a:rPr lang="pt-PT" altLang="pt-PT" sz="2400" dirty="0" err="1"/>
              <a:t>tools</a:t>
            </a:r>
            <a:r>
              <a:rPr lang="pt-PT" altLang="pt-PT" sz="2400" dirty="0"/>
              <a:t> </a:t>
            </a:r>
            <a:r>
              <a:rPr lang="pt-PT" altLang="pt-PT" sz="2400" dirty="0" err="1"/>
              <a:t>such</a:t>
            </a:r>
            <a:r>
              <a:rPr lang="pt-PT" altLang="pt-PT" sz="2400" dirty="0"/>
              <a:t> as </a:t>
            </a:r>
            <a:r>
              <a:rPr lang="pt-PT" altLang="pt-PT" sz="2400" dirty="0" err="1"/>
              <a:t>Pareto</a:t>
            </a:r>
            <a:r>
              <a:rPr lang="pt-PT" altLang="pt-PT" sz="2400" dirty="0"/>
              <a:t> </a:t>
            </a:r>
            <a:r>
              <a:rPr lang="pt-PT" altLang="pt-PT" sz="2400" dirty="0" err="1"/>
              <a:t>diagrams</a:t>
            </a:r>
            <a:r>
              <a:rPr lang="pt-PT" altLang="pt-PT" sz="2400" dirty="0"/>
              <a:t>, </a:t>
            </a:r>
            <a:r>
              <a:rPr lang="pt-PT" altLang="pt-PT" sz="2400" dirty="0" err="1">
                <a:hlinkClick r:id="rId3"/>
              </a:rPr>
              <a:t>Fishbone</a:t>
            </a:r>
            <a:r>
              <a:rPr lang="pt-PT" altLang="pt-PT" sz="2400" dirty="0">
                <a:hlinkClick r:id="rId3"/>
              </a:rPr>
              <a:t> </a:t>
            </a:r>
            <a:r>
              <a:rPr lang="pt-PT" altLang="pt-PT" sz="2400" dirty="0" err="1">
                <a:hlinkClick r:id="rId3"/>
              </a:rPr>
              <a:t>Diagrams</a:t>
            </a:r>
            <a:r>
              <a:rPr lang="pt-PT" altLang="pt-PT" sz="2400" dirty="0"/>
              <a:t>, </a:t>
            </a:r>
            <a:r>
              <a:rPr lang="pt-PT" altLang="pt-PT" sz="2400" dirty="0" err="1"/>
              <a:t>and</a:t>
            </a:r>
            <a:r>
              <a:rPr lang="pt-PT" altLang="pt-PT" sz="2400" dirty="0"/>
              <a:t> </a:t>
            </a:r>
            <a:r>
              <a:rPr lang="pt-PT" altLang="pt-PT" sz="2400" dirty="0" err="1"/>
              <a:t>flowcharts</a:t>
            </a:r>
            <a:r>
              <a:rPr lang="pt-PT" altLang="pt-PT" sz="2400" dirty="0"/>
              <a:t> to </a:t>
            </a:r>
            <a:r>
              <a:rPr lang="pt-PT" altLang="pt-PT" sz="2400" dirty="0" err="1"/>
              <a:t>name</a:t>
            </a:r>
            <a:r>
              <a:rPr lang="pt-PT" altLang="pt-PT" sz="2400" dirty="0"/>
              <a:t> </a:t>
            </a:r>
            <a:r>
              <a:rPr lang="pt-PT" altLang="pt-PT" sz="2400" dirty="0" err="1"/>
              <a:t>just</a:t>
            </a:r>
            <a:r>
              <a:rPr lang="pt-PT" altLang="pt-PT" sz="2400" dirty="0"/>
              <a:t> a </a:t>
            </a:r>
            <a:r>
              <a:rPr lang="pt-PT" altLang="pt-PT" sz="2400" dirty="0" err="1"/>
              <a:t>few</a:t>
            </a:r>
            <a:r>
              <a:rPr lang="pt-PT" altLang="pt-PT" sz="2400" dirty="0"/>
              <a:t>.</a:t>
            </a:r>
          </a:p>
        </p:txBody>
      </p:sp>
    </p:spTree>
    <p:extLst>
      <p:ext uri="{BB962C8B-B14F-4D97-AF65-F5344CB8AC3E}">
        <p14:creationId xmlns:p14="http://schemas.microsoft.com/office/powerpoint/2010/main" val="7893157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normAutofit/>
          </a:bodyPr>
          <a:lstStyle/>
          <a:p>
            <a:pPr algn="ctr" eaLnBrk="1" hangingPunct="1">
              <a:defRPr/>
            </a:pPr>
            <a:r>
              <a:rPr lang="pt-PT" altLang="ja-JP" b="1" dirty="0">
                <a:ea typeface="ＭＳ Ｐゴシック" charset="-128"/>
              </a:rPr>
              <a:t>8D </a:t>
            </a:r>
            <a:r>
              <a:rPr lang="pt-PT" altLang="ja-JP" b="1" dirty="0" err="1">
                <a:ea typeface="ＭＳ Ｐゴシック" charset="-128"/>
              </a:rPr>
              <a:t>Problem</a:t>
            </a:r>
            <a:r>
              <a:rPr lang="pt-PT" altLang="ja-JP" b="1" dirty="0">
                <a:ea typeface="ＭＳ Ｐゴシック" charset="-128"/>
              </a:rPr>
              <a:t> </a:t>
            </a:r>
            <a:r>
              <a:rPr lang="pt-PT" altLang="ja-JP" b="1" dirty="0" err="1">
                <a:ea typeface="ＭＳ Ｐゴシック" charset="-128"/>
              </a:rPr>
              <a:t>Solving</a:t>
            </a:r>
            <a:r>
              <a:rPr lang="pt-PT" altLang="ja-JP" b="1" dirty="0">
                <a:ea typeface="ＭＳ Ｐゴシック" charset="-128"/>
              </a:rPr>
              <a:t> (</a:t>
            </a:r>
            <a:r>
              <a:rPr lang="pt-PT" altLang="ja-JP" b="1" dirty="0" err="1">
                <a:ea typeface="ＭＳ Ｐゴシック" charset="-128"/>
              </a:rPr>
              <a:t>Eight</a:t>
            </a:r>
            <a:r>
              <a:rPr lang="pt-PT" altLang="ja-JP" b="1" dirty="0">
                <a:ea typeface="ＭＳ Ｐゴシック" charset="-128"/>
              </a:rPr>
              <a:t> Disciplines)</a:t>
            </a:r>
            <a:endParaRPr lang="pt-PT" b="1" dirty="0"/>
          </a:p>
        </p:txBody>
      </p:sp>
      <p:pic>
        <p:nvPicPr>
          <p:cNvPr id="109571" name="Picture 4" descr="8D Problem Solving (Eight Disciplines)"/>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28776"/>
            <a:ext cx="10515600" cy="5040313"/>
          </a:xfrm>
          <a:solidFill>
            <a:srgbClr val="FF0000"/>
          </a:solidFill>
        </p:spPr>
      </p:pic>
    </p:spTree>
    <p:extLst>
      <p:ext uri="{BB962C8B-B14F-4D97-AF65-F5344CB8AC3E}">
        <p14:creationId xmlns:p14="http://schemas.microsoft.com/office/powerpoint/2010/main" val="27761026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p>
        </p:txBody>
      </p:sp>
      <p:sp>
        <p:nvSpPr>
          <p:cNvPr id="142339" name="Rectangle 3"/>
          <p:cNvSpPr>
            <a:spLocks noGrp="1" noChangeArrowheads="1"/>
          </p:cNvSpPr>
          <p:nvPr>
            <p:ph type="body" idx="1"/>
          </p:nvPr>
        </p:nvSpPr>
        <p:spPr/>
        <p:txBody>
          <a:bodyPr>
            <a:normAutofit/>
          </a:bodyPr>
          <a:lstStyle/>
          <a:p>
            <a:pPr algn="just" eaLnBrk="1" hangingPunct="1">
              <a:lnSpc>
                <a:spcPct val="80000"/>
              </a:lnSpc>
            </a:pPr>
            <a:r>
              <a:rPr lang="pt-PT" altLang="pt-PT" sz="2000" dirty="0" smtClean="0"/>
              <a:t>In </a:t>
            </a:r>
            <a:r>
              <a:rPr lang="pt-PT" altLang="pt-PT" sz="2000" dirty="0"/>
              <a:t>1992, </a:t>
            </a:r>
            <a:r>
              <a:rPr lang="pt-PT" altLang="pt-PT" sz="2000" dirty="0" err="1"/>
              <a:t>an</a:t>
            </a:r>
            <a:r>
              <a:rPr lang="pt-PT" altLang="pt-PT" sz="2000" dirty="0"/>
              <a:t> </a:t>
            </a:r>
            <a:r>
              <a:rPr lang="pt-PT" altLang="pt-PT" sz="2000" dirty="0" err="1"/>
              <a:t>article</a:t>
            </a:r>
            <a:r>
              <a:rPr lang="pt-PT" altLang="pt-PT" sz="2000" dirty="0"/>
              <a:t> </a:t>
            </a:r>
            <a:r>
              <a:rPr lang="pt-PT" altLang="pt-PT" sz="2000" dirty="0" err="1"/>
              <a:t>by</a:t>
            </a:r>
            <a:r>
              <a:rPr lang="pt-PT" altLang="pt-PT" sz="2000" dirty="0"/>
              <a:t> </a:t>
            </a:r>
            <a:r>
              <a:rPr lang="pt-PT" altLang="pt-PT" sz="2000" b="1" dirty="0"/>
              <a:t>Robert </a:t>
            </a:r>
            <a:r>
              <a:rPr lang="pt-PT" altLang="pt-PT" sz="2000" b="1" dirty="0" err="1"/>
              <a:t>Kaplan</a:t>
            </a:r>
            <a:r>
              <a:rPr lang="pt-PT" altLang="pt-PT" sz="2000" b="1" dirty="0"/>
              <a:t> </a:t>
            </a:r>
            <a:r>
              <a:rPr lang="pt-PT" altLang="pt-PT" sz="2000" b="1" dirty="0" err="1"/>
              <a:t>and</a:t>
            </a:r>
            <a:r>
              <a:rPr lang="pt-PT" altLang="pt-PT" sz="2000" b="1" dirty="0"/>
              <a:t> David Norton</a:t>
            </a:r>
            <a:r>
              <a:rPr lang="pt-PT" altLang="pt-PT" sz="2000" dirty="0"/>
              <a:t> </a:t>
            </a:r>
            <a:r>
              <a:rPr lang="pt-PT" altLang="pt-PT" sz="2000" dirty="0" err="1"/>
              <a:t>entitled</a:t>
            </a:r>
            <a:r>
              <a:rPr lang="pt-PT" altLang="pt-PT" sz="2000" dirty="0"/>
              <a:t> "</a:t>
            </a:r>
            <a:r>
              <a:rPr lang="pt-PT" altLang="pt-PT" sz="2000" dirty="0" err="1"/>
              <a:t>The</a:t>
            </a:r>
            <a:r>
              <a:rPr lang="pt-PT" altLang="pt-PT" sz="2000" dirty="0"/>
              <a:t> </a:t>
            </a:r>
            <a:r>
              <a:rPr lang="pt-PT" altLang="pt-PT" sz="2000" dirty="0" err="1"/>
              <a:t>Balanced</a:t>
            </a:r>
            <a:r>
              <a:rPr lang="pt-PT" altLang="pt-PT" sz="2000" dirty="0"/>
              <a:t> </a:t>
            </a:r>
            <a:r>
              <a:rPr lang="pt-PT" altLang="pt-PT" sz="2000" dirty="0" err="1"/>
              <a:t>Scorecard</a:t>
            </a:r>
            <a:r>
              <a:rPr lang="pt-PT" altLang="pt-PT" sz="2000" dirty="0"/>
              <a:t> - </a:t>
            </a:r>
            <a:r>
              <a:rPr lang="pt-PT" altLang="pt-PT" sz="2000" dirty="0" err="1"/>
              <a:t>Measures</a:t>
            </a:r>
            <a:r>
              <a:rPr lang="pt-PT" altLang="pt-PT" sz="2000" dirty="0"/>
              <a:t> </a:t>
            </a:r>
            <a:r>
              <a:rPr lang="pt-PT" altLang="pt-PT" sz="2000" dirty="0" err="1"/>
              <a:t>that</a:t>
            </a:r>
            <a:r>
              <a:rPr lang="pt-PT" altLang="pt-PT" sz="2000" dirty="0"/>
              <a:t> Drive Performance" in </a:t>
            </a:r>
            <a:r>
              <a:rPr lang="pt-PT" altLang="pt-PT" sz="2000" dirty="0" err="1"/>
              <a:t>the</a:t>
            </a:r>
            <a:r>
              <a:rPr lang="pt-PT" altLang="pt-PT" sz="2000" dirty="0"/>
              <a:t> Harvard Business </a:t>
            </a:r>
            <a:r>
              <a:rPr lang="pt-PT" altLang="pt-PT" sz="2000" dirty="0" err="1"/>
              <a:t>Review</a:t>
            </a:r>
            <a:r>
              <a:rPr lang="pt-PT" altLang="pt-PT" sz="2000" dirty="0"/>
              <a:t> </a:t>
            </a:r>
            <a:r>
              <a:rPr lang="pt-PT" altLang="pt-PT" sz="2000" dirty="0" err="1"/>
              <a:t>caused</a:t>
            </a:r>
            <a:r>
              <a:rPr lang="pt-PT" altLang="pt-PT" sz="2000" dirty="0"/>
              <a:t> a </a:t>
            </a:r>
            <a:r>
              <a:rPr lang="pt-PT" altLang="pt-PT" sz="2000" dirty="0" err="1"/>
              <a:t>lot</a:t>
            </a:r>
            <a:r>
              <a:rPr lang="pt-PT" altLang="pt-PT" sz="2000" dirty="0"/>
              <a:t> </a:t>
            </a:r>
            <a:r>
              <a:rPr lang="pt-PT" altLang="pt-PT" sz="2000" dirty="0" err="1"/>
              <a:t>of</a:t>
            </a:r>
            <a:r>
              <a:rPr lang="pt-PT" altLang="pt-PT" sz="2000" dirty="0"/>
              <a:t> </a:t>
            </a:r>
            <a:r>
              <a:rPr lang="pt-PT" altLang="pt-PT" sz="2000" dirty="0" err="1"/>
              <a:t>attention</a:t>
            </a:r>
            <a:r>
              <a:rPr lang="pt-PT" altLang="pt-PT" sz="2000" dirty="0"/>
              <a:t> for </a:t>
            </a:r>
            <a:r>
              <a:rPr lang="pt-PT" altLang="pt-PT" sz="2000" dirty="0" err="1"/>
              <a:t>their</a:t>
            </a:r>
            <a:r>
              <a:rPr lang="pt-PT" altLang="pt-PT" sz="2000" dirty="0"/>
              <a:t> </a:t>
            </a:r>
            <a:r>
              <a:rPr lang="pt-PT" altLang="pt-PT" sz="2000" dirty="0" err="1"/>
              <a:t>method</a:t>
            </a:r>
            <a:r>
              <a:rPr lang="pt-PT" altLang="pt-PT" sz="2000" dirty="0"/>
              <a:t>, </a:t>
            </a:r>
            <a:r>
              <a:rPr lang="pt-PT" altLang="pt-PT" sz="2000" dirty="0" err="1"/>
              <a:t>and</a:t>
            </a:r>
            <a:r>
              <a:rPr lang="pt-PT" altLang="pt-PT" sz="2000" dirty="0"/>
              <a:t> led to </a:t>
            </a:r>
            <a:r>
              <a:rPr lang="pt-PT" altLang="pt-PT" sz="2000" dirty="0" err="1"/>
              <a:t>their</a:t>
            </a:r>
            <a:r>
              <a:rPr lang="pt-PT" altLang="pt-PT" sz="2000" dirty="0"/>
              <a:t> business bestseller, "</a:t>
            </a:r>
            <a:r>
              <a:rPr lang="pt-PT" altLang="pt-PT" sz="2000" dirty="0" err="1"/>
              <a:t>The</a:t>
            </a:r>
            <a:r>
              <a:rPr lang="pt-PT" altLang="pt-PT" sz="2000" dirty="0"/>
              <a:t> </a:t>
            </a:r>
            <a:r>
              <a:rPr lang="pt-PT" altLang="pt-PT" sz="2000" dirty="0" err="1"/>
              <a:t>Balanced</a:t>
            </a:r>
            <a:r>
              <a:rPr lang="pt-PT" altLang="pt-PT" sz="2000" dirty="0"/>
              <a:t> </a:t>
            </a:r>
            <a:r>
              <a:rPr lang="pt-PT" altLang="pt-PT" sz="2000" dirty="0" err="1"/>
              <a:t>Scorecard</a:t>
            </a:r>
            <a:r>
              <a:rPr lang="pt-PT" altLang="pt-PT" sz="2000" dirty="0"/>
              <a:t>: </a:t>
            </a:r>
            <a:r>
              <a:rPr lang="pt-PT" altLang="pt-PT" sz="2000" dirty="0" err="1"/>
              <a:t>Translating</a:t>
            </a:r>
            <a:r>
              <a:rPr lang="pt-PT" altLang="pt-PT" sz="2000" dirty="0"/>
              <a:t> </a:t>
            </a:r>
            <a:r>
              <a:rPr lang="pt-PT" altLang="pt-PT" sz="2000" dirty="0" err="1"/>
              <a:t>Strategy</a:t>
            </a:r>
            <a:r>
              <a:rPr lang="pt-PT" altLang="pt-PT" sz="2000" dirty="0"/>
              <a:t> </a:t>
            </a:r>
            <a:r>
              <a:rPr lang="pt-PT" altLang="pt-PT" sz="2000" dirty="0" err="1"/>
              <a:t>into</a:t>
            </a:r>
            <a:r>
              <a:rPr lang="pt-PT" altLang="pt-PT" sz="2000" dirty="0"/>
              <a:t> </a:t>
            </a:r>
            <a:r>
              <a:rPr lang="pt-PT" altLang="pt-PT" sz="2000" dirty="0" err="1"/>
              <a:t>Action</a:t>
            </a:r>
            <a:r>
              <a:rPr lang="pt-PT" altLang="pt-PT" sz="2000" dirty="0"/>
              <a:t>", </a:t>
            </a:r>
            <a:r>
              <a:rPr lang="pt-PT" altLang="pt-PT" sz="2000" dirty="0" err="1"/>
              <a:t>published</a:t>
            </a:r>
            <a:r>
              <a:rPr lang="pt-PT" altLang="pt-PT" sz="2000" dirty="0"/>
              <a:t> in 1996.</a:t>
            </a:r>
          </a:p>
          <a:p>
            <a:pPr algn="just" eaLnBrk="1" hangingPunct="1">
              <a:lnSpc>
                <a:spcPct val="80000"/>
              </a:lnSpc>
            </a:pPr>
            <a:r>
              <a:rPr lang="pt-PT" altLang="pt-PT" sz="2000" dirty="0" err="1" smtClean="0"/>
              <a:t>The</a:t>
            </a:r>
            <a:r>
              <a:rPr lang="pt-PT" altLang="pt-PT" sz="2000" dirty="0" smtClean="0"/>
              <a:t> </a:t>
            </a:r>
            <a:r>
              <a:rPr lang="pt-PT" altLang="pt-PT" sz="2000" dirty="0"/>
              <a:t>financial performance </a:t>
            </a:r>
            <a:r>
              <a:rPr lang="pt-PT" altLang="pt-PT" sz="2000" dirty="0" err="1"/>
              <a:t>of</a:t>
            </a:r>
            <a:r>
              <a:rPr lang="pt-PT" altLang="pt-PT" sz="2000" dirty="0"/>
              <a:t> </a:t>
            </a:r>
            <a:r>
              <a:rPr lang="pt-PT" altLang="pt-PT" sz="2000" dirty="0" err="1"/>
              <a:t>an</a:t>
            </a:r>
            <a:r>
              <a:rPr lang="pt-PT" altLang="pt-PT" sz="2000" dirty="0"/>
              <a:t> </a:t>
            </a:r>
            <a:r>
              <a:rPr lang="pt-PT" altLang="pt-PT" sz="2000" dirty="0" err="1"/>
              <a:t>organization</a:t>
            </a:r>
            <a:r>
              <a:rPr lang="pt-PT" altLang="pt-PT" sz="2000" dirty="0"/>
              <a:t> </a:t>
            </a:r>
            <a:r>
              <a:rPr lang="pt-PT" altLang="pt-PT" sz="2000" dirty="0" err="1"/>
              <a:t>is</a:t>
            </a:r>
            <a:r>
              <a:rPr lang="pt-PT" altLang="pt-PT" sz="2000" dirty="0"/>
              <a:t> </a:t>
            </a:r>
            <a:r>
              <a:rPr lang="pt-PT" altLang="pt-PT" sz="2000" dirty="0" err="1"/>
              <a:t>essential</a:t>
            </a:r>
            <a:r>
              <a:rPr lang="pt-PT" altLang="pt-PT" sz="2000" dirty="0"/>
              <a:t> for </a:t>
            </a:r>
            <a:r>
              <a:rPr lang="pt-PT" altLang="pt-PT" sz="2000" dirty="0" err="1"/>
              <a:t>its</a:t>
            </a:r>
            <a:r>
              <a:rPr lang="pt-PT" altLang="pt-PT" sz="2000" dirty="0"/>
              <a:t> </a:t>
            </a:r>
            <a:r>
              <a:rPr lang="pt-PT" altLang="pt-PT" sz="2000" dirty="0" err="1"/>
              <a:t>success</a:t>
            </a:r>
            <a:r>
              <a:rPr lang="pt-PT" altLang="pt-PT" sz="2000" dirty="0"/>
              <a:t>. </a:t>
            </a:r>
            <a:r>
              <a:rPr lang="pt-PT" altLang="pt-PT" sz="2000" dirty="0" err="1"/>
              <a:t>Even</a:t>
            </a:r>
            <a:r>
              <a:rPr lang="pt-PT" altLang="pt-PT" sz="2000" dirty="0"/>
              <a:t> non-</a:t>
            </a:r>
            <a:r>
              <a:rPr lang="pt-PT" altLang="pt-PT" sz="2000" dirty="0" err="1"/>
              <a:t>profit</a:t>
            </a:r>
            <a:r>
              <a:rPr lang="pt-PT" altLang="pt-PT" sz="2000" dirty="0"/>
              <a:t> </a:t>
            </a:r>
            <a:r>
              <a:rPr lang="pt-PT" altLang="pt-PT" sz="2000" dirty="0" err="1"/>
              <a:t>organizations</a:t>
            </a:r>
            <a:r>
              <a:rPr lang="pt-PT" altLang="pt-PT" sz="2000" dirty="0"/>
              <a:t> must </a:t>
            </a:r>
            <a:r>
              <a:rPr lang="pt-PT" altLang="pt-PT" sz="2000" dirty="0" err="1"/>
              <a:t>deal</a:t>
            </a:r>
            <a:r>
              <a:rPr lang="pt-PT" altLang="pt-PT" sz="2000" dirty="0"/>
              <a:t> in a </a:t>
            </a:r>
            <a:r>
              <a:rPr lang="pt-PT" altLang="pt-PT" sz="2000" dirty="0" err="1"/>
              <a:t>sensible</a:t>
            </a:r>
            <a:r>
              <a:rPr lang="pt-PT" altLang="pt-PT" sz="2000" dirty="0"/>
              <a:t> </a:t>
            </a:r>
            <a:r>
              <a:rPr lang="pt-PT" altLang="pt-PT" sz="2000" dirty="0" err="1"/>
              <a:t>way</a:t>
            </a:r>
            <a:r>
              <a:rPr lang="pt-PT" altLang="pt-PT" sz="2000" dirty="0"/>
              <a:t> </a:t>
            </a:r>
            <a:r>
              <a:rPr lang="pt-PT" altLang="pt-PT" sz="2000" dirty="0" err="1"/>
              <a:t>with</a:t>
            </a:r>
            <a:r>
              <a:rPr lang="pt-PT" altLang="pt-PT" sz="2000" dirty="0"/>
              <a:t> </a:t>
            </a:r>
            <a:r>
              <a:rPr lang="pt-PT" altLang="pt-PT" sz="2000" dirty="0" err="1"/>
              <a:t>funds</a:t>
            </a:r>
            <a:r>
              <a:rPr lang="pt-PT" altLang="pt-PT" sz="2000" dirty="0"/>
              <a:t> </a:t>
            </a:r>
            <a:r>
              <a:rPr lang="pt-PT" altLang="pt-PT" sz="2000" dirty="0" err="1"/>
              <a:t>they</a:t>
            </a:r>
            <a:r>
              <a:rPr lang="pt-PT" altLang="pt-PT" sz="2000" dirty="0"/>
              <a:t> </a:t>
            </a:r>
            <a:r>
              <a:rPr lang="pt-PT" altLang="pt-PT" sz="2000" dirty="0" err="1"/>
              <a:t>receive</a:t>
            </a:r>
            <a:r>
              <a:rPr lang="pt-PT" altLang="pt-PT" sz="2000" dirty="0"/>
              <a:t>. </a:t>
            </a:r>
            <a:r>
              <a:rPr lang="pt-PT" altLang="pt-PT" sz="2000" dirty="0" err="1"/>
              <a:t>However</a:t>
            </a:r>
            <a:r>
              <a:rPr lang="pt-PT" altLang="pt-PT" sz="2000" dirty="0"/>
              <a:t>, a </a:t>
            </a:r>
            <a:r>
              <a:rPr lang="pt-PT" altLang="pt-PT" sz="2000" dirty="0" err="1"/>
              <a:t>pure</a:t>
            </a:r>
            <a:r>
              <a:rPr lang="pt-PT" altLang="pt-PT" sz="2000" dirty="0"/>
              <a:t> financial </a:t>
            </a:r>
            <a:r>
              <a:rPr lang="pt-PT" altLang="pt-PT" sz="2000" dirty="0" err="1"/>
              <a:t>approach</a:t>
            </a:r>
            <a:r>
              <a:rPr lang="pt-PT" altLang="pt-PT" sz="2000" dirty="0"/>
              <a:t> for </a:t>
            </a:r>
            <a:r>
              <a:rPr lang="pt-PT" altLang="pt-PT" sz="2000" dirty="0" err="1"/>
              <a:t>managing</a:t>
            </a:r>
            <a:r>
              <a:rPr lang="pt-PT" altLang="pt-PT" sz="2000" dirty="0"/>
              <a:t> </a:t>
            </a:r>
            <a:r>
              <a:rPr lang="pt-PT" altLang="pt-PT" sz="2000" dirty="0" err="1"/>
              <a:t>organizations</a:t>
            </a:r>
            <a:r>
              <a:rPr lang="pt-PT" altLang="pt-PT" sz="2000" dirty="0"/>
              <a:t> </a:t>
            </a:r>
            <a:r>
              <a:rPr lang="pt-PT" altLang="pt-PT" sz="2000" dirty="0" err="1"/>
              <a:t>suffers</a:t>
            </a:r>
            <a:r>
              <a:rPr lang="pt-PT" altLang="pt-PT" sz="2000" dirty="0"/>
              <a:t> </a:t>
            </a:r>
            <a:r>
              <a:rPr lang="pt-PT" altLang="pt-PT" sz="2000" dirty="0" err="1"/>
              <a:t>from</a:t>
            </a:r>
            <a:r>
              <a:rPr lang="pt-PT" altLang="pt-PT" sz="2000" dirty="0"/>
              <a:t> </a:t>
            </a:r>
            <a:r>
              <a:rPr lang="pt-PT" altLang="pt-PT" sz="2000" dirty="0" err="1"/>
              <a:t>two</a:t>
            </a:r>
            <a:r>
              <a:rPr lang="pt-PT" altLang="pt-PT" sz="2000" dirty="0"/>
              <a:t> </a:t>
            </a:r>
            <a:r>
              <a:rPr lang="pt-PT" altLang="pt-PT" sz="2000" dirty="0" err="1"/>
              <a:t>drawbacks</a:t>
            </a:r>
            <a:r>
              <a:rPr lang="pt-PT" altLang="pt-PT" sz="2000" dirty="0"/>
              <a:t>:</a:t>
            </a:r>
          </a:p>
          <a:p>
            <a:pPr algn="just" eaLnBrk="1" hangingPunct="1">
              <a:lnSpc>
                <a:spcPct val="80000"/>
              </a:lnSpc>
            </a:pPr>
            <a:r>
              <a:rPr lang="pt-PT" altLang="pt-PT" sz="2000" dirty="0" err="1"/>
              <a:t>It</a:t>
            </a:r>
            <a:r>
              <a:rPr lang="pt-PT" altLang="pt-PT" sz="2000" dirty="0"/>
              <a:t> </a:t>
            </a:r>
            <a:r>
              <a:rPr lang="pt-PT" altLang="pt-PT" sz="2000" dirty="0" err="1"/>
              <a:t>is</a:t>
            </a:r>
            <a:r>
              <a:rPr lang="pt-PT" altLang="pt-PT" sz="2000" dirty="0"/>
              <a:t> </a:t>
            </a:r>
            <a:r>
              <a:rPr lang="pt-PT" altLang="pt-PT" sz="2000" b="1" dirty="0" err="1"/>
              <a:t>historical</a:t>
            </a:r>
            <a:r>
              <a:rPr lang="pt-PT" altLang="pt-PT" sz="2000" dirty="0"/>
              <a:t>. </a:t>
            </a:r>
            <a:r>
              <a:rPr lang="pt-PT" altLang="pt-PT" sz="2000" dirty="0" err="1"/>
              <a:t>Whilst</a:t>
            </a:r>
            <a:r>
              <a:rPr lang="pt-PT" altLang="pt-PT" sz="2000" dirty="0"/>
              <a:t> </a:t>
            </a:r>
            <a:r>
              <a:rPr lang="pt-PT" altLang="pt-PT" sz="2000" dirty="0" err="1"/>
              <a:t>it</a:t>
            </a:r>
            <a:r>
              <a:rPr lang="pt-PT" altLang="pt-PT" sz="2000" dirty="0"/>
              <a:t> </a:t>
            </a:r>
            <a:r>
              <a:rPr lang="pt-PT" altLang="pt-PT" sz="2000" dirty="0" err="1"/>
              <a:t>tells</a:t>
            </a:r>
            <a:r>
              <a:rPr lang="pt-PT" altLang="pt-PT" sz="2000" dirty="0"/>
              <a:t> </a:t>
            </a:r>
            <a:r>
              <a:rPr lang="pt-PT" altLang="pt-PT" sz="2000" dirty="0" err="1"/>
              <a:t>us</a:t>
            </a:r>
            <a:r>
              <a:rPr lang="pt-PT" altLang="pt-PT" sz="2000" dirty="0"/>
              <a:t> </a:t>
            </a:r>
            <a:r>
              <a:rPr lang="pt-PT" altLang="pt-PT" sz="2000" dirty="0" err="1"/>
              <a:t>what</a:t>
            </a:r>
            <a:r>
              <a:rPr lang="pt-PT" altLang="pt-PT" sz="2000" dirty="0"/>
              <a:t> </a:t>
            </a:r>
            <a:r>
              <a:rPr lang="pt-PT" altLang="pt-PT" sz="2000" dirty="0" err="1"/>
              <a:t>has</a:t>
            </a:r>
            <a:r>
              <a:rPr lang="pt-PT" altLang="pt-PT" sz="2000" dirty="0"/>
              <a:t> </a:t>
            </a:r>
            <a:r>
              <a:rPr lang="pt-PT" altLang="pt-PT" sz="2000" dirty="0" err="1"/>
              <a:t>happened</a:t>
            </a:r>
            <a:r>
              <a:rPr lang="pt-PT" altLang="pt-PT" sz="2000" dirty="0"/>
              <a:t> to </a:t>
            </a:r>
            <a:r>
              <a:rPr lang="pt-PT" altLang="pt-PT" sz="2000" dirty="0" err="1"/>
              <a:t>the</a:t>
            </a:r>
            <a:r>
              <a:rPr lang="pt-PT" altLang="pt-PT" sz="2000" dirty="0"/>
              <a:t> </a:t>
            </a:r>
            <a:r>
              <a:rPr lang="pt-PT" altLang="pt-PT" sz="2000" dirty="0" err="1"/>
              <a:t>organization</a:t>
            </a:r>
            <a:r>
              <a:rPr lang="pt-PT" altLang="pt-PT" sz="2000" dirty="0"/>
              <a:t>, </a:t>
            </a:r>
            <a:r>
              <a:rPr lang="pt-PT" altLang="pt-PT" sz="2000" dirty="0" err="1"/>
              <a:t>it</a:t>
            </a:r>
            <a:r>
              <a:rPr lang="pt-PT" altLang="pt-PT" sz="2000" dirty="0"/>
              <a:t> </a:t>
            </a:r>
            <a:r>
              <a:rPr lang="pt-PT" altLang="pt-PT" sz="2000" dirty="0" err="1"/>
              <a:t>may</a:t>
            </a:r>
            <a:r>
              <a:rPr lang="pt-PT" altLang="pt-PT" sz="2000" dirty="0"/>
              <a:t> </a:t>
            </a:r>
            <a:r>
              <a:rPr lang="pt-PT" altLang="pt-PT" sz="2000" dirty="0" err="1"/>
              <a:t>not</a:t>
            </a:r>
            <a:r>
              <a:rPr lang="pt-PT" altLang="pt-PT" sz="2000" dirty="0"/>
              <a:t> </a:t>
            </a:r>
            <a:r>
              <a:rPr lang="pt-PT" altLang="pt-PT" sz="2000" dirty="0" err="1"/>
              <a:t>tell</a:t>
            </a:r>
            <a:r>
              <a:rPr lang="pt-PT" altLang="pt-PT" sz="2000" dirty="0"/>
              <a:t> </a:t>
            </a:r>
            <a:r>
              <a:rPr lang="pt-PT" altLang="pt-PT" sz="2000" dirty="0" err="1"/>
              <a:t>us</a:t>
            </a:r>
            <a:r>
              <a:rPr lang="pt-PT" altLang="pt-PT" sz="2000" dirty="0"/>
              <a:t> </a:t>
            </a:r>
            <a:r>
              <a:rPr lang="pt-PT" altLang="pt-PT" sz="2000" dirty="0" err="1"/>
              <a:t>what</a:t>
            </a:r>
            <a:r>
              <a:rPr lang="pt-PT" altLang="pt-PT" sz="2000" dirty="0"/>
              <a:t> </a:t>
            </a:r>
            <a:r>
              <a:rPr lang="pt-PT" altLang="pt-PT" sz="2000" dirty="0" err="1"/>
              <a:t>is</a:t>
            </a:r>
            <a:r>
              <a:rPr lang="pt-PT" altLang="pt-PT" sz="2000" dirty="0"/>
              <a:t> </a:t>
            </a:r>
            <a:r>
              <a:rPr lang="pt-PT" altLang="pt-PT" sz="2000" dirty="0" err="1"/>
              <a:t>currently</a:t>
            </a:r>
            <a:r>
              <a:rPr lang="pt-PT" altLang="pt-PT" sz="2000" dirty="0"/>
              <a:t> happening. </a:t>
            </a:r>
            <a:r>
              <a:rPr lang="pt-PT" altLang="pt-PT" sz="2000" dirty="0" err="1"/>
              <a:t>Nor</a:t>
            </a:r>
            <a:r>
              <a:rPr lang="pt-PT" altLang="pt-PT" sz="2000" dirty="0"/>
              <a:t> </a:t>
            </a:r>
            <a:r>
              <a:rPr lang="pt-PT" altLang="pt-PT" sz="2000" dirty="0" err="1"/>
              <a:t>it</a:t>
            </a:r>
            <a:r>
              <a:rPr lang="pt-PT" altLang="pt-PT" sz="2000" dirty="0"/>
              <a:t> </a:t>
            </a:r>
            <a:r>
              <a:rPr lang="pt-PT" altLang="pt-PT" sz="2000" dirty="0" err="1"/>
              <a:t>is</a:t>
            </a:r>
            <a:r>
              <a:rPr lang="pt-PT" altLang="pt-PT" sz="2000" dirty="0"/>
              <a:t> a </a:t>
            </a:r>
            <a:r>
              <a:rPr lang="pt-PT" altLang="pt-PT" sz="2000" dirty="0" err="1"/>
              <a:t>good</a:t>
            </a:r>
            <a:r>
              <a:rPr lang="pt-PT" altLang="pt-PT" sz="2000" dirty="0"/>
              <a:t> </a:t>
            </a:r>
            <a:r>
              <a:rPr lang="pt-PT" altLang="pt-PT" sz="2000" dirty="0" err="1"/>
              <a:t>indicator</a:t>
            </a:r>
            <a:r>
              <a:rPr lang="pt-PT" altLang="pt-PT" sz="2000" dirty="0"/>
              <a:t> </a:t>
            </a:r>
            <a:r>
              <a:rPr lang="pt-PT" altLang="pt-PT" sz="2000" dirty="0" err="1"/>
              <a:t>of</a:t>
            </a:r>
            <a:r>
              <a:rPr lang="pt-PT" altLang="pt-PT" sz="2000" dirty="0"/>
              <a:t> future performance. </a:t>
            </a:r>
          </a:p>
          <a:p>
            <a:pPr algn="just" eaLnBrk="1" hangingPunct="1">
              <a:lnSpc>
                <a:spcPct val="80000"/>
              </a:lnSpc>
            </a:pPr>
            <a:r>
              <a:rPr lang="pt-PT" altLang="pt-PT" sz="2000" dirty="0" err="1"/>
              <a:t>It</a:t>
            </a:r>
            <a:r>
              <a:rPr lang="pt-PT" altLang="pt-PT" sz="2000" dirty="0"/>
              <a:t> </a:t>
            </a:r>
            <a:r>
              <a:rPr lang="pt-PT" altLang="pt-PT" sz="2000" dirty="0" err="1"/>
              <a:t>is</a:t>
            </a:r>
            <a:r>
              <a:rPr lang="pt-PT" altLang="pt-PT" sz="2000" dirty="0"/>
              <a:t> too </a:t>
            </a:r>
            <a:r>
              <a:rPr lang="pt-PT" altLang="pt-PT" sz="2000" b="1" dirty="0" err="1"/>
              <a:t>low</a:t>
            </a:r>
            <a:r>
              <a:rPr lang="pt-PT" altLang="pt-PT" sz="2000" dirty="0"/>
              <a:t>. </a:t>
            </a:r>
            <a:r>
              <a:rPr lang="pt-PT" altLang="pt-PT" sz="2000" dirty="0" err="1"/>
              <a:t>It</a:t>
            </a:r>
            <a:r>
              <a:rPr lang="pt-PT" altLang="pt-PT" sz="2000" dirty="0"/>
              <a:t> </a:t>
            </a:r>
            <a:r>
              <a:rPr lang="pt-PT" altLang="pt-PT" sz="2000" dirty="0" err="1"/>
              <a:t>is</a:t>
            </a:r>
            <a:r>
              <a:rPr lang="pt-PT" altLang="pt-PT" sz="2000" dirty="0"/>
              <a:t> </a:t>
            </a:r>
            <a:r>
              <a:rPr lang="pt-PT" altLang="pt-PT" sz="2000" dirty="0" err="1"/>
              <a:t>common</a:t>
            </a:r>
            <a:r>
              <a:rPr lang="pt-PT" altLang="pt-PT" sz="2000" dirty="0"/>
              <a:t> for </a:t>
            </a:r>
            <a:r>
              <a:rPr lang="pt-PT" altLang="pt-PT" sz="2000" dirty="0" err="1"/>
              <a:t>the</a:t>
            </a:r>
            <a:r>
              <a:rPr lang="pt-PT" altLang="pt-PT" sz="2000" dirty="0"/>
              <a:t> </a:t>
            </a:r>
            <a:r>
              <a:rPr lang="pt-PT" altLang="pt-PT" sz="2000" dirty="0" err="1"/>
              <a:t>current</a:t>
            </a:r>
            <a:r>
              <a:rPr lang="pt-PT" altLang="pt-PT" sz="2000" dirty="0"/>
              <a:t> </a:t>
            </a:r>
            <a:r>
              <a:rPr lang="pt-PT" altLang="pt-PT" sz="2000" dirty="0" err="1"/>
              <a:t>market</a:t>
            </a:r>
            <a:r>
              <a:rPr lang="pt-PT" altLang="pt-PT" sz="2000" dirty="0"/>
              <a:t> </a:t>
            </a:r>
            <a:r>
              <a:rPr lang="pt-PT" altLang="pt-PT" sz="2000" dirty="0" err="1"/>
              <a:t>value</a:t>
            </a:r>
            <a:r>
              <a:rPr lang="pt-PT" altLang="pt-PT" sz="2000" dirty="0"/>
              <a:t> </a:t>
            </a:r>
            <a:r>
              <a:rPr lang="pt-PT" altLang="pt-PT" sz="2000" dirty="0" err="1"/>
              <a:t>of</a:t>
            </a:r>
            <a:r>
              <a:rPr lang="pt-PT" altLang="pt-PT" sz="2000" dirty="0"/>
              <a:t> </a:t>
            </a:r>
            <a:r>
              <a:rPr lang="pt-PT" altLang="pt-PT" sz="2000" dirty="0" err="1"/>
              <a:t>an</a:t>
            </a:r>
            <a:r>
              <a:rPr lang="pt-PT" altLang="pt-PT" sz="2000" dirty="0"/>
              <a:t> </a:t>
            </a:r>
            <a:r>
              <a:rPr lang="pt-PT" altLang="pt-PT" sz="2000" dirty="0" err="1"/>
              <a:t>organization</a:t>
            </a:r>
            <a:r>
              <a:rPr lang="pt-PT" altLang="pt-PT" sz="2000" dirty="0"/>
              <a:t> to </a:t>
            </a:r>
            <a:r>
              <a:rPr lang="pt-PT" altLang="pt-PT" sz="2000" dirty="0" err="1"/>
              <a:t>exceed</a:t>
            </a:r>
            <a:r>
              <a:rPr lang="pt-PT" altLang="pt-PT" sz="2000" dirty="0"/>
              <a:t> </a:t>
            </a:r>
            <a:r>
              <a:rPr lang="pt-PT" altLang="pt-PT" sz="2000" dirty="0" err="1"/>
              <a:t>the</a:t>
            </a:r>
            <a:r>
              <a:rPr lang="pt-PT" altLang="pt-PT" sz="2000" dirty="0"/>
              <a:t> </a:t>
            </a:r>
            <a:r>
              <a:rPr lang="pt-PT" altLang="pt-PT" sz="2000" dirty="0" err="1"/>
              <a:t>market</a:t>
            </a:r>
            <a:r>
              <a:rPr lang="pt-PT" altLang="pt-PT" sz="2000" dirty="0"/>
              <a:t> </a:t>
            </a:r>
            <a:r>
              <a:rPr lang="pt-PT" altLang="pt-PT" sz="2000" dirty="0" err="1"/>
              <a:t>value</a:t>
            </a:r>
            <a:r>
              <a:rPr lang="pt-PT" altLang="pt-PT" sz="2000" dirty="0"/>
              <a:t> </a:t>
            </a:r>
            <a:r>
              <a:rPr lang="pt-PT" altLang="pt-PT" sz="2000" dirty="0" err="1"/>
              <a:t>of</a:t>
            </a:r>
            <a:r>
              <a:rPr lang="pt-PT" altLang="pt-PT" sz="2000" dirty="0"/>
              <a:t> </a:t>
            </a:r>
            <a:r>
              <a:rPr lang="pt-PT" altLang="pt-PT" sz="2000" dirty="0" err="1"/>
              <a:t>its</a:t>
            </a:r>
            <a:r>
              <a:rPr lang="pt-PT" altLang="pt-PT" sz="2000" dirty="0"/>
              <a:t> </a:t>
            </a:r>
            <a:r>
              <a:rPr lang="pt-PT" altLang="pt-PT" sz="2000" dirty="0" err="1"/>
              <a:t>assets</a:t>
            </a:r>
            <a:r>
              <a:rPr lang="pt-PT" altLang="pt-PT" sz="2000" dirty="0"/>
              <a:t>. </a:t>
            </a:r>
            <a:r>
              <a:rPr lang="pt-PT" altLang="pt-PT" sz="2000" dirty="0" err="1"/>
              <a:t>Tobin's-q</a:t>
            </a:r>
            <a:r>
              <a:rPr lang="pt-PT" altLang="pt-PT" sz="2000" dirty="0"/>
              <a:t> </a:t>
            </a:r>
            <a:r>
              <a:rPr lang="pt-PT" altLang="pt-PT" sz="2000" dirty="0" err="1"/>
              <a:t>measures</a:t>
            </a:r>
            <a:r>
              <a:rPr lang="pt-PT" altLang="pt-PT" sz="2000" dirty="0"/>
              <a:t> </a:t>
            </a:r>
            <a:r>
              <a:rPr lang="pt-PT" altLang="pt-PT" sz="2000" dirty="0" err="1"/>
              <a:t>the</a:t>
            </a:r>
            <a:r>
              <a:rPr lang="pt-PT" altLang="pt-PT" sz="2000" dirty="0"/>
              <a:t> ratio </a:t>
            </a:r>
            <a:r>
              <a:rPr lang="pt-PT" altLang="pt-PT" sz="2000" dirty="0" err="1"/>
              <a:t>of</a:t>
            </a:r>
            <a:r>
              <a:rPr lang="pt-PT" altLang="pt-PT" sz="2000" dirty="0"/>
              <a:t> </a:t>
            </a:r>
            <a:r>
              <a:rPr lang="pt-PT" altLang="pt-PT" sz="2000" dirty="0" err="1"/>
              <a:t>the</a:t>
            </a:r>
            <a:r>
              <a:rPr lang="pt-PT" altLang="pt-PT" sz="2000" dirty="0"/>
              <a:t> </a:t>
            </a:r>
            <a:r>
              <a:rPr lang="pt-PT" altLang="pt-PT" sz="2000" dirty="0" err="1"/>
              <a:t>value</a:t>
            </a:r>
            <a:r>
              <a:rPr lang="pt-PT" altLang="pt-PT" sz="2000" dirty="0"/>
              <a:t> </a:t>
            </a:r>
            <a:r>
              <a:rPr lang="pt-PT" altLang="pt-PT" sz="2000" dirty="0" err="1"/>
              <a:t>of</a:t>
            </a:r>
            <a:r>
              <a:rPr lang="pt-PT" altLang="pt-PT" sz="2000" dirty="0"/>
              <a:t> a </a:t>
            </a:r>
            <a:r>
              <a:rPr lang="pt-PT" altLang="pt-PT" sz="2000" dirty="0" err="1"/>
              <a:t>company's</a:t>
            </a:r>
            <a:r>
              <a:rPr lang="pt-PT" altLang="pt-PT" sz="2000" dirty="0"/>
              <a:t> </a:t>
            </a:r>
            <a:r>
              <a:rPr lang="pt-PT" altLang="pt-PT" sz="2000" dirty="0" err="1"/>
              <a:t>assets</a:t>
            </a:r>
            <a:r>
              <a:rPr lang="pt-PT" altLang="pt-PT" sz="2000" dirty="0"/>
              <a:t> to </a:t>
            </a:r>
            <a:r>
              <a:rPr lang="pt-PT" altLang="pt-PT" sz="2000" dirty="0" err="1"/>
              <a:t>its</a:t>
            </a:r>
            <a:r>
              <a:rPr lang="pt-PT" altLang="pt-PT" sz="2000" dirty="0"/>
              <a:t> </a:t>
            </a:r>
            <a:r>
              <a:rPr lang="pt-PT" altLang="pt-PT" sz="2000" dirty="0" err="1"/>
              <a:t>market</a:t>
            </a:r>
            <a:r>
              <a:rPr lang="pt-PT" altLang="pt-PT" sz="2000" dirty="0"/>
              <a:t> </a:t>
            </a:r>
            <a:r>
              <a:rPr lang="pt-PT" altLang="pt-PT" sz="2000" dirty="0" err="1"/>
              <a:t>value</a:t>
            </a:r>
            <a:r>
              <a:rPr lang="pt-PT" altLang="pt-PT" sz="2000" dirty="0"/>
              <a:t>. </a:t>
            </a:r>
            <a:r>
              <a:rPr lang="pt-PT" altLang="pt-PT" sz="2000" dirty="0" err="1"/>
              <a:t>The</a:t>
            </a:r>
            <a:r>
              <a:rPr lang="pt-PT" altLang="pt-PT" sz="2000" dirty="0"/>
              <a:t> </a:t>
            </a:r>
            <a:r>
              <a:rPr lang="pt-PT" altLang="pt-PT" sz="2000" dirty="0" err="1"/>
              <a:t>excess</a:t>
            </a:r>
            <a:r>
              <a:rPr lang="pt-PT" altLang="pt-PT" sz="2000" dirty="0"/>
              <a:t> </a:t>
            </a:r>
            <a:r>
              <a:rPr lang="pt-PT" altLang="pt-PT" sz="2000" dirty="0" err="1"/>
              <a:t>value</a:t>
            </a:r>
            <a:r>
              <a:rPr lang="pt-PT" altLang="pt-PT" sz="2000" dirty="0"/>
              <a:t> </a:t>
            </a:r>
            <a:r>
              <a:rPr lang="pt-PT" altLang="pt-PT" sz="2000" dirty="0" err="1"/>
              <a:t>is</a:t>
            </a:r>
            <a:r>
              <a:rPr lang="pt-PT" altLang="pt-PT" sz="2000" dirty="0"/>
              <a:t> </a:t>
            </a:r>
            <a:r>
              <a:rPr lang="pt-PT" altLang="pt-PT" sz="2000" dirty="0" err="1"/>
              <a:t>resulting</a:t>
            </a:r>
            <a:r>
              <a:rPr lang="pt-PT" altLang="pt-PT" sz="2000" dirty="0"/>
              <a:t> </a:t>
            </a:r>
            <a:r>
              <a:rPr lang="pt-PT" altLang="pt-PT" sz="2000" dirty="0" err="1"/>
              <a:t>from</a:t>
            </a:r>
            <a:r>
              <a:rPr lang="pt-PT" altLang="pt-PT" sz="2000" dirty="0"/>
              <a:t> </a:t>
            </a:r>
            <a:r>
              <a:rPr lang="pt-PT" altLang="pt-PT" sz="2000" dirty="0" err="1"/>
              <a:t>intangible</a:t>
            </a:r>
            <a:r>
              <a:rPr lang="pt-PT" altLang="pt-PT" sz="2000" dirty="0"/>
              <a:t> </a:t>
            </a:r>
            <a:r>
              <a:rPr lang="pt-PT" altLang="pt-PT" sz="2000" dirty="0" err="1"/>
              <a:t>assets</a:t>
            </a:r>
            <a:r>
              <a:rPr lang="pt-PT" altLang="pt-PT" sz="2000" dirty="0"/>
              <a:t>. </a:t>
            </a:r>
            <a:r>
              <a:rPr lang="pt-PT" altLang="pt-PT" sz="2000" dirty="0" err="1"/>
              <a:t>This</a:t>
            </a:r>
            <a:r>
              <a:rPr lang="pt-PT" altLang="pt-PT" sz="2000" dirty="0"/>
              <a:t> </a:t>
            </a:r>
            <a:r>
              <a:rPr lang="pt-PT" altLang="pt-PT" sz="2000" dirty="0" err="1"/>
              <a:t>kind</a:t>
            </a:r>
            <a:r>
              <a:rPr lang="pt-PT" altLang="pt-PT" sz="2000" dirty="0"/>
              <a:t> </a:t>
            </a:r>
            <a:r>
              <a:rPr lang="pt-PT" altLang="pt-PT" sz="2000" dirty="0" err="1"/>
              <a:t>of</a:t>
            </a:r>
            <a:r>
              <a:rPr lang="pt-PT" altLang="pt-PT" sz="2000" dirty="0"/>
              <a:t> </a:t>
            </a:r>
            <a:r>
              <a:rPr lang="pt-PT" altLang="pt-PT" sz="2000" dirty="0" err="1"/>
              <a:t>value</a:t>
            </a:r>
            <a:r>
              <a:rPr lang="pt-PT" altLang="pt-PT" sz="2000" dirty="0"/>
              <a:t> </a:t>
            </a:r>
            <a:r>
              <a:rPr lang="pt-PT" altLang="pt-PT" sz="2000" dirty="0" err="1"/>
              <a:t>is</a:t>
            </a:r>
            <a:r>
              <a:rPr lang="pt-PT" altLang="pt-PT" sz="2000" dirty="0"/>
              <a:t> </a:t>
            </a:r>
            <a:r>
              <a:rPr lang="pt-PT" altLang="pt-PT" sz="2000" dirty="0" err="1"/>
              <a:t>not</a:t>
            </a:r>
            <a:r>
              <a:rPr lang="pt-PT" altLang="pt-PT" sz="2000" dirty="0"/>
              <a:t> </a:t>
            </a:r>
            <a:r>
              <a:rPr lang="pt-PT" altLang="pt-PT" sz="2000" dirty="0" err="1"/>
              <a:t>measured</a:t>
            </a:r>
            <a:r>
              <a:rPr lang="pt-PT" altLang="pt-PT" sz="2000" dirty="0"/>
              <a:t> </a:t>
            </a:r>
            <a:r>
              <a:rPr lang="pt-PT" altLang="pt-PT" sz="2000" dirty="0" err="1"/>
              <a:t>by</a:t>
            </a:r>
            <a:r>
              <a:rPr lang="pt-PT" altLang="pt-PT" sz="2000" dirty="0"/>
              <a:t> normal financial </a:t>
            </a:r>
            <a:r>
              <a:rPr lang="pt-PT" altLang="pt-PT" sz="2000" dirty="0" err="1"/>
              <a:t>reporting</a:t>
            </a:r>
            <a:r>
              <a:rPr lang="pt-PT" altLang="pt-PT" sz="2000" dirty="0"/>
              <a:t>. </a:t>
            </a:r>
            <a:endParaRPr lang="pt-PT" altLang="pt-PT" sz="2000" b="1" dirty="0"/>
          </a:p>
        </p:txBody>
      </p:sp>
    </p:spTree>
    <p:extLst>
      <p:ext uri="{BB962C8B-B14F-4D97-AF65-F5344CB8AC3E}">
        <p14:creationId xmlns:p14="http://schemas.microsoft.com/office/powerpoint/2010/main" val="40114508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ea typeface="ＭＳ Ｐゴシック" charset="-128"/>
            </a:endParaRPr>
          </a:p>
        </p:txBody>
      </p:sp>
      <p:sp>
        <p:nvSpPr>
          <p:cNvPr id="143363" name="Rectangle 3"/>
          <p:cNvSpPr>
            <a:spLocks noGrp="1" noChangeArrowheads="1"/>
          </p:cNvSpPr>
          <p:nvPr>
            <p:ph type="body" idx="1"/>
          </p:nvPr>
        </p:nvSpPr>
        <p:spPr/>
        <p:txBody>
          <a:bodyPr/>
          <a:lstStyle/>
          <a:p>
            <a:pPr algn="just" eaLnBrk="1" hangingPunct="1">
              <a:lnSpc>
                <a:spcPct val="80000"/>
              </a:lnSpc>
            </a:pPr>
            <a:r>
              <a:rPr lang="pt-PT" altLang="pt-PT" sz="2400" b="1" dirty="0" err="1"/>
              <a:t>The</a:t>
            </a:r>
            <a:r>
              <a:rPr lang="pt-PT" altLang="pt-PT" sz="2400" b="1" dirty="0"/>
              <a:t> 4 </a:t>
            </a:r>
            <a:r>
              <a:rPr lang="pt-PT" altLang="pt-PT" sz="2400" b="1" dirty="0" err="1"/>
              <a:t>perspectives</a:t>
            </a:r>
            <a:r>
              <a:rPr lang="pt-PT" altLang="pt-PT" sz="2400" b="1" dirty="0"/>
              <a:t> </a:t>
            </a:r>
            <a:r>
              <a:rPr lang="pt-PT" altLang="pt-PT" sz="2400" b="1" dirty="0" err="1"/>
              <a:t>of</a:t>
            </a:r>
            <a:r>
              <a:rPr lang="pt-PT" altLang="pt-PT" sz="2400" b="1" dirty="0"/>
              <a:t> </a:t>
            </a:r>
            <a:r>
              <a:rPr lang="pt-PT" altLang="pt-PT" sz="2400" b="1" dirty="0" err="1"/>
              <a:t>the</a:t>
            </a:r>
            <a:r>
              <a:rPr lang="pt-PT" altLang="pt-PT" sz="2400" b="1" dirty="0"/>
              <a:t> </a:t>
            </a:r>
            <a:r>
              <a:rPr lang="pt-PT" altLang="pt-PT" sz="2400" b="1" dirty="0" err="1"/>
              <a:t>Balanced</a:t>
            </a:r>
            <a:r>
              <a:rPr lang="pt-PT" altLang="pt-PT" sz="2400" b="1" dirty="0"/>
              <a:t> </a:t>
            </a:r>
            <a:r>
              <a:rPr lang="pt-PT" altLang="pt-PT" sz="2400" b="1" dirty="0" err="1"/>
              <a:t>Scorecard</a:t>
            </a:r>
            <a:endParaRPr lang="pt-PT" altLang="pt-PT" sz="2400" b="1" dirty="0"/>
          </a:p>
          <a:p>
            <a:pPr algn="just" eaLnBrk="1" hangingPunct="1">
              <a:lnSpc>
                <a:spcPct val="80000"/>
              </a:lnSpc>
            </a:pPr>
            <a:r>
              <a:rPr lang="pt-PT" altLang="pt-PT" sz="2400" dirty="0" err="1" smtClean="0"/>
              <a:t>The</a:t>
            </a:r>
            <a:r>
              <a:rPr lang="pt-PT" altLang="pt-PT" sz="2400" dirty="0" smtClean="0"/>
              <a:t> </a:t>
            </a:r>
            <a:r>
              <a:rPr lang="pt-PT" altLang="pt-PT" sz="2400" dirty="0" err="1"/>
              <a:t>Balanced</a:t>
            </a:r>
            <a:r>
              <a:rPr lang="pt-PT" altLang="pt-PT" sz="2400" dirty="0"/>
              <a:t> </a:t>
            </a:r>
            <a:r>
              <a:rPr lang="pt-PT" altLang="pt-PT" sz="2400" dirty="0" err="1"/>
              <a:t>Scorecard</a:t>
            </a:r>
            <a:r>
              <a:rPr lang="pt-PT" altLang="pt-PT" sz="2400" dirty="0"/>
              <a:t> </a:t>
            </a:r>
            <a:r>
              <a:rPr lang="pt-PT" altLang="pt-PT" sz="2400" dirty="0" err="1"/>
              <a:t>method</a:t>
            </a:r>
            <a:r>
              <a:rPr lang="pt-PT" altLang="pt-PT" sz="2400" dirty="0"/>
              <a:t> </a:t>
            </a:r>
            <a:r>
              <a:rPr lang="pt-PT" altLang="pt-PT" sz="2400" dirty="0" err="1"/>
              <a:t>of</a:t>
            </a:r>
            <a:r>
              <a:rPr lang="pt-PT" altLang="pt-PT" sz="2400" dirty="0"/>
              <a:t> </a:t>
            </a:r>
            <a:r>
              <a:rPr lang="pt-PT" altLang="pt-PT" sz="2400" dirty="0" err="1"/>
              <a:t>Kaplan</a:t>
            </a:r>
            <a:r>
              <a:rPr lang="pt-PT" altLang="pt-PT" sz="2400" dirty="0"/>
              <a:t> </a:t>
            </a:r>
            <a:r>
              <a:rPr lang="pt-PT" altLang="pt-PT" sz="2400" dirty="0" err="1"/>
              <a:t>and</a:t>
            </a:r>
            <a:r>
              <a:rPr lang="pt-PT" altLang="pt-PT" sz="2400" dirty="0"/>
              <a:t> Norton </a:t>
            </a:r>
            <a:r>
              <a:rPr lang="pt-PT" altLang="pt-PT" sz="2400" dirty="0" err="1"/>
              <a:t>is</a:t>
            </a:r>
            <a:r>
              <a:rPr lang="pt-PT" altLang="pt-PT" sz="2400" dirty="0"/>
              <a:t> a </a:t>
            </a:r>
            <a:r>
              <a:rPr lang="pt-PT" altLang="pt-PT" sz="2400" dirty="0" err="1"/>
              <a:t>strategic</a:t>
            </a:r>
            <a:r>
              <a:rPr lang="pt-PT" altLang="pt-PT" sz="2400" dirty="0"/>
              <a:t> </a:t>
            </a:r>
            <a:r>
              <a:rPr lang="pt-PT" altLang="pt-PT" sz="2400" dirty="0" err="1"/>
              <a:t>approach</a:t>
            </a:r>
            <a:r>
              <a:rPr lang="pt-PT" altLang="pt-PT" sz="2400" dirty="0"/>
              <a:t>, </a:t>
            </a:r>
            <a:r>
              <a:rPr lang="pt-PT" altLang="pt-PT" sz="2400" dirty="0" err="1"/>
              <a:t>and</a:t>
            </a:r>
            <a:r>
              <a:rPr lang="pt-PT" altLang="pt-PT" sz="2400" dirty="0"/>
              <a:t> performance management </a:t>
            </a:r>
            <a:r>
              <a:rPr lang="pt-PT" altLang="pt-PT" sz="2400" dirty="0" err="1"/>
              <a:t>system</a:t>
            </a:r>
            <a:r>
              <a:rPr lang="pt-PT" altLang="pt-PT" sz="2400" dirty="0"/>
              <a:t>, </a:t>
            </a:r>
            <a:r>
              <a:rPr lang="pt-PT" altLang="pt-PT" sz="2400" dirty="0" err="1"/>
              <a:t>that</a:t>
            </a:r>
            <a:r>
              <a:rPr lang="pt-PT" altLang="pt-PT" sz="2400" dirty="0"/>
              <a:t> </a:t>
            </a:r>
            <a:r>
              <a:rPr lang="pt-PT" altLang="pt-PT" sz="2400" dirty="0" err="1"/>
              <a:t>enables</a:t>
            </a:r>
            <a:r>
              <a:rPr lang="pt-PT" altLang="pt-PT" sz="2400" dirty="0"/>
              <a:t> </a:t>
            </a:r>
            <a:r>
              <a:rPr lang="pt-PT" altLang="pt-PT" sz="2400" dirty="0" err="1"/>
              <a:t>organizations</a:t>
            </a:r>
            <a:r>
              <a:rPr lang="pt-PT" altLang="pt-PT" sz="2400" dirty="0"/>
              <a:t> to </a:t>
            </a:r>
            <a:r>
              <a:rPr lang="pt-PT" altLang="pt-PT" sz="2400" dirty="0" err="1"/>
              <a:t>translate</a:t>
            </a:r>
            <a:r>
              <a:rPr lang="pt-PT" altLang="pt-PT" sz="2400" dirty="0"/>
              <a:t> a </a:t>
            </a:r>
            <a:r>
              <a:rPr lang="pt-PT" altLang="pt-PT" sz="2400" dirty="0" err="1"/>
              <a:t>company's</a:t>
            </a:r>
            <a:r>
              <a:rPr lang="pt-PT" altLang="pt-PT" sz="2400" dirty="0"/>
              <a:t> </a:t>
            </a:r>
            <a:r>
              <a:rPr lang="pt-PT" altLang="pt-PT" sz="2400" dirty="0" err="1"/>
              <a:t>vision</a:t>
            </a:r>
            <a:r>
              <a:rPr lang="pt-PT" altLang="pt-PT" sz="2400" dirty="0"/>
              <a:t> </a:t>
            </a:r>
            <a:r>
              <a:rPr lang="pt-PT" altLang="pt-PT" sz="2400" dirty="0" err="1"/>
              <a:t>and</a:t>
            </a:r>
            <a:r>
              <a:rPr lang="pt-PT" altLang="pt-PT" sz="2400" dirty="0"/>
              <a:t> </a:t>
            </a:r>
            <a:r>
              <a:rPr lang="pt-PT" altLang="pt-PT" sz="2400" dirty="0" err="1"/>
              <a:t>strategy</a:t>
            </a:r>
            <a:r>
              <a:rPr lang="pt-PT" altLang="pt-PT" sz="2400" dirty="0"/>
              <a:t> </a:t>
            </a:r>
            <a:r>
              <a:rPr lang="pt-PT" altLang="pt-PT" sz="2400" dirty="0" err="1"/>
              <a:t>into</a:t>
            </a:r>
            <a:r>
              <a:rPr lang="pt-PT" altLang="pt-PT" sz="2400" dirty="0"/>
              <a:t> </a:t>
            </a:r>
            <a:r>
              <a:rPr lang="pt-PT" altLang="pt-PT" sz="2400" dirty="0" err="1"/>
              <a:t>implementation</a:t>
            </a:r>
            <a:r>
              <a:rPr lang="pt-PT" altLang="pt-PT" sz="2400" dirty="0"/>
              <a:t>, </a:t>
            </a:r>
            <a:r>
              <a:rPr lang="pt-PT" altLang="pt-PT" sz="2400" dirty="0" err="1"/>
              <a:t>working</a:t>
            </a:r>
            <a:r>
              <a:rPr lang="pt-PT" altLang="pt-PT" sz="2400" dirty="0"/>
              <a:t> </a:t>
            </a:r>
            <a:r>
              <a:rPr lang="pt-PT" altLang="pt-PT" sz="2400" dirty="0" err="1"/>
              <a:t>from</a:t>
            </a:r>
            <a:r>
              <a:rPr lang="pt-PT" altLang="pt-PT" sz="2400" dirty="0"/>
              <a:t> 4 </a:t>
            </a:r>
            <a:r>
              <a:rPr lang="pt-PT" altLang="pt-PT" sz="2400" dirty="0" err="1"/>
              <a:t>perspectives</a:t>
            </a:r>
            <a:r>
              <a:rPr lang="pt-PT" altLang="pt-PT" sz="2400" dirty="0"/>
              <a:t>: </a:t>
            </a:r>
            <a:endParaRPr lang="pt-PT" altLang="pt-PT" sz="2400" b="1" dirty="0"/>
          </a:p>
          <a:p>
            <a:pPr algn="just" eaLnBrk="1" hangingPunct="1">
              <a:lnSpc>
                <a:spcPct val="80000"/>
              </a:lnSpc>
            </a:pPr>
            <a:r>
              <a:rPr lang="pt-PT" altLang="pt-PT" sz="2400" b="1" dirty="0"/>
              <a:t>Financial </a:t>
            </a:r>
            <a:r>
              <a:rPr lang="pt-PT" altLang="pt-PT" sz="2400" b="1" dirty="0" err="1"/>
              <a:t>perspective</a:t>
            </a:r>
            <a:r>
              <a:rPr lang="pt-PT" altLang="pt-PT" sz="2400" dirty="0"/>
              <a:t>.</a:t>
            </a:r>
            <a:endParaRPr lang="pt-PT" altLang="pt-PT" sz="2400" b="1" dirty="0"/>
          </a:p>
          <a:p>
            <a:pPr algn="just" eaLnBrk="1" hangingPunct="1">
              <a:lnSpc>
                <a:spcPct val="80000"/>
              </a:lnSpc>
            </a:pPr>
            <a:r>
              <a:rPr lang="pt-PT" altLang="pt-PT" sz="2400" b="1" dirty="0" err="1"/>
              <a:t>Customer</a:t>
            </a:r>
            <a:r>
              <a:rPr lang="pt-PT" altLang="pt-PT" sz="2400" b="1" dirty="0"/>
              <a:t> </a:t>
            </a:r>
            <a:r>
              <a:rPr lang="pt-PT" altLang="pt-PT" sz="2400" b="1" dirty="0" err="1"/>
              <a:t>perspective</a:t>
            </a:r>
            <a:r>
              <a:rPr lang="pt-PT" altLang="pt-PT" sz="2400" dirty="0"/>
              <a:t>.</a:t>
            </a:r>
            <a:endParaRPr lang="pt-PT" altLang="pt-PT" sz="2400" b="1" dirty="0"/>
          </a:p>
          <a:p>
            <a:pPr algn="just" eaLnBrk="1" hangingPunct="1">
              <a:lnSpc>
                <a:spcPct val="80000"/>
              </a:lnSpc>
            </a:pPr>
            <a:r>
              <a:rPr lang="pt-PT" altLang="pt-PT" sz="2400" b="1" dirty="0"/>
              <a:t>Business </a:t>
            </a:r>
            <a:r>
              <a:rPr lang="pt-PT" altLang="pt-PT" sz="2400" b="1" dirty="0" err="1"/>
              <a:t>process</a:t>
            </a:r>
            <a:r>
              <a:rPr lang="pt-PT" altLang="pt-PT" sz="2400" b="1" dirty="0"/>
              <a:t> </a:t>
            </a:r>
            <a:r>
              <a:rPr lang="pt-PT" altLang="pt-PT" sz="2400" b="1" dirty="0" err="1"/>
              <a:t>perspective</a:t>
            </a:r>
            <a:r>
              <a:rPr lang="pt-PT" altLang="pt-PT" sz="2400" dirty="0"/>
              <a:t>.</a:t>
            </a:r>
            <a:endParaRPr lang="pt-PT" altLang="pt-PT" sz="2400" b="1" dirty="0"/>
          </a:p>
          <a:p>
            <a:pPr algn="just" eaLnBrk="1" hangingPunct="1">
              <a:lnSpc>
                <a:spcPct val="80000"/>
              </a:lnSpc>
            </a:pPr>
            <a:r>
              <a:rPr lang="pt-PT" altLang="pt-PT" sz="2400" b="1" dirty="0" err="1"/>
              <a:t>Learning</a:t>
            </a:r>
            <a:r>
              <a:rPr lang="pt-PT" altLang="pt-PT" sz="2400" b="1" dirty="0"/>
              <a:t> </a:t>
            </a:r>
            <a:r>
              <a:rPr lang="pt-PT" altLang="pt-PT" sz="2400" b="1" dirty="0" err="1"/>
              <a:t>and</a:t>
            </a:r>
            <a:r>
              <a:rPr lang="pt-PT" altLang="pt-PT" sz="2400" b="1" dirty="0"/>
              <a:t> </a:t>
            </a:r>
            <a:r>
              <a:rPr lang="pt-PT" altLang="pt-PT" sz="2400" b="1" dirty="0" err="1"/>
              <a:t>growth</a:t>
            </a:r>
            <a:r>
              <a:rPr lang="pt-PT" altLang="pt-PT" sz="2400" b="1" dirty="0"/>
              <a:t> </a:t>
            </a:r>
            <a:r>
              <a:rPr lang="pt-PT" altLang="pt-PT" sz="2400" b="1" dirty="0" err="1"/>
              <a:t>perspective</a:t>
            </a:r>
            <a:r>
              <a:rPr lang="pt-PT" altLang="pt-PT" sz="2400" dirty="0"/>
              <a:t>.</a:t>
            </a:r>
            <a:endParaRPr lang="pt-PT" altLang="ja-JP" sz="2400" dirty="0">
              <a:ea typeface="ＭＳ Ｐゴシック" panose="020B0600070205080204" pitchFamily="34" charset="-128"/>
            </a:endParaRPr>
          </a:p>
          <a:p>
            <a:pPr algn="just" eaLnBrk="1" hangingPunct="1">
              <a:lnSpc>
                <a:spcPct val="80000"/>
              </a:lnSpc>
            </a:pP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a:ea typeface="ＭＳ Ｐゴシック" panose="020B0600070205080204" pitchFamily="34" charset="-128"/>
              </a:rPr>
              <a:t>allows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monitoring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present</a:t>
            </a:r>
            <a:r>
              <a:rPr lang="pt-PT" altLang="ja-JP" sz="2400" dirty="0">
                <a:ea typeface="ＭＳ Ｐゴシック" panose="020B0600070205080204" pitchFamily="34" charset="-128"/>
              </a:rPr>
              <a:t> performance, </a:t>
            </a:r>
            <a:r>
              <a:rPr lang="pt-PT" altLang="ja-JP" sz="2400" dirty="0" err="1">
                <a:ea typeface="ＭＳ Ｐゴシック" panose="020B0600070205080204" pitchFamily="34" charset="-128"/>
              </a:rPr>
              <a:t>but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method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also</a:t>
            </a:r>
            <a:r>
              <a:rPr lang="pt-PT" altLang="ja-JP" sz="2400" dirty="0">
                <a:ea typeface="ＭＳ Ｐゴシック" panose="020B0600070205080204" pitchFamily="34" charset="-128"/>
              </a:rPr>
              <a:t> tries to capture </a:t>
            </a:r>
            <a:r>
              <a:rPr lang="pt-PT" altLang="ja-JP" sz="2400" dirty="0" err="1">
                <a:ea typeface="ＭＳ Ｐゴシック" panose="020B0600070205080204" pitchFamily="34" charset="-128"/>
              </a:rPr>
              <a:t>information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about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how</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well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organization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positioned</a:t>
            </a:r>
            <a:r>
              <a:rPr lang="pt-PT" altLang="ja-JP" sz="2400" dirty="0">
                <a:ea typeface="ＭＳ Ｐゴシック" panose="020B0600070205080204" pitchFamily="34" charset="-128"/>
              </a:rPr>
              <a:t> to </a:t>
            </a:r>
            <a:r>
              <a:rPr lang="pt-PT" altLang="ja-JP" sz="2400" dirty="0" err="1">
                <a:ea typeface="ＭＳ Ｐゴシック" panose="020B0600070205080204" pitchFamily="34" charset="-128"/>
              </a:rPr>
              <a:t>perform</a:t>
            </a:r>
            <a:r>
              <a:rPr lang="pt-PT" altLang="ja-JP" sz="2400" dirty="0">
                <a:ea typeface="ＭＳ Ｐゴシック" panose="020B0600070205080204" pitchFamily="34" charset="-128"/>
              </a:rPr>
              <a:t> in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future. </a:t>
            </a:r>
            <a:endParaRPr lang="pt-PT" altLang="pt-PT" sz="2400" dirty="0"/>
          </a:p>
          <a:p>
            <a:pPr eaLnBrk="1" hangingPunct="1">
              <a:lnSpc>
                <a:spcPct val="80000"/>
              </a:lnSpc>
              <a:buFontTx/>
              <a:buNone/>
            </a:pPr>
            <a:endParaRPr lang="pt-PT" altLang="pt-PT" sz="2000" dirty="0"/>
          </a:p>
        </p:txBody>
      </p:sp>
    </p:spTree>
    <p:extLst>
      <p:ext uri="{BB962C8B-B14F-4D97-AF65-F5344CB8AC3E}">
        <p14:creationId xmlns:p14="http://schemas.microsoft.com/office/powerpoint/2010/main" val="42376608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p>
        </p:txBody>
      </p:sp>
      <p:sp>
        <p:nvSpPr>
          <p:cNvPr id="144387" name="Rectangle 3"/>
          <p:cNvSpPr>
            <a:spLocks noGrp="1" noChangeArrowheads="1"/>
          </p:cNvSpPr>
          <p:nvPr>
            <p:ph type="body" idx="1"/>
          </p:nvPr>
        </p:nvSpPr>
        <p:spPr/>
        <p:txBody>
          <a:bodyPr/>
          <a:lstStyle/>
          <a:p>
            <a:pPr algn="just" eaLnBrk="1" hangingPunct="1">
              <a:lnSpc>
                <a:spcPct val="90000"/>
              </a:lnSpc>
            </a:pPr>
            <a:r>
              <a:rPr lang="pt-PT" altLang="pt-PT" sz="2400" b="1" dirty="0" err="1"/>
              <a:t>Benefits</a:t>
            </a:r>
            <a:r>
              <a:rPr lang="pt-PT" altLang="pt-PT" sz="2400" b="1" dirty="0"/>
              <a:t> </a:t>
            </a:r>
            <a:r>
              <a:rPr lang="pt-PT" altLang="pt-PT" sz="2400" b="1" dirty="0" err="1"/>
              <a:t>of</a:t>
            </a:r>
            <a:r>
              <a:rPr lang="pt-PT" altLang="pt-PT" sz="2400" b="1" dirty="0"/>
              <a:t> </a:t>
            </a:r>
            <a:r>
              <a:rPr lang="pt-PT" altLang="pt-PT" sz="2400" b="1" dirty="0" err="1"/>
              <a:t>the</a:t>
            </a:r>
            <a:r>
              <a:rPr lang="pt-PT" altLang="pt-PT" sz="2400" b="1" dirty="0"/>
              <a:t> </a:t>
            </a:r>
            <a:r>
              <a:rPr lang="pt-PT" altLang="pt-PT" sz="2400" b="1" dirty="0" err="1"/>
              <a:t>Balanced</a:t>
            </a:r>
            <a:r>
              <a:rPr lang="pt-PT" altLang="pt-PT" sz="2400" b="1" dirty="0"/>
              <a:t> </a:t>
            </a:r>
            <a:r>
              <a:rPr lang="pt-PT" altLang="pt-PT" sz="2400" b="1" dirty="0" err="1"/>
              <a:t>Scorecard</a:t>
            </a:r>
            <a:endParaRPr lang="pt-PT" altLang="pt-PT" sz="2400" b="1" dirty="0"/>
          </a:p>
          <a:p>
            <a:pPr algn="just" eaLnBrk="1" hangingPunct="1">
              <a:lnSpc>
                <a:spcPct val="90000"/>
              </a:lnSpc>
            </a:pPr>
            <a:r>
              <a:rPr lang="pt-PT" altLang="pt-PT" sz="2400" dirty="0" err="1"/>
              <a:t>Kaplan</a:t>
            </a:r>
            <a:r>
              <a:rPr lang="pt-PT" altLang="pt-PT" sz="2400" dirty="0"/>
              <a:t> </a:t>
            </a:r>
            <a:r>
              <a:rPr lang="pt-PT" altLang="pt-PT" sz="2400" dirty="0" err="1"/>
              <a:t>and</a:t>
            </a:r>
            <a:r>
              <a:rPr lang="pt-PT" altLang="pt-PT" sz="2400" dirty="0"/>
              <a:t> Norton cite </a:t>
            </a:r>
            <a:r>
              <a:rPr lang="pt-PT" altLang="pt-PT" sz="2400" dirty="0" err="1"/>
              <a:t>the</a:t>
            </a:r>
            <a:r>
              <a:rPr lang="pt-PT" altLang="pt-PT" sz="2400" dirty="0"/>
              <a:t> </a:t>
            </a:r>
            <a:r>
              <a:rPr lang="pt-PT" altLang="pt-PT" sz="2400" dirty="0" err="1"/>
              <a:t>following</a:t>
            </a:r>
            <a:r>
              <a:rPr lang="pt-PT" altLang="pt-PT" sz="2400" dirty="0"/>
              <a:t> </a:t>
            </a:r>
            <a:r>
              <a:rPr lang="pt-PT" altLang="pt-PT" sz="2400" dirty="0" err="1"/>
              <a:t>benefits</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usage</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Balanced</a:t>
            </a:r>
            <a:r>
              <a:rPr lang="pt-PT" altLang="pt-PT" sz="2400" dirty="0"/>
              <a:t> </a:t>
            </a:r>
            <a:r>
              <a:rPr lang="pt-PT" altLang="pt-PT" sz="2400" dirty="0" err="1"/>
              <a:t>Scorecard</a:t>
            </a:r>
            <a:r>
              <a:rPr lang="pt-PT" altLang="pt-PT" sz="2400" dirty="0"/>
              <a:t>: </a:t>
            </a:r>
          </a:p>
          <a:p>
            <a:pPr algn="just" eaLnBrk="1" hangingPunct="1">
              <a:lnSpc>
                <a:spcPct val="90000"/>
              </a:lnSpc>
            </a:pPr>
            <a:r>
              <a:rPr lang="pt-PT" altLang="pt-PT" sz="2400" dirty="0" err="1"/>
              <a:t>Focusing</a:t>
            </a:r>
            <a:r>
              <a:rPr lang="pt-PT" altLang="pt-PT" sz="2400" dirty="0"/>
              <a:t> </a:t>
            </a:r>
            <a:r>
              <a:rPr lang="pt-PT" altLang="pt-PT" sz="2400" dirty="0" err="1"/>
              <a:t>the</a:t>
            </a:r>
            <a:r>
              <a:rPr lang="pt-PT" altLang="pt-PT" sz="2400" dirty="0"/>
              <a:t> </a:t>
            </a:r>
            <a:r>
              <a:rPr lang="pt-PT" altLang="pt-PT" sz="2400" dirty="0" err="1"/>
              <a:t>whole</a:t>
            </a:r>
            <a:r>
              <a:rPr lang="pt-PT" altLang="pt-PT" sz="2400" dirty="0"/>
              <a:t> </a:t>
            </a:r>
            <a:r>
              <a:rPr lang="pt-PT" altLang="pt-PT" sz="2400" dirty="0" err="1"/>
              <a:t>organization</a:t>
            </a:r>
            <a:r>
              <a:rPr lang="pt-PT" altLang="pt-PT" sz="2400" dirty="0"/>
              <a:t> </a:t>
            </a:r>
            <a:r>
              <a:rPr lang="pt-PT" altLang="pt-PT" sz="2400" dirty="0" err="1"/>
              <a:t>on</a:t>
            </a:r>
            <a:r>
              <a:rPr lang="pt-PT" altLang="pt-PT" sz="2400" dirty="0"/>
              <a:t> </a:t>
            </a:r>
            <a:r>
              <a:rPr lang="pt-PT" altLang="pt-PT" sz="2400" dirty="0" err="1"/>
              <a:t>the</a:t>
            </a:r>
            <a:r>
              <a:rPr lang="pt-PT" altLang="pt-PT" sz="2400" dirty="0"/>
              <a:t> </a:t>
            </a:r>
            <a:r>
              <a:rPr lang="pt-PT" altLang="pt-PT" sz="2400" dirty="0" err="1"/>
              <a:t>few</a:t>
            </a:r>
            <a:r>
              <a:rPr lang="pt-PT" altLang="pt-PT" sz="2400" dirty="0"/>
              <a:t> </a:t>
            </a:r>
            <a:r>
              <a:rPr lang="pt-PT" altLang="pt-PT" sz="2400" dirty="0" err="1"/>
              <a:t>key</a:t>
            </a:r>
            <a:r>
              <a:rPr lang="pt-PT" altLang="pt-PT" sz="2400" dirty="0"/>
              <a:t> </a:t>
            </a:r>
            <a:r>
              <a:rPr lang="pt-PT" altLang="pt-PT" sz="2400" dirty="0" err="1"/>
              <a:t>things</a:t>
            </a:r>
            <a:r>
              <a:rPr lang="pt-PT" altLang="pt-PT" sz="2400" dirty="0"/>
              <a:t> </a:t>
            </a:r>
            <a:r>
              <a:rPr lang="pt-PT" altLang="pt-PT" sz="2400" dirty="0" err="1"/>
              <a:t>needed</a:t>
            </a:r>
            <a:r>
              <a:rPr lang="pt-PT" altLang="pt-PT" sz="2400" dirty="0"/>
              <a:t> to </a:t>
            </a:r>
            <a:r>
              <a:rPr lang="pt-PT" altLang="pt-PT" sz="2400" dirty="0" err="1"/>
              <a:t>create</a:t>
            </a:r>
            <a:r>
              <a:rPr lang="pt-PT" altLang="pt-PT" sz="2400" dirty="0"/>
              <a:t> </a:t>
            </a:r>
            <a:r>
              <a:rPr lang="pt-PT" altLang="pt-PT" sz="2400" dirty="0" err="1"/>
              <a:t>breakthrough</a:t>
            </a:r>
            <a:r>
              <a:rPr lang="pt-PT" altLang="pt-PT" sz="2400" dirty="0"/>
              <a:t> performance.</a:t>
            </a:r>
          </a:p>
          <a:p>
            <a:pPr algn="just" eaLnBrk="1" hangingPunct="1">
              <a:lnSpc>
                <a:spcPct val="90000"/>
              </a:lnSpc>
            </a:pPr>
            <a:r>
              <a:rPr lang="pt-PT" altLang="pt-PT" sz="2400" dirty="0" err="1"/>
              <a:t>Helps</a:t>
            </a:r>
            <a:r>
              <a:rPr lang="pt-PT" altLang="pt-PT" sz="2400" dirty="0"/>
              <a:t> to </a:t>
            </a:r>
            <a:r>
              <a:rPr lang="pt-PT" altLang="pt-PT" sz="2400" dirty="0" err="1"/>
              <a:t>integrate</a:t>
            </a:r>
            <a:r>
              <a:rPr lang="pt-PT" altLang="pt-PT" sz="2400" dirty="0"/>
              <a:t> </a:t>
            </a:r>
            <a:r>
              <a:rPr lang="pt-PT" altLang="pt-PT" sz="2400" dirty="0" err="1"/>
              <a:t>various</a:t>
            </a:r>
            <a:r>
              <a:rPr lang="pt-PT" altLang="pt-PT" sz="2400" dirty="0"/>
              <a:t> </a:t>
            </a:r>
            <a:r>
              <a:rPr lang="pt-PT" altLang="pt-PT" sz="2400" dirty="0" err="1"/>
              <a:t>corporate</a:t>
            </a:r>
            <a:r>
              <a:rPr lang="pt-PT" altLang="pt-PT" sz="2400" dirty="0"/>
              <a:t> </a:t>
            </a:r>
            <a:r>
              <a:rPr lang="pt-PT" altLang="pt-PT" sz="2400" dirty="0" err="1"/>
              <a:t>programs</a:t>
            </a:r>
            <a:r>
              <a:rPr lang="pt-PT" altLang="pt-PT" sz="2400" dirty="0"/>
              <a:t>. </a:t>
            </a:r>
            <a:r>
              <a:rPr lang="pt-PT" altLang="pt-PT" sz="2400" dirty="0" err="1"/>
              <a:t>Such</a:t>
            </a:r>
            <a:r>
              <a:rPr lang="pt-PT" altLang="pt-PT" sz="2400" dirty="0"/>
              <a:t> as: </a:t>
            </a:r>
            <a:r>
              <a:rPr lang="pt-PT" altLang="pt-PT" sz="2400" dirty="0" err="1"/>
              <a:t>quality</a:t>
            </a:r>
            <a:r>
              <a:rPr lang="pt-PT" altLang="pt-PT" sz="2400" dirty="0"/>
              <a:t>, </a:t>
            </a:r>
            <a:r>
              <a:rPr lang="pt-PT" altLang="pt-PT" sz="2400" dirty="0" err="1"/>
              <a:t>re-engineering</a:t>
            </a:r>
            <a:r>
              <a:rPr lang="pt-PT" altLang="pt-PT" sz="2400" dirty="0"/>
              <a:t>, </a:t>
            </a:r>
            <a:r>
              <a:rPr lang="pt-PT" altLang="pt-PT" sz="2400" dirty="0" err="1"/>
              <a:t>and</a:t>
            </a:r>
            <a:r>
              <a:rPr lang="pt-PT" altLang="pt-PT" sz="2400" dirty="0"/>
              <a:t> </a:t>
            </a:r>
            <a:r>
              <a:rPr lang="pt-PT" altLang="pt-PT" sz="2400" dirty="0" err="1"/>
              <a:t>customer</a:t>
            </a:r>
            <a:r>
              <a:rPr lang="pt-PT" altLang="pt-PT" sz="2400" dirty="0"/>
              <a:t> </a:t>
            </a:r>
            <a:r>
              <a:rPr lang="pt-PT" altLang="pt-PT" sz="2400" dirty="0" err="1"/>
              <a:t>service</a:t>
            </a:r>
            <a:r>
              <a:rPr lang="pt-PT" altLang="pt-PT" sz="2400" dirty="0"/>
              <a:t> </a:t>
            </a:r>
            <a:r>
              <a:rPr lang="pt-PT" altLang="pt-PT" sz="2400" dirty="0" err="1"/>
              <a:t>initiatives</a:t>
            </a:r>
            <a:r>
              <a:rPr lang="pt-PT" altLang="pt-PT" sz="2400" dirty="0"/>
              <a:t>.</a:t>
            </a:r>
          </a:p>
          <a:p>
            <a:pPr algn="just" eaLnBrk="1" hangingPunct="1">
              <a:lnSpc>
                <a:spcPct val="90000"/>
              </a:lnSpc>
            </a:pPr>
            <a:r>
              <a:rPr lang="pt-PT" altLang="pt-PT" sz="2400" dirty="0" err="1"/>
              <a:t>Breaking</a:t>
            </a:r>
            <a:r>
              <a:rPr lang="pt-PT" altLang="pt-PT" sz="2400" dirty="0"/>
              <a:t> </a:t>
            </a:r>
            <a:r>
              <a:rPr lang="pt-PT" altLang="pt-PT" sz="2400" dirty="0" err="1"/>
              <a:t>down</a:t>
            </a:r>
            <a:r>
              <a:rPr lang="pt-PT" altLang="pt-PT" sz="2400" dirty="0"/>
              <a:t> </a:t>
            </a:r>
            <a:r>
              <a:rPr lang="pt-PT" altLang="pt-PT" sz="2400" dirty="0" err="1"/>
              <a:t>strategic</a:t>
            </a:r>
            <a:r>
              <a:rPr lang="pt-PT" altLang="pt-PT" sz="2400" dirty="0"/>
              <a:t> </a:t>
            </a:r>
            <a:r>
              <a:rPr lang="pt-PT" altLang="pt-PT" sz="2400" dirty="0" err="1"/>
              <a:t>measures</a:t>
            </a:r>
            <a:r>
              <a:rPr lang="pt-PT" altLang="pt-PT" sz="2400" dirty="0"/>
              <a:t> </a:t>
            </a:r>
            <a:r>
              <a:rPr lang="pt-PT" altLang="pt-PT" sz="2400" dirty="0" err="1"/>
              <a:t>towards</a:t>
            </a:r>
            <a:r>
              <a:rPr lang="pt-PT" altLang="pt-PT" sz="2400" dirty="0"/>
              <a:t> </a:t>
            </a:r>
            <a:r>
              <a:rPr lang="pt-PT" altLang="pt-PT" sz="2400" dirty="0" err="1"/>
              <a:t>lower</a:t>
            </a:r>
            <a:r>
              <a:rPr lang="pt-PT" altLang="pt-PT" sz="2400" dirty="0"/>
              <a:t> </a:t>
            </a:r>
            <a:r>
              <a:rPr lang="pt-PT" altLang="pt-PT" sz="2400" dirty="0" err="1"/>
              <a:t>levels</a:t>
            </a:r>
            <a:r>
              <a:rPr lang="pt-PT" altLang="pt-PT" sz="2400" dirty="0"/>
              <a:t>, </a:t>
            </a:r>
            <a:r>
              <a:rPr lang="pt-PT" altLang="pt-PT" sz="2400" dirty="0" err="1"/>
              <a:t>so</a:t>
            </a:r>
            <a:r>
              <a:rPr lang="pt-PT" altLang="pt-PT" sz="2400" dirty="0"/>
              <a:t> </a:t>
            </a:r>
            <a:r>
              <a:rPr lang="pt-PT" altLang="pt-PT" sz="2400" dirty="0" err="1"/>
              <a:t>that</a:t>
            </a:r>
            <a:r>
              <a:rPr lang="pt-PT" altLang="pt-PT" sz="2400" dirty="0"/>
              <a:t> </a:t>
            </a:r>
            <a:r>
              <a:rPr lang="pt-PT" altLang="pt-PT" sz="2400" dirty="0" err="1"/>
              <a:t>unit</a:t>
            </a:r>
            <a:r>
              <a:rPr lang="pt-PT" altLang="pt-PT" sz="2400" dirty="0"/>
              <a:t> managers, </a:t>
            </a:r>
            <a:r>
              <a:rPr lang="pt-PT" altLang="pt-PT" sz="2400" dirty="0" err="1"/>
              <a:t>operators</a:t>
            </a:r>
            <a:r>
              <a:rPr lang="pt-PT" altLang="pt-PT" sz="2400" dirty="0"/>
              <a:t>, </a:t>
            </a:r>
            <a:r>
              <a:rPr lang="pt-PT" altLang="pt-PT" sz="2400" dirty="0" err="1"/>
              <a:t>and</a:t>
            </a:r>
            <a:r>
              <a:rPr lang="pt-PT" altLang="pt-PT" sz="2400" dirty="0"/>
              <a:t> </a:t>
            </a:r>
            <a:r>
              <a:rPr lang="pt-PT" altLang="pt-PT" sz="2400" dirty="0" err="1"/>
              <a:t>employees</a:t>
            </a:r>
            <a:r>
              <a:rPr lang="pt-PT" altLang="pt-PT" sz="2400" dirty="0"/>
              <a:t> can </a:t>
            </a:r>
            <a:r>
              <a:rPr lang="pt-PT" altLang="pt-PT" sz="2400" dirty="0" err="1"/>
              <a:t>see</a:t>
            </a:r>
            <a:r>
              <a:rPr lang="pt-PT" altLang="pt-PT" sz="2400" dirty="0"/>
              <a:t> </a:t>
            </a:r>
            <a:r>
              <a:rPr lang="pt-PT" altLang="pt-PT" sz="2400" dirty="0" err="1"/>
              <a:t>what's</a:t>
            </a:r>
            <a:r>
              <a:rPr lang="pt-PT" altLang="pt-PT" sz="2400" dirty="0"/>
              <a:t> </a:t>
            </a:r>
            <a:r>
              <a:rPr lang="pt-PT" altLang="pt-PT" sz="2400" dirty="0" err="1"/>
              <a:t>required</a:t>
            </a:r>
            <a:r>
              <a:rPr lang="pt-PT" altLang="pt-PT" sz="2400" dirty="0"/>
              <a:t> </a:t>
            </a:r>
            <a:r>
              <a:rPr lang="pt-PT" altLang="pt-PT" sz="2400" dirty="0" err="1"/>
              <a:t>at</a:t>
            </a:r>
            <a:r>
              <a:rPr lang="pt-PT" altLang="pt-PT" sz="2400" dirty="0"/>
              <a:t> </a:t>
            </a:r>
            <a:r>
              <a:rPr lang="pt-PT" altLang="pt-PT" sz="2400" dirty="0" err="1"/>
              <a:t>their</a:t>
            </a:r>
            <a:r>
              <a:rPr lang="pt-PT" altLang="pt-PT" sz="2400" dirty="0"/>
              <a:t> </a:t>
            </a:r>
            <a:r>
              <a:rPr lang="pt-PT" altLang="pt-PT" sz="2400" dirty="0" err="1"/>
              <a:t>level</a:t>
            </a:r>
            <a:r>
              <a:rPr lang="pt-PT" altLang="pt-PT" sz="2400" dirty="0"/>
              <a:t> to </a:t>
            </a:r>
            <a:r>
              <a:rPr lang="pt-PT" altLang="pt-PT" sz="2400" dirty="0" err="1"/>
              <a:t>achieve</a:t>
            </a:r>
            <a:r>
              <a:rPr lang="pt-PT" altLang="pt-PT" sz="2400" dirty="0"/>
              <a:t> </a:t>
            </a:r>
            <a:r>
              <a:rPr lang="pt-PT" altLang="pt-PT" sz="2400" dirty="0" err="1"/>
              <a:t>excellent</a:t>
            </a:r>
            <a:r>
              <a:rPr lang="pt-PT" altLang="pt-PT" sz="2400" dirty="0"/>
              <a:t> </a:t>
            </a:r>
            <a:r>
              <a:rPr lang="pt-PT" altLang="pt-PT" sz="2400" dirty="0" err="1"/>
              <a:t>overall</a:t>
            </a:r>
            <a:r>
              <a:rPr lang="pt-PT" altLang="pt-PT" sz="2400" dirty="0"/>
              <a:t> performance. </a:t>
            </a:r>
          </a:p>
        </p:txBody>
      </p:sp>
    </p:spTree>
    <p:extLst>
      <p:ext uri="{BB962C8B-B14F-4D97-AF65-F5344CB8AC3E}">
        <p14:creationId xmlns:p14="http://schemas.microsoft.com/office/powerpoint/2010/main" val="412516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Hammer</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Champy’s</a:t>
            </a:r>
            <a:r>
              <a:rPr lang="pt-PT" altLang="ja-JP" b="1" dirty="0">
                <a:ea typeface="ＭＳ Ｐゴシック" charset="-128"/>
              </a:rPr>
              <a:t> Business </a:t>
            </a:r>
            <a:r>
              <a:rPr lang="pt-PT" altLang="ja-JP" b="1" dirty="0" err="1">
                <a:ea typeface="ＭＳ Ｐゴシック" charset="-128"/>
              </a:rPr>
              <a:t>Process</a:t>
            </a:r>
            <a:r>
              <a:rPr lang="pt-PT" altLang="ja-JP" b="1" dirty="0">
                <a:ea typeface="ＭＳ Ｐゴシック" charset="-128"/>
              </a:rPr>
              <a:t> Reengineering</a:t>
            </a:r>
            <a:endParaRPr lang="pt-PT" b="1" dirty="0"/>
          </a:p>
        </p:txBody>
      </p:sp>
      <p:sp>
        <p:nvSpPr>
          <p:cNvPr id="77827" name="Rectangle 3"/>
          <p:cNvSpPr>
            <a:spLocks noGrp="1" noChangeArrowheads="1"/>
          </p:cNvSpPr>
          <p:nvPr>
            <p:ph type="body" idx="1"/>
          </p:nvPr>
        </p:nvSpPr>
        <p:spPr/>
        <p:txBody>
          <a:bodyPr>
            <a:normAutofit/>
          </a:bodyPr>
          <a:lstStyle/>
          <a:p>
            <a:pPr algn="just" eaLnBrk="1" hangingPunct="1">
              <a:lnSpc>
                <a:spcPct val="80000"/>
              </a:lnSpc>
            </a:pPr>
            <a:r>
              <a:rPr lang="pt-PT" altLang="pt-PT" sz="2400" dirty="0" err="1"/>
              <a:t>The</a:t>
            </a:r>
            <a:r>
              <a:rPr lang="pt-PT" altLang="pt-PT" sz="2400" dirty="0"/>
              <a:t> Business </a:t>
            </a:r>
            <a:r>
              <a:rPr lang="pt-PT" altLang="pt-PT" sz="2400" dirty="0" err="1"/>
              <a:t>Process</a:t>
            </a:r>
            <a:r>
              <a:rPr lang="pt-PT" altLang="pt-PT" sz="2400" dirty="0"/>
              <a:t> Reengineering </a:t>
            </a:r>
            <a:r>
              <a:rPr lang="pt-PT" altLang="pt-PT" sz="2400" dirty="0" err="1"/>
              <a:t>method</a:t>
            </a:r>
            <a:r>
              <a:rPr lang="pt-PT" altLang="pt-PT" sz="2400" dirty="0"/>
              <a:t> (BPR) </a:t>
            </a:r>
            <a:r>
              <a:rPr lang="pt-PT" altLang="pt-PT" sz="2400" dirty="0" err="1"/>
              <a:t>is</a:t>
            </a:r>
            <a:r>
              <a:rPr lang="pt-PT" altLang="pt-PT" sz="2400" dirty="0"/>
              <a:t> </a:t>
            </a:r>
            <a:r>
              <a:rPr lang="pt-PT" altLang="pt-PT" sz="2400" dirty="0" err="1"/>
              <a:t>described</a:t>
            </a:r>
            <a:r>
              <a:rPr lang="pt-PT" altLang="pt-PT" sz="2400" dirty="0"/>
              <a:t> </a:t>
            </a:r>
            <a:r>
              <a:rPr lang="pt-PT" altLang="pt-PT" sz="2400" dirty="0" err="1"/>
              <a:t>by</a:t>
            </a:r>
            <a:r>
              <a:rPr lang="pt-PT" altLang="pt-PT" sz="2400" dirty="0"/>
              <a:t> </a:t>
            </a:r>
            <a:r>
              <a:rPr lang="pt-PT" altLang="pt-PT" sz="2400" dirty="0" err="1"/>
              <a:t>Hammer</a:t>
            </a:r>
            <a:r>
              <a:rPr lang="pt-PT" altLang="pt-PT" sz="2400" dirty="0"/>
              <a:t> </a:t>
            </a:r>
            <a:r>
              <a:rPr lang="pt-PT" altLang="pt-PT" sz="2400" dirty="0" err="1"/>
              <a:t>and</a:t>
            </a:r>
            <a:r>
              <a:rPr lang="pt-PT" altLang="pt-PT" sz="2400" dirty="0"/>
              <a:t> </a:t>
            </a:r>
            <a:r>
              <a:rPr lang="pt-PT" altLang="pt-PT" sz="2400" dirty="0" err="1"/>
              <a:t>Champy</a:t>
            </a:r>
            <a:r>
              <a:rPr lang="pt-PT" altLang="pt-PT" sz="2400" dirty="0"/>
              <a:t> as '</a:t>
            </a:r>
            <a:r>
              <a:rPr lang="pt-PT" altLang="pt-PT" sz="2400" dirty="0" err="1"/>
              <a:t>the</a:t>
            </a:r>
            <a:r>
              <a:rPr lang="pt-PT" altLang="pt-PT" sz="2400" dirty="0"/>
              <a:t> fundamental </a:t>
            </a:r>
            <a:r>
              <a:rPr lang="pt-PT" altLang="pt-PT" sz="2400" dirty="0" err="1"/>
              <a:t>reconsideration</a:t>
            </a:r>
            <a:r>
              <a:rPr lang="pt-PT" altLang="pt-PT" sz="2400" dirty="0"/>
              <a:t> </a:t>
            </a:r>
            <a:r>
              <a:rPr lang="pt-PT" altLang="pt-PT" sz="2400" dirty="0" err="1"/>
              <a:t>and</a:t>
            </a:r>
            <a:r>
              <a:rPr lang="pt-PT" altLang="pt-PT" sz="2400" dirty="0"/>
              <a:t> </a:t>
            </a:r>
            <a:r>
              <a:rPr lang="pt-PT" altLang="pt-PT" sz="2400" dirty="0" err="1"/>
              <a:t>the</a:t>
            </a:r>
            <a:r>
              <a:rPr lang="pt-PT" altLang="pt-PT" sz="2400" dirty="0"/>
              <a:t> radical redesign </a:t>
            </a:r>
            <a:r>
              <a:rPr lang="pt-PT" altLang="pt-PT" sz="2400" dirty="0" err="1"/>
              <a:t>of</a:t>
            </a:r>
            <a:r>
              <a:rPr lang="pt-PT" altLang="pt-PT" sz="2400" dirty="0"/>
              <a:t> </a:t>
            </a:r>
            <a:r>
              <a:rPr lang="pt-PT" altLang="pt-PT" sz="2400" dirty="0" err="1"/>
              <a:t>organizational</a:t>
            </a:r>
            <a:r>
              <a:rPr lang="pt-PT" altLang="pt-PT" sz="2400" dirty="0"/>
              <a:t> processes, in </a:t>
            </a:r>
            <a:r>
              <a:rPr lang="pt-PT" altLang="pt-PT" sz="2400" dirty="0" err="1"/>
              <a:t>order</a:t>
            </a:r>
            <a:r>
              <a:rPr lang="pt-PT" altLang="pt-PT" sz="2400" dirty="0"/>
              <a:t> to </a:t>
            </a:r>
            <a:r>
              <a:rPr lang="pt-PT" altLang="pt-PT" sz="2400" dirty="0" err="1"/>
              <a:t>achieve</a:t>
            </a:r>
            <a:r>
              <a:rPr lang="pt-PT" altLang="pt-PT" sz="2400" dirty="0"/>
              <a:t> </a:t>
            </a:r>
            <a:r>
              <a:rPr lang="pt-PT" altLang="pt-PT" sz="2400" dirty="0" err="1"/>
              <a:t>drastic</a:t>
            </a:r>
            <a:r>
              <a:rPr lang="pt-PT" altLang="pt-PT" sz="2400" dirty="0"/>
              <a:t> </a:t>
            </a:r>
            <a:r>
              <a:rPr lang="pt-PT" altLang="pt-PT" sz="2400" dirty="0" err="1"/>
              <a:t>improvement</a:t>
            </a:r>
            <a:r>
              <a:rPr lang="pt-PT" altLang="pt-PT" sz="2400" dirty="0"/>
              <a:t> </a:t>
            </a:r>
            <a:r>
              <a:rPr lang="pt-PT" altLang="pt-PT" sz="2400" dirty="0" err="1"/>
              <a:t>of</a:t>
            </a:r>
            <a:r>
              <a:rPr lang="pt-PT" altLang="pt-PT" sz="2400" dirty="0"/>
              <a:t> </a:t>
            </a:r>
            <a:r>
              <a:rPr lang="pt-PT" altLang="pt-PT" sz="2400" dirty="0" err="1"/>
              <a:t>current</a:t>
            </a:r>
            <a:r>
              <a:rPr lang="pt-PT" altLang="pt-PT" sz="2400" dirty="0"/>
              <a:t> performance in </a:t>
            </a:r>
            <a:r>
              <a:rPr lang="pt-PT" altLang="pt-PT" sz="2400" dirty="0" err="1"/>
              <a:t>cost</a:t>
            </a:r>
            <a:r>
              <a:rPr lang="pt-PT" altLang="pt-PT" sz="2400" dirty="0"/>
              <a:t>, </a:t>
            </a:r>
            <a:r>
              <a:rPr lang="pt-PT" altLang="pt-PT" sz="2400" dirty="0" err="1"/>
              <a:t>services</a:t>
            </a:r>
            <a:r>
              <a:rPr lang="pt-PT" altLang="pt-PT" sz="2400" dirty="0"/>
              <a:t> </a:t>
            </a:r>
            <a:r>
              <a:rPr lang="pt-PT" altLang="pt-PT" sz="2400" dirty="0" err="1"/>
              <a:t>and</a:t>
            </a:r>
            <a:r>
              <a:rPr lang="pt-PT" altLang="pt-PT" sz="2400" dirty="0"/>
              <a:t> speed'. </a:t>
            </a:r>
          </a:p>
          <a:p>
            <a:pPr algn="just" eaLnBrk="1" hangingPunct="1">
              <a:lnSpc>
                <a:spcPct val="80000"/>
              </a:lnSpc>
            </a:pPr>
            <a:r>
              <a:rPr lang="pt-PT" altLang="pt-PT" sz="2400" dirty="0" err="1" smtClean="0"/>
              <a:t>Rather</a:t>
            </a:r>
            <a:r>
              <a:rPr lang="pt-PT" altLang="pt-PT" sz="2400" dirty="0" smtClean="0"/>
              <a:t> </a:t>
            </a:r>
            <a:r>
              <a:rPr lang="pt-PT" altLang="pt-PT" sz="2400" dirty="0" err="1"/>
              <a:t>than</a:t>
            </a:r>
            <a:r>
              <a:rPr lang="pt-PT" altLang="pt-PT" sz="2400" dirty="0"/>
              <a:t> </a:t>
            </a:r>
            <a:r>
              <a:rPr lang="pt-PT" altLang="pt-PT" sz="2400" dirty="0" err="1"/>
              <a:t>organizing</a:t>
            </a:r>
            <a:r>
              <a:rPr lang="pt-PT" altLang="pt-PT" sz="2400" dirty="0"/>
              <a:t> a </a:t>
            </a:r>
            <a:r>
              <a:rPr lang="pt-PT" altLang="pt-PT" sz="2400" dirty="0" err="1"/>
              <a:t>firm</a:t>
            </a:r>
            <a:r>
              <a:rPr lang="pt-PT" altLang="pt-PT" sz="2400" dirty="0"/>
              <a:t> </a:t>
            </a:r>
            <a:r>
              <a:rPr lang="pt-PT" altLang="pt-PT" sz="2400" dirty="0" err="1"/>
              <a:t>into</a:t>
            </a:r>
            <a:r>
              <a:rPr lang="pt-PT" altLang="pt-PT" sz="2400" dirty="0"/>
              <a:t> </a:t>
            </a:r>
            <a:r>
              <a:rPr lang="pt-PT" altLang="pt-PT" sz="2400" dirty="0" err="1"/>
              <a:t>functional</a:t>
            </a:r>
            <a:r>
              <a:rPr lang="pt-PT" altLang="pt-PT" sz="2400" dirty="0"/>
              <a:t> </a:t>
            </a:r>
            <a:r>
              <a:rPr lang="pt-PT" altLang="pt-PT" sz="2400" dirty="0" err="1"/>
              <a:t>specialties</a:t>
            </a:r>
            <a:r>
              <a:rPr lang="pt-PT" altLang="pt-PT" sz="2400" dirty="0"/>
              <a:t> (</a:t>
            </a:r>
            <a:r>
              <a:rPr lang="pt-PT" altLang="pt-PT" sz="2400" dirty="0" err="1"/>
              <a:t>like</a:t>
            </a:r>
            <a:r>
              <a:rPr lang="pt-PT" altLang="pt-PT" sz="2400" dirty="0"/>
              <a:t> </a:t>
            </a:r>
            <a:r>
              <a:rPr lang="pt-PT" altLang="pt-PT" sz="2400" dirty="0" err="1"/>
              <a:t>production</a:t>
            </a:r>
            <a:r>
              <a:rPr lang="pt-PT" altLang="pt-PT" sz="2400" dirty="0"/>
              <a:t>, </a:t>
            </a:r>
            <a:r>
              <a:rPr lang="pt-PT" altLang="pt-PT" sz="2400" dirty="0" err="1"/>
              <a:t>accounting</a:t>
            </a:r>
            <a:r>
              <a:rPr lang="pt-PT" altLang="pt-PT" sz="2400" dirty="0"/>
              <a:t>, marketing, etc.) </a:t>
            </a:r>
            <a:r>
              <a:rPr lang="pt-PT" altLang="pt-PT" sz="2400" dirty="0" err="1"/>
              <a:t>and</a:t>
            </a:r>
            <a:r>
              <a:rPr lang="pt-PT" altLang="pt-PT" sz="2400" dirty="0"/>
              <a:t> to look </a:t>
            </a:r>
            <a:r>
              <a:rPr lang="pt-PT" altLang="pt-PT" sz="2400" dirty="0" err="1"/>
              <a:t>at</a:t>
            </a:r>
            <a:r>
              <a:rPr lang="pt-PT" altLang="pt-PT" sz="2400" dirty="0"/>
              <a:t> </a:t>
            </a:r>
            <a:r>
              <a:rPr lang="pt-PT" altLang="pt-PT" sz="2400" dirty="0" err="1"/>
              <a:t>the</a:t>
            </a:r>
            <a:r>
              <a:rPr lang="pt-PT" altLang="pt-PT" sz="2400" dirty="0"/>
              <a:t> </a:t>
            </a:r>
            <a:r>
              <a:rPr lang="pt-PT" altLang="pt-PT" sz="2400" dirty="0" err="1"/>
              <a:t>tasks</a:t>
            </a:r>
            <a:r>
              <a:rPr lang="pt-PT" altLang="pt-PT" sz="2400" dirty="0"/>
              <a:t> </a:t>
            </a:r>
            <a:r>
              <a:rPr lang="pt-PT" altLang="pt-PT" sz="2400" dirty="0" err="1"/>
              <a:t>that</a:t>
            </a:r>
            <a:r>
              <a:rPr lang="pt-PT" altLang="pt-PT" sz="2400" dirty="0"/>
              <a:t> </a:t>
            </a:r>
            <a:r>
              <a:rPr lang="pt-PT" altLang="pt-PT" sz="2400" dirty="0" err="1"/>
              <a:t>each</a:t>
            </a:r>
            <a:r>
              <a:rPr lang="pt-PT" altLang="pt-PT" sz="2400" dirty="0"/>
              <a:t> </a:t>
            </a:r>
            <a:r>
              <a:rPr lang="pt-PT" altLang="pt-PT" sz="2400" dirty="0" err="1"/>
              <a:t>function</a:t>
            </a:r>
            <a:r>
              <a:rPr lang="pt-PT" altLang="pt-PT" sz="2400" dirty="0"/>
              <a:t> </a:t>
            </a:r>
            <a:r>
              <a:rPr lang="pt-PT" altLang="pt-PT" sz="2400" dirty="0" err="1"/>
              <a:t>performs</a:t>
            </a:r>
            <a:r>
              <a:rPr lang="pt-PT" altLang="pt-PT" sz="2400" dirty="0"/>
              <a:t>, </a:t>
            </a:r>
            <a:r>
              <a:rPr lang="pt-PT" altLang="pt-PT" sz="2400" dirty="0" err="1"/>
              <a:t>Hammer</a:t>
            </a:r>
            <a:r>
              <a:rPr lang="pt-PT" altLang="pt-PT" sz="2400" dirty="0"/>
              <a:t> </a:t>
            </a:r>
            <a:r>
              <a:rPr lang="pt-PT" altLang="pt-PT" sz="2400" dirty="0" err="1"/>
              <a:t>and</a:t>
            </a:r>
            <a:r>
              <a:rPr lang="pt-PT" altLang="pt-PT" sz="2400" dirty="0"/>
              <a:t> </a:t>
            </a:r>
            <a:r>
              <a:rPr lang="pt-PT" altLang="pt-PT" sz="2400" dirty="0" err="1"/>
              <a:t>Champy</a:t>
            </a:r>
            <a:r>
              <a:rPr lang="pt-PT" altLang="pt-PT" sz="2400" dirty="0"/>
              <a:t> </a:t>
            </a:r>
            <a:r>
              <a:rPr lang="pt-PT" altLang="pt-PT" sz="2400" dirty="0" err="1"/>
              <a:t>recommend</a:t>
            </a:r>
            <a:r>
              <a:rPr lang="pt-PT" altLang="pt-PT" sz="2400" dirty="0"/>
              <a:t> </a:t>
            </a:r>
            <a:r>
              <a:rPr lang="pt-PT" altLang="pt-PT" sz="2400" dirty="0" err="1"/>
              <a:t>that</a:t>
            </a:r>
            <a:r>
              <a:rPr lang="pt-PT" altLang="pt-PT" sz="2400" dirty="0"/>
              <a:t> </a:t>
            </a:r>
            <a:r>
              <a:rPr lang="pt-PT" altLang="pt-PT" sz="2400" dirty="0" err="1"/>
              <a:t>we</a:t>
            </a:r>
            <a:r>
              <a:rPr lang="pt-PT" altLang="pt-PT" sz="2400" dirty="0"/>
              <a:t> </a:t>
            </a:r>
            <a:r>
              <a:rPr lang="pt-PT" altLang="pt-PT" sz="2400" dirty="0" err="1"/>
              <a:t>should</a:t>
            </a:r>
            <a:r>
              <a:rPr lang="pt-PT" altLang="pt-PT" sz="2400" dirty="0"/>
              <a:t> look </a:t>
            </a:r>
            <a:r>
              <a:rPr lang="pt-PT" altLang="pt-PT" sz="2400" dirty="0" err="1"/>
              <a:t>at</a:t>
            </a:r>
            <a:r>
              <a:rPr lang="pt-PT" altLang="pt-PT" sz="2400" dirty="0"/>
              <a:t> complete processes. </a:t>
            </a:r>
            <a:r>
              <a:rPr lang="pt-PT" altLang="pt-PT" sz="2400" dirty="0" err="1"/>
              <a:t>From</a:t>
            </a:r>
            <a:r>
              <a:rPr lang="pt-PT" altLang="pt-PT" sz="2400" dirty="0"/>
              <a:t> </a:t>
            </a:r>
            <a:r>
              <a:rPr lang="pt-PT" altLang="pt-PT" sz="2400" dirty="0" err="1"/>
              <a:t>materials</a:t>
            </a:r>
            <a:r>
              <a:rPr lang="pt-PT" altLang="pt-PT" sz="2400" dirty="0"/>
              <a:t> </a:t>
            </a:r>
            <a:r>
              <a:rPr lang="pt-PT" altLang="pt-PT" sz="2400" dirty="0" err="1"/>
              <a:t>acquisition</a:t>
            </a:r>
            <a:r>
              <a:rPr lang="pt-PT" altLang="pt-PT" sz="2400" dirty="0"/>
              <a:t>, </a:t>
            </a:r>
            <a:r>
              <a:rPr lang="pt-PT" altLang="pt-PT" sz="2400" dirty="0" err="1"/>
              <a:t>towards</a:t>
            </a:r>
            <a:r>
              <a:rPr lang="pt-PT" altLang="pt-PT" sz="2400" dirty="0"/>
              <a:t> </a:t>
            </a:r>
            <a:r>
              <a:rPr lang="pt-PT" altLang="pt-PT" sz="2400" dirty="0" err="1"/>
              <a:t>production</a:t>
            </a:r>
            <a:r>
              <a:rPr lang="pt-PT" altLang="pt-PT" sz="2400" dirty="0"/>
              <a:t>, </a:t>
            </a:r>
            <a:r>
              <a:rPr lang="pt-PT" altLang="pt-PT" sz="2400" dirty="0" err="1"/>
              <a:t>towards</a:t>
            </a:r>
            <a:r>
              <a:rPr lang="pt-PT" altLang="pt-PT" sz="2400" dirty="0"/>
              <a:t> marketing </a:t>
            </a:r>
            <a:r>
              <a:rPr lang="pt-PT" altLang="pt-PT" sz="2400" dirty="0" err="1"/>
              <a:t>and</a:t>
            </a:r>
            <a:r>
              <a:rPr lang="pt-PT" altLang="pt-PT" sz="2400" dirty="0"/>
              <a:t> </a:t>
            </a:r>
            <a:r>
              <a:rPr lang="pt-PT" altLang="pt-PT" sz="2400" dirty="0" err="1"/>
              <a:t>distribution</a:t>
            </a:r>
            <a:r>
              <a:rPr lang="pt-PT" altLang="pt-PT" sz="2400" dirty="0"/>
              <a:t>. </a:t>
            </a:r>
            <a:r>
              <a:rPr lang="pt-PT" altLang="pt-PT" sz="2400" dirty="0" err="1"/>
              <a:t>One</a:t>
            </a:r>
            <a:r>
              <a:rPr lang="pt-PT" altLang="pt-PT" sz="2400" dirty="0"/>
              <a:t> </a:t>
            </a:r>
            <a:r>
              <a:rPr lang="pt-PT" altLang="pt-PT" sz="2400" dirty="0" err="1"/>
              <a:t>should</a:t>
            </a:r>
            <a:r>
              <a:rPr lang="pt-PT" altLang="pt-PT" sz="2400" dirty="0"/>
              <a:t> </a:t>
            </a:r>
            <a:r>
              <a:rPr lang="pt-PT" altLang="pt-PT" sz="2400" dirty="0" err="1"/>
              <a:t>rebuild</a:t>
            </a:r>
            <a:r>
              <a:rPr lang="pt-PT" altLang="pt-PT" sz="2400" dirty="0"/>
              <a:t> </a:t>
            </a:r>
            <a:r>
              <a:rPr lang="pt-PT" altLang="pt-PT" sz="2400" dirty="0" err="1"/>
              <a:t>the</a:t>
            </a:r>
            <a:r>
              <a:rPr lang="pt-PT" altLang="pt-PT" sz="2400" dirty="0"/>
              <a:t> </a:t>
            </a:r>
            <a:r>
              <a:rPr lang="pt-PT" altLang="pt-PT" sz="2400" dirty="0" err="1"/>
              <a:t>firm</a:t>
            </a:r>
            <a:r>
              <a:rPr lang="pt-PT" altLang="pt-PT" sz="2400" dirty="0"/>
              <a:t> </a:t>
            </a:r>
            <a:r>
              <a:rPr lang="pt-PT" altLang="pt-PT" sz="2400" dirty="0" err="1"/>
              <a:t>into</a:t>
            </a:r>
            <a:r>
              <a:rPr lang="pt-PT" altLang="pt-PT" sz="2400" dirty="0"/>
              <a:t> a series </a:t>
            </a:r>
            <a:r>
              <a:rPr lang="pt-PT" altLang="pt-PT" sz="2400" dirty="0" err="1"/>
              <a:t>of</a:t>
            </a:r>
            <a:r>
              <a:rPr lang="pt-PT" altLang="pt-PT" sz="2400" dirty="0"/>
              <a:t> processes.</a:t>
            </a:r>
            <a:br>
              <a:rPr lang="pt-PT" altLang="pt-PT" sz="2400" dirty="0"/>
            </a:br>
            <a:r>
              <a:rPr lang="pt-PT" altLang="pt-PT" sz="2400" dirty="0"/>
              <a:t> </a:t>
            </a:r>
            <a:endParaRPr lang="pt-PT" altLang="pt-PT" sz="2400" dirty="0" smtClean="0"/>
          </a:p>
          <a:p>
            <a:pPr algn="just" eaLnBrk="1" hangingPunct="1">
              <a:lnSpc>
                <a:spcPct val="80000"/>
              </a:lnSpc>
            </a:pPr>
            <a:r>
              <a:rPr lang="pt-PT" altLang="pt-PT" sz="2400" dirty="0" err="1" smtClean="0"/>
              <a:t>Value</a:t>
            </a:r>
            <a:r>
              <a:rPr lang="pt-PT" altLang="pt-PT" sz="2400" dirty="0" smtClean="0"/>
              <a:t> </a:t>
            </a:r>
            <a:r>
              <a:rPr lang="pt-PT" altLang="pt-PT" sz="2400" dirty="0" err="1"/>
              <a:t>creation</a:t>
            </a:r>
            <a:r>
              <a:rPr lang="pt-PT" altLang="pt-PT" sz="2400" dirty="0"/>
              <a:t> for </a:t>
            </a:r>
            <a:r>
              <a:rPr lang="pt-PT" altLang="pt-PT" sz="2400" dirty="0" err="1"/>
              <a:t>the</a:t>
            </a:r>
            <a:r>
              <a:rPr lang="pt-PT" altLang="pt-PT" sz="2400" dirty="0"/>
              <a:t> </a:t>
            </a:r>
            <a:r>
              <a:rPr lang="pt-PT" altLang="pt-PT" sz="2400" dirty="0" err="1"/>
              <a:t>customer</a:t>
            </a:r>
            <a:r>
              <a:rPr lang="pt-PT" altLang="pt-PT" sz="2400" dirty="0"/>
              <a:t> </a:t>
            </a:r>
            <a:r>
              <a:rPr lang="pt-PT" altLang="pt-PT" sz="2400" dirty="0" err="1"/>
              <a:t>is</a:t>
            </a:r>
            <a:r>
              <a:rPr lang="pt-PT" altLang="pt-PT" sz="2400" dirty="0"/>
              <a:t> </a:t>
            </a:r>
            <a:r>
              <a:rPr lang="pt-PT" altLang="pt-PT" sz="2400" dirty="0" err="1"/>
              <a:t>the</a:t>
            </a:r>
            <a:r>
              <a:rPr lang="pt-PT" altLang="pt-PT" sz="2400" dirty="0"/>
              <a:t> </a:t>
            </a:r>
            <a:r>
              <a:rPr lang="pt-PT" altLang="pt-PT" sz="2400" dirty="0" err="1"/>
              <a:t>leading</a:t>
            </a:r>
            <a:r>
              <a:rPr lang="pt-PT" altLang="pt-PT" sz="2400" dirty="0"/>
              <a:t> </a:t>
            </a:r>
            <a:r>
              <a:rPr lang="pt-PT" altLang="pt-PT" sz="2400" dirty="0" err="1"/>
              <a:t>factor</a:t>
            </a:r>
            <a:r>
              <a:rPr lang="pt-PT" altLang="pt-PT" sz="2400" dirty="0"/>
              <a:t> for BPR </a:t>
            </a:r>
            <a:r>
              <a:rPr lang="pt-PT" altLang="pt-PT" sz="2400" dirty="0" err="1"/>
              <a:t>and</a:t>
            </a:r>
            <a:r>
              <a:rPr lang="pt-PT" altLang="pt-PT" sz="2400" dirty="0"/>
              <a:t> </a:t>
            </a:r>
            <a:r>
              <a:rPr lang="pt-PT" altLang="pt-PT" sz="2400" b="1" dirty="0" err="1"/>
              <a:t>information</a:t>
            </a:r>
            <a:r>
              <a:rPr lang="pt-PT" altLang="pt-PT" sz="2400" b="1" dirty="0"/>
              <a:t> </a:t>
            </a:r>
            <a:r>
              <a:rPr lang="pt-PT" altLang="pt-PT" sz="2400" b="1" dirty="0" err="1"/>
              <a:t>technology</a:t>
            </a:r>
            <a:r>
              <a:rPr lang="pt-PT" altLang="pt-PT" sz="2400" dirty="0"/>
              <a:t> </a:t>
            </a:r>
            <a:r>
              <a:rPr lang="pt-PT" altLang="pt-PT" sz="2400" dirty="0" err="1"/>
              <a:t>often</a:t>
            </a:r>
            <a:r>
              <a:rPr lang="pt-PT" altLang="pt-PT" sz="2400" dirty="0"/>
              <a:t> </a:t>
            </a:r>
            <a:r>
              <a:rPr lang="pt-PT" altLang="pt-PT" sz="2400" dirty="0" err="1"/>
              <a:t>plays</a:t>
            </a:r>
            <a:r>
              <a:rPr lang="pt-PT" altLang="pt-PT" sz="2400" dirty="0"/>
              <a:t> </a:t>
            </a:r>
            <a:r>
              <a:rPr lang="pt-PT" altLang="pt-PT" sz="2400" dirty="0" err="1"/>
              <a:t>an</a:t>
            </a:r>
            <a:r>
              <a:rPr lang="pt-PT" altLang="pt-PT" sz="2400" dirty="0"/>
              <a:t> </a:t>
            </a:r>
            <a:r>
              <a:rPr lang="pt-PT" altLang="pt-PT" sz="2400" dirty="0" err="1"/>
              <a:t>important</a:t>
            </a:r>
            <a:r>
              <a:rPr lang="pt-PT" altLang="pt-PT" sz="2400" dirty="0"/>
              <a:t> </a:t>
            </a:r>
            <a:r>
              <a:rPr lang="pt-PT" altLang="pt-PT" sz="2400" dirty="0" err="1"/>
              <a:t>enabling</a:t>
            </a:r>
            <a:r>
              <a:rPr lang="pt-PT" altLang="pt-PT" sz="2400" dirty="0"/>
              <a:t> role. </a:t>
            </a:r>
          </a:p>
        </p:txBody>
      </p:sp>
    </p:spTree>
    <p:extLst>
      <p:ext uri="{BB962C8B-B14F-4D97-AF65-F5344CB8AC3E}">
        <p14:creationId xmlns:p14="http://schemas.microsoft.com/office/powerpoint/2010/main" val="14023579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normAutofit/>
          </a:bodyPr>
          <a:lstStyle/>
          <a:p>
            <a:pP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p>
        </p:txBody>
      </p:sp>
      <p:sp>
        <p:nvSpPr>
          <p:cNvPr id="144387" name="Rectangle 3"/>
          <p:cNvSpPr>
            <a:spLocks noGrp="1" noChangeArrowheads="1"/>
          </p:cNvSpPr>
          <p:nvPr>
            <p:ph type="body" idx="1"/>
          </p:nvPr>
        </p:nvSpPr>
        <p:spPr>
          <a:xfrm>
            <a:off x="838200" y="1825625"/>
            <a:ext cx="10515600" cy="4562296"/>
          </a:xfrm>
        </p:spPr>
        <p:txBody>
          <a:bodyPr>
            <a:normAutofit/>
          </a:bodyPr>
          <a:lstStyle/>
          <a:p>
            <a:pPr algn="just" eaLnBrk="1" hangingPunct="1">
              <a:lnSpc>
                <a:spcPct val="80000"/>
              </a:lnSpc>
              <a:defRPr/>
            </a:pPr>
            <a:r>
              <a:rPr lang="pt-PT" sz="2000" b="1" dirty="0" err="1"/>
              <a:t>The</a:t>
            </a:r>
            <a:r>
              <a:rPr lang="pt-PT" sz="2000" b="1" dirty="0"/>
              <a:t> Financial Perspective</a:t>
            </a:r>
          </a:p>
          <a:p>
            <a:pPr algn="just" eaLnBrk="1" hangingPunct="1">
              <a:lnSpc>
                <a:spcPct val="80000"/>
              </a:lnSpc>
              <a:defRPr/>
            </a:pPr>
            <a:r>
              <a:rPr lang="pt-PT" sz="2000" dirty="0" err="1"/>
              <a:t>Kaplan</a:t>
            </a:r>
            <a:r>
              <a:rPr lang="pt-PT" sz="2000" dirty="0"/>
              <a:t> </a:t>
            </a:r>
            <a:r>
              <a:rPr lang="pt-PT" sz="2000" dirty="0" err="1"/>
              <a:t>and</a:t>
            </a:r>
            <a:r>
              <a:rPr lang="pt-PT" sz="2000" dirty="0"/>
              <a:t> Norton do </a:t>
            </a:r>
            <a:r>
              <a:rPr lang="pt-PT" sz="2000" dirty="0" err="1"/>
              <a:t>not</a:t>
            </a:r>
            <a:r>
              <a:rPr lang="pt-PT" sz="2000" dirty="0"/>
              <a:t> </a:t>
            </a:r>
            <a:r>
              <a:rPr lang="pt-PT" sz="2000" dirty="0" err="1"/>
              <a:t>disregard</a:t>
            </a:r>
            <a:r>
              <a:rPr lang="pt-PT" sz="2000" dirty="0"/>
              <a:t> </a:t>
            </a:r>
            <a:r>
              <a:rPr lang="pt-PT" sz="2000" dirty="0" err="1"/>
              <a:t>the</a:t>
            </a:r>
            <a:r>
              <a:rPr lang="pt-PT" sz="2000" dirty="0"/>
              <a:t> </a:t>
            </a:r>
            <a:r>
              <a:rPr lang="pt-PT" sz="2000" dirty="0" err="1"/>
              <a:t>traditional</a:t>
            </a:r>
            <a:r>
              <a:rPr lang="pt-PT" sz="2000" dirty="0"/>
              <a:t> </a:t>
            </a:r>
            <a:r>
              <a:rPr lang="pt-PT" sz="2000" dirty="0" err="1"/>
              <a:t>need</a:t>
            </a:r>
            <a:r>
              <a:rPr lang="pt-PT" sz="2000" dirty="0"/>
              <a:t> for financial data. </a:t>
            </a:r>
            <a:r>
              <a:rPr lang="pt-PT" sz="2000" dirty="0" err="1"/>
              <a:t>Timely</a:t>
            </a:r>
            <a:r>
              <a:rPr lang="pt-PT" sz="2000" dirty="0"/>
              <a:t> </a:t>
            </a:r>
            <a:r>
              <a:rPr lang="pt-PT" sz="2000" dirty="0" err="1"/>
              <a:t>and</a:t>
            </a:r>
            <a:r>
              <a:rPr lang="pt-PT" sz="2000" dirty="0"/>
              <a:t> </a:t>
            </a:r>
            <a:r>
              <a:rPr lang="pt-PT" sz="2000" dirty="0" err="1"/>
              <a:t>accurate</a:t>
            </a:r>
            <a:r>
              <a:rPr lang="pt-PT" sz="2000" dirty="0"/>
              <a:t> funding data </a:t>
            </a:r>
            <a:r>
              <a:rPr lang="pt-PT" sz="2000" dirty="0" err="1"/>
              <a:t>will</a:t>
            </a:r>
            <a:r>
              <a:rPr lang="pt-PT" sz="2000" dirty="0"/>
              <a:t> </a:t>
            </a:r>
            <a:r>
              <a:rPr lang="pt-PT" sz="2000" dirty="0" err="1"/>
              <a:t>always</a:t>
            </a:r>
            <a:r>
              <a:rPr lang="pt-PT" sz="2000" dirty="0"/>
              <a:t> </a:t>
            </a:r>
            <a:r>
              <a:rPr lang="pt-PT" sz="2000" dirty="0" err="1"/>
              <a:t>be</a:t>
            </a:r>
            <a:r>
              <a:rPr lang="pt-PT" sz="2000" dirty="0"/>
              <a:t> a </a:t>
            </a:r>
            <a:r>
              <a:rPr lang="pt-PT" sz="2000" dirty="0" err="1"/>
              <a:t>priority</a:t>
            </a:r>
            <a:r>
              <a:rPr lang="pt-PT" sz="2000" dirty="0"/>
              <a:t>, </a:t>
            </a:r>
            <a:r>
              <a:rPr lang="pt-PT" sz="2000" dirty="0" err="1"/>
              <a:t>and</a:t>
            </a:r>
            <a:r>
              <a:rPr lang="pt-PT" sz="2000" dirty="0"/>
              <a:t> managers </a:t>
            </a:r>
            <a:r>
              <a:rPr lang="pt-PT" sz="2000" dirty="0" err="1"/>
              <a:t>will</a:t>
            </a:r>
            <a:r>
              <a:rPr lang="pt-PT" sz="2000" dirty="0"/>
              <a:t> </a:t>
            </a:r>
            <a:r>
              <a:rPr lang="pt-PT" sz="2000" dirty="0" err="1"/>
              <a:t>make</a:t>
            </a:r>
            <a:r>
              <a:rPr lang="pt-PT" sz="2000" dirty="0"/>
              <a:t> </a:t>
            </a:r>
            <a:r>
              <a:rPr lang="pt-PT" sz="2000" dirty="0" err="1"/>
              <a:t>sure</a:t>
            </a:r>
            <a:r>
              <a:rPr lang="pt-PT" sz="2000" dirty="0"/>
              <a:t> to </a:t>
            </a:r>
            <a:r>
              <a:rPr lang="pt-PT" sz="2000" dirty="0" err="1"/>
              <a:t>provide</a:t>
            </a:r>
            <a:r>
              <a:rPr lang="pt-PT" sz="2000" dirty="0"/>
              <a:t> </a:t>
            </a:r>
            <a:r>
              <a:rPr lang="pt-PT" sz="2000" dirty="0" err="1"/>
              <a:t>it</a:t>
            </a:r>
            <a:r>
              <a:rPr lang="pt-PT" sz="2000" dirty="0"/>
              <a:t>. In </a:t>
            </a:r>
            <a:r>
              <a:rPr lang="pt-PT" sz="2000" dirty="0" err="1"/>
              <a:t>fact</a:t>
            </a:r>
            <a:r>
              <a:rPr lang="pt-PT" sz="2000" dirty="0"/>
              <a:t>, </a:t>
            </a:r>
            <a:r>
              <a:rPr lang="pt-PT" sz="2000" dirty="0" err="1"/>
              <a:t>there</a:t>
            </a:r>
            <a:r>
              <a:rPr lang="pt-PT" sz="2000" dirty="0"/>
              <a:t> </a:t>
            </a:r>
            <a:r>
              <a:rPr lang="pt-PT" sz="2000" dirty="0" err="1"/>
              <a:t>is</a:t>
            </a:r>
            <a:r>
              <a:rPr lang="pt-PT" sz="2000" dirty="0"/>
              <a:t> </a:t>
            </a:r>
            <a:r>
              <a:rPr lang="pt-PT" sz="2000" dirty="0" err="1"/>
              <a:t>often</a:t>
            </a:r>
            <a:r>
              <a:rPr lang="pt-PT" sz="2000" dirty="0"/>
              <a:t> more </a:t>
            </a:r>
            <a:r>
              <a:rPr lang="pt-PT" sz="2000" dirty="0" err="1"/>
              <a:t>than</a:t>
            </a:r>
            <a:r>
              <a:rPr lang="pt-PT" sz="2000" dirty="0"/>
              <a:t> </a:t>
            </a:r>
            <a:r>
              <a:rPr lang="pt-PT" sz="2000" dirty="0" err="1"/>
              <a:t>sufficient</a:t>
            </a:r>
            <a:r>
              <a:rPr lang="pt-PT" sz="2000" dirty="0"/>
              <a:t> handling </a:t>
            </a:r>
            <a:r>
              <a:rPr lang="pt-PT" sz="2000" dirty="0" err="1"/>
              <a:t>and</a:t>
            </a:r>
            <a:r>
              <a:rPr lang="pt-PT" sz="2000" dirty="0"/>
              <a:t> </a:t>
            </a:r>
            <a:r>
              <a:rPr lang="pt-PT" sz="2000" dirty="0" err="1"/>
              <a:t>processing</a:t>
            </a:r>
            <a:r>
              <a:rPr lang="pt-PT" sz="2000" dirty="0"/>
              <a:t> </a:t>
            </a:r>
            <a:r>
              <a:rPr lang="pt-PT" sz="2000" dirty="0" err="1"/>
              <a:t>of</a:t>
            </a:r>
            <a:r>
              <a:rPr lang="pt-PT" sz="2000" dirty="0"/>
              <a:t> financial data. </a:t>
            </a:r>
            <a:r>
              <a:rPr lang="pt-PT" sz="2000" dirty="0" err="1"/>
              <a:t>With</a:t>
            </a:r>
            <a:r>
              <a:rPr lang="pt-PT" sz="2000" dirty="0"/>
              <a:t> </a:t>
            </a:r>
            <a:r>
              <a:rPr lang="pt-PT" sz="2000" dirty="0" err="1"/>
              <a:t>the</a:t>
            </a:r>
            <a:r>
              <a:rPr lang="pt-PT" sz="2000" dirty="0"/>
              <a:t> </a:t>
            </a:r>
            <a:r>
              <a:rPr lang="pt-PT" sz="2000" dirty="0" err="1"/>
              <a:t>implementation</a:t>
            </a:r>
            <a:r>
              <a:rPr lang="pt-PT" sz="2000" dirty="0"/>
              <a:t> </a:t>
            </a:r>
            <a:r>
              <a:rPr lang="pt-PT" sz="2000" dirty="0" err="1"/>
              <a:t>of</a:t>
            </a:r>
            <a:r>
              <a:rPr lang="pt-PT" sz="2000" dirty="0"/>
              <a:t> a </a:t>
            </a:r>
            <a:r>
              <a:rPr lang="pt-PT" sz="2000" dirty="0" err="1"/>
              <a:t>corporate</a:t>
            </a:r>
            <a:r>
              <a:rPr lang="pt-PT" sz="2000" dirty="0"/>
              <a:t> </a:t>
            </a:r>
            <a:r>
              <a:rPr lang="pt-PT" sz="2000" dirty="0" err="1"/>
              <a:t>database</a:t>
            </a:r>
            <a:r>
              <a:rPr lang="pt-PT" sz="2000" dirty="0"/>
              <a:t>, </a:t>
            </a:r>
            <a:r>
              <a:rPr lang="pt-PT" sz="2000" dirty="0" err="1"/>
              <a:t>it</a:t>
            </a:r>
            <a:r>
              <a:rPr lang="pt-PT" sz="2000" dirty="0"/>
              <a:t> </a:t>
            </a:r>
            <a:r>
              <a:rPr lang="pt-PT" sz="2000" dirty="0" err="1"/>
              <a:t>is</a:t>
            </a:r>
            <a:r>
              <a:rPr lang="pt-PT" sz="2000" dirty="0"/>
              <a:t> </a:t>
            </a:r>
            <a:r>
              <a:rPr lang="pt-PT" sz="2000" dirty="0" err="1"/>
              <a:t>hoped</a:t>
            </a:r>
            <a:r>
              <a:rPr lang="pt-PT" sz="2000" dirty="0"/>
              <a:t> </a:t>
            </a:r>
            <a:r>
              <a:rPr lang="pt-PT" sz="2000" dirty="0" err="1"/>
              <a:t>that</a:t>
            </a:r>
            <a:r>
              <a:rPr lang="pt-PT" sz="2000" dirty="0"/>
              <a:t> more </a:t>
            </a:r>
            <a:r>
              <a:rPr lang="pt-PT" sz="2000" dirty="0" err="1"/>
              <a:t>of</a:t>
            </a:r>
            <a:r>
              <a:rPr lang="pt-PT" sz="2000" dirty="0"/>
              <a:t> </a:t>
            </a:r>
            <a:r>
              <a:rPr lang="pt-PT" sz="2000" dirty="0" err="1"/>
              <a:t>the</a:t>
            </a:r>
            <a:r>
              <a:rPr lang="pt-PT" sz="2000" dirty="0"/>
              <a:t> </a:t>
            </a:r>
            <a:r>
              <a:rPr lang="pt-PT" sz="2000" dirty="0" err="1"/>
              <a:t>processing</a:t>
            </a:r>
            <a:r>
              <a:rPr lang="pt-PT" sz="2000" dirty="0"/>
              <a:t> can </a:t>
            </a:r>
            <a:r>
              <a:rPr lang="pt-PT" sz="2000" dirty="0" err="1"/>
              <a:t>be</a:t>
            </a:r>
            <a:r>
              <a:rPr lang="pt-PT" sz="2000" dirty="0"/>
              <a:t> </a:t>
            </a:r>
            <a:r>
              <a:rPr lang="pt-PT" sz="2000" dirty="0" err="1"/>
              <a:t>centralized</a:t>
            </a:r>
            <a:r>
              <a:rPr lang="pt-PT" sz="2000" dirty="0"/>
              <a:t> </a:t>
            </a:r>
            <a:r>
              <a:rPr lang="pt-PT" sz="2000" dirty="0" err="1"/>
              <a:t>and</a:t>
            </a:r>
            <a:r>
              <a:rPr lang="pt-PT" sz="2000" dirty="0"/>
              <a:t> </a:t>
            </a:r>
            <a:r>
              <a:rPr lang="pt-PT" sz="2000" dirty="0" err="1"/>
              <a:t>automated</a:t>
            </a:r>
            <a:r>
              <a:rPr lang="pt-PT" sz="2000" dirty="0"/>
              <a:t>. </a:t>
            </a:r>
            <a:r>
              <a:rPr lang="pt-PT" sz="2000" dirty="0" err="1"/>
              <a:t>But</a:t>
            </a:r>
            <a:r>
              <a:rPr lang="pt-PT" sz="2000" dirty="0"/>
              <a:t> </a:t>
            </a:r>
            <a:r>
              <a:rPr lang="pt-PT" sz="2000" dirty="0" err="1"/>
              <a:t>the</a:t>
            </a:r>
            <a:r>
              <a:rPr lang="pt-PT" sz="2000" dirty="0"/>
              <a:t> </a:t>
            </a:r>
            <a:r>
              <a:rPr lang="pt-PT" sz="2000" dirty="0" err="1"/>
              <a:t>point</a:t>
            </a:r>
            <a:r>
              <a:rPr lang="pt-PT" sz="2000" dirty="0"/>
              <a:t> </a:t>
            </a:r>
            <a:r>
              <a:rPr lang="pt-PT" sz="2000" dirty="0" err="1"/>
              <a:t>is</a:t>
            </a:r>
            <a:r>
              <a:rPr lang="pt-PT" sz="2000" dirty="0"/>
              <a:t> </a:t>
            </a:r>
            <a:r>
              <a:rPr lang="pt-PT" sz="2000" dirty="0" err="1"/>
              <a:t>that</a:t>
            </a:r>
            <a:r>
              <a:rPr lang="pt-PT" sz="2000" dirty="0"/>
              <a:t> </a:t>
            </a:r>
            <a:r>
              <a:rPr lang="pt-PT" sz="2000" dirty="0" err="1"/>
              <a:t>the</a:t>
            </a:r>
            <a:r>
              <a:rPr lang="pt-PT" sz="2000" dirty="0"/>
              <a:t> </a:t>
            </a:r>
            <a:r>
              <a:rPr lang="pt-PT" sz="2000" dirty="0" err="1"/>
              <a:t>current</a:t>
            </a:r>
            <a:r>
              <a:rPr lang="pt-PT" sz="2000" dirty="0"/>
              <a:t> </a:t>
            </a:r>
            <a:r>
              <a:rPr lang="pt-PT" sz="2000" dirty="0" err="1"/>
              <a:t>emphasis</a:t>
            </a:r>
            <a:r>
              <a:rPr lang="pt-PT" sz="2000" dirty="0"/>
              <a:t> </a:t>
            </a:r>
            <a:r>
              <a:rPr lang="pt-PT" sz="2000" dirty="0" err="1"/>
              <a:t>on</a:t>
            </a:r>
            <a:r>
              <a:rPr lang="pt-PT" sz="2000" dirty="0"/>
              <a:t> financial </a:t>
            </a:r>
            <a:r>
              <a:rPr lang="pt-PT" sz="2000" dirty="0" err="1"/>
              <a:t>issues</a:t>
            </a:r>
            <a:r>
              <a:rPr lang="pt-PT" sz="2000" dirty="0"/>
              <a:t> leads to </a:t>
            </a:r>
            <a:r>
              <a:rPr lang="pt-PT" sz="2000" dirty="0" err="1"/>
              <a:t>an</a:t>
            </a:r>
            <a:r>
              <a:rPr lang="pt-PT" sz="2000" dirty="0"/>
              <a:t> </a:t>
            </a:r>
            <a:r>
              <a:rPr lang="pt-PT" sz="2000" dirty="0" err="1"/>
              <a:t>unbalanced</a:t>
            </a:r>
            <a:r>
              <a:rPr lang="pt-PT" sz="2000" dirty="0"/>
              <a:t> </a:t>
            </a:r>
            <a:r>
              <a:rPr lang="pt-PT" sz="2000" dirty="0" err="1"/>
              <a:t>situation</a:t>
            </a:r>
            <a:r>
              <a:rPr lang="pt-PT" sz="2000" dirty="0"/>
              <a:t> </a:t>
            </a:r>
            <a:r>
              <a:rPr lang="pt-PT" sz="2000" dirty="0" err="1"/>
              <a:t>with</a:t>
            </a:r>
            <a:r>
              <a:rPr lang="pt-PT" sz="2000" dirty="0"/>
              <a:t> </a:t>
            </a:r>
            <a:r>
              <a:rPr lang="pt-PT" sz="2000" dirty="0" err="1"/>
              <a:t>regard</a:t>
            </a:r>
            <a:r>
              <a:rPr lang="pt-PT" sz="2000" dirty="0"/>
              <a:t> to </a:t>
            </a:r>
            <a:r>
              <a:rPr lang="pt-PT" sz="2000" dirty="0" err="1"/>
              <a:t>other</a:t>
            </a:r>
            <a:r>
              <a:rPr lang="pt-PT" sz="2000" dirty="0"/>
              <a:t> perspectives. </a:t>
            </a:r>
            <a:r>
              <a:rPr lang="pt-PT" sz="2000" dirty="0" err="1"/>
              <a:t>There</a:t>
            </a:r>
            <a:r>
              <a:rPr lang="pt-PT" sz="2000" dirty="0"/>
              <a:t> </a:t>
            </a:r>
            <a:r>
              <a:rPr lang="pt-PT" sz="2000" dirty="0" err="1"/>
              <a:t>is</a:t>
            </a:r>
            <a:r>
              <a:rPr lang="pt-PT" sz="2000" dirty="0"/>
              <a:t> </a:t>
            </a:r>
            <a:r>
              <a:rPr lang="pt-PT" sz="2000" dirty="0" err="1"/>
              <a:t>perhaps</a:t>
            </a:r>
            <a:r>
              <a:rPr lang="pt-PT" sz="2000" dirty="0"/>
              <a:t> a </a:t>
            </a:r>
            <a:r>
              <a:rPr lang="pt-PT" sz="2000" dirty="0" err="1"/>
              <a:t>need</a:t>
            </a:r>
            <a:r>
              <a:rPr lang="pt-PT" sz="2000" dirty="0"/>
              <a:t> to </a:t>
            </a:r>
            <a:r>
              <a:rPr lang="pt-PT" sz="2000" dirty="0" err="1"/>
              <a:t>include</a:t>
            </a:r>
            <a:r>
              <a:rPr lang="pt-PT" sz="2000" dirty="0"/>
              <a:t> </a:t>
            </a:r>
            <a:r>
              <a:rPr lang="pt-PT" sz="2000" dirty="0" err="1"/>
              <a:t>additional</a:t>
            </a:r>
            <a:r>
              <a:rPr lang="pt-PT" sz="2000" dirty="0"/>
              <a:t> financial </a:t>
            </a:r>
            <a:r>
              <a:rPr lang="pt-PT" sz="2000" dirty="0" err="1"/>
              <a:t>related</a:t>
            </a:r>
            <a:r>
              <a:rPr lang="pt-PT" sz="2000" dirty="0"/>
              <a:t> data, </a:t>
            </a:r>
            <a:r>
              <a:rPr lang="pt-PT" sz="2000" dirty="0" err="1"/>
              <a:t>such</a:t>
            </a:r>
            <a:r>
              <a:rPr lang="pt-PT" sz="2000" dirty="0"/>
              <a:t> as </a:t>
            </a:r>
            <a:r>
              <a:rPr lang="pt-PT" sz="2000" dirty="0" err="1">
                <a:hlinkClick r:id="rId3"/>
              </a:rPr>
              <a:t>risk</a:t>
            </a:r>
            <a:r>
              <a:rPr lang="pt-PT" sz="2000" dirty="0">
                <a:hlinkClick r:id="rId3"/>
              </a:rPr>
              <a:t> </a:t>
            </a:r>
            <a:r>
              <a:rPr lang="pt-PT" sz="2000" dirty="0" err="1">
                <a:hlinkClick r:id="rId3"/>
              </a:rPr>
              <a:t>assessment</a:t>
            </a:r>
            <a:r>
              <a:rPr lang="pt-PT" sz="2000" dirty="0"/>
              <a:t> </a:t>
            </a:r>
            <a:r>
              <a:rPr lang="pt-PT" sz="2000" dirty="0" err="1"/>
              <a:t>and</a:t>
            </a:r>
            <a:r>
              <a:rPr lang="pt-PT" sz="2000" dirty="0"/>
              <a:t> </a:t>
            </a:r>
            <a:r>
              <a:rPr lang="pt-PT" sz="2000" dirty="0" err="1">
                <a:hlinkClick r:id="rId4"/>
              </a:rPr>
              <a:t>cost-benefit</a:t>
            </a:r>
            <a:r>
              <a:rPr lang="pt-PT" sz="2000" dirty="0"/>
              <a:t> data, in </a:t>
            </a:r>
            <a:r>
              <a:rPr lang="pt-PT" sz="2000" dirty="0" err="1"/>
              <a:t>this</a:t>
            </a:r>
            <a:r>
              <a:rPr lang="pt-PT" sz="2000" dirty="0"/>
              <a:t> </a:t>
            </a:r>
            <a:r>
              <a:rPr lang="pt-PT" sz="2000" dirty="0" err="1"/>
              <a:t>category</a:t>
            </a:r>
            <a:r>
              <a:rPr lang="pt-PT" sz="2000" dirty="0" smtClean="0"/>
              <a:t>.</a:t>
            </a:r>
            <a:endParaRPr lang="pt-PT" sz="2000" b="1" dirty="0"/>
          </a:p>
          <a:p>
            <a:pPr algn="just" eaLnBrk="1" hangingPunct="1">
              <a:lnSpc>
                <a:spcPct val="80000"/>
              </a:lnSpc>
              <a:defRPr/>
            </a:pPr>
            <a:r>
              <a:rPr lang="pt-PT" sz="2000" b="1" dirty="0" err="1"/>
              <a:t>The</a:t>
            </a:r>
            <a:r>
              <a:rPr lang="pt-PT" sz="2000" b="1" dirty="0"/>
              <a:t> </a:t>
            </a:r>
            <a:r>
              <a:rPr lang="pt-PT" sz="2000" b="1" dirty="0" err="1"/>
              <a:t>customer</a:t>
            </a:r>
            <a:r>
              <a:rPr lang="pt-PT" sz="2000" b="1" dirty="0"/>
              <a:t> perspective</a:t>
            </a:r>
          </a:p>
          <a:p>
            <a:pPr algn="just" eaLnBrk="1" hangingPunct="1">
              <a:lnSpc>
                <a:spcPct val="80000"/>
              </a:lnSpc>
              <a:defRPr/>
            </a:pPr>
            <a:r>
              <a:rPr lang="pt-PT" sz="2000" dirty="0" err="1"/>
              <a:t>Recent</a:t>
            </a:r>
            <a:r>
              <a:rPr lang="pt-PT" sz="2000" dirty="0"/>
              <a:t> management </a:t>
            </a:r>
            <a:r>
              <a:rPr lang="pt-PT" sz="2000" dirty="0" err="1"/>
              <a:t>philosophy</a:t>
            </a:r>
            <a:r>
              <a:rPr lang="pt-PT" sz="2000" dirty="0"/>
              <a:t> </a:t>
            </a:r>
            <a:r>
              <a:rPr lang="pt-PT" sz="2000" dirty="0" err="1"/>
              <a:t>has</a:t>
            </a:r>
            <a:r>
              <a:rPr lang="pt-PT" sz="2000" dirty="0"/>
              <a:t> </a:t>
            </a:r>
            <a:r>
              <a:rPr lang="pt-PT" sz="2000" dirty="0" err="1"/>
              <a:t>shown</a:t>
            </a:r>
            <a:r>
              <a:rPr lang="pt-PT" sz="2000" dirty="0"/>
              <a:t> </a:t>
            </a:r>
            <a:r>
              <a:rPr lang="pt-PT" sz="2000" dirty="0" err="1"/>
              <a:t>an</a:t>
            </a:r>
            <a:r>
              <a:rPr lang="pt-PT" sz="2000" dirty="0"/>
              <a:t> </a:t>
            </a:r>
            <a:r>
              <a:rPr lang="pt-PT" sz="2000" dirty="0" err="1"/>
              <a:t>increasing</a:t>
            </a:r>
            <a:r>
              <a:rPr lang="pt-PT" sz="2000" dirty="0"/>
              <a:t> </a:t>
            </a:r>
            <a:r>
              <a:rPr lang="pt-PT" sz="2000" dirty="0" err="1"/>
              <a:t>realization</a:t>
            </a:r>
            <a:r>
              <a:rPr lang="pt-PT" sz="2000" dirty="0"/>
              <a:t> </a:t>
            </a:r>
            <a:r>
              <a:rPr lang="pt-PT" sz="2000" dirty="0" err="1"/>
              <a:t>of</a:t>
            </a:r>
            <a:r>
              <a:rPr lang="pt-PT" sz="2000" dirty="0"/>
              <a:t> </a:t>
            </a:r>
            <a:r>
              <a:rPr lang="pt-PT" sz="2000" dirty="0" err="1"/>
              <a:t>the</a:t>
            </a:r>
            <a:r>
              <a:rPr lang="pt-PT" sz="2000" dirty="0"/>
              <a:t> </a:t>
            </a:r>
            <a:r>
              <a:rPr lang="pt-PT" sz="2000" dirty="0" err="1"/>
              <a:t>importance</a:t>
            </a:r>
            <a:r>
              <a:rPr lang="pt-PT" sz="2000" dirty="0"/>
              <a:t> </a:t>
            </a:r>
            <a:r>
              <a:rPr lang="pt-PT" sz="2000" dirty="0" err="1"/>
              <a:t>of</a:t>
            </a:r>
            <a:r>
              <a:rPr lang="pt-PT" sz="2000" dirty="0"/>
              <a:t> </a:t>
            </a:r>
            <a:r>
              <a:rPr lang="pt-PT" sz="2000" dirty="0" err="1"/>
              <a:t>customer</a:t>
            </a:r>
            <a:r>
              <a:rPr lang="pt-PT" sz="2000" dirty="0"/>
              <a:t> </a:t>
            </a:r>
            <a:r>
              <a:rPr lang="pt-PT" sz="2000" dirty="0" err="1"/>
              <a:t>focus</a:t>
            </a:r>
            <a:r>
              <a:rPr lang="pt-PT" sz="2000" dirty="0"/>
              <a:t> </a:t>
            </a:r>
            <a:r>
              <a:rPr lang="pt-PT" sz="2000" dirty="0" err="1"/>
              <a:t>and</a:t>
            </a:r>
            <a:r>
              <a:rPr lang="pt-PT" sz="2000" dirty="0"/>
              <a:t> </a:t>
            </a:r>
            <a:r>
              <a:rPr lang="pt-PT" sz="2000" dirty="0" err="1"/>
              <a:t>customer</a:t>
            </a:r>
            <a:r>
              <a:rPr lang="pt-PT" sz="2000" dirty="0"/>
              <a:t> </a:t>
            </a:r>
            <a:r>
              <a:rPr lang="pt-PT" sz="2000" dirty="0" err="1"/>
              <a:t>satisfaction</a:t>
            </a:r>
            <a:r>
              <a:rPr lang="pt-PT" sz="2000" dirty="0"/>
              <a:t> in </a:t>
            </a:r>
            <a:r>
              <a:rPr lang="pt-PT" sz="2000" dirty="0" err="1"/>
              <a:t>any</a:t>
            </a:r>
            <a:r>
              <a:rPr lang="pt-PT" sz="2000" dirty="0"/>
              <a:t> </a:t>
            </a:r>
            <a:r>
              <a:rPr lang="pt-PT" sz="2000" dirty="0" err="1"/>
              <a:t>company</a:t>
            </a:r>
            <a:r>
              <a:rPr lang="pt-PT" sz="2000" dirty="0"/>
              <a:t>. </a:t>
            </a:r>
            <a:r>
              <a:rPr lang="pt-PT" sz="2000" dirty="0" err="1"/>
              <a:t>These</a:t>
            </a:r>
            <a:r>
              <a:rPr lang="pt-PT" sz="2000" dirty="0"/>
              <a:t> are </a:t>
            </a:r>
            <a:r>
              <a:rPr lang="pt-PT" sz="2000" dirty="0" err="1"/>
              <a:t>called</a:t>
            </a:r>
            <a:r>
              <a:rPr lang="pt-PT" sz="2000" dirty="0"/>
              <a:t> </a:t>
            </a:r>
            <a:r>
              <a:rPr lang="pt-PT" sz="2000" dirty="0" err="1"/>
              <a:t>leading</a:t>
            </a:r>
            <a:r>
              <a:rPr lang="pt-PT" sz="2000" dirty="0"/>
              <a:t> </a:t>
            </a:r>
            <a:r>
              <a:rPr lang="pt-PT" sz="2000" dirty="0" err="1"/>
              <a:t>indicators</a:t>
            </a:r>
            <a:r>
              <a:rPr lang="pt-PT" sz="2000" dirty="0"/>
              <a:t>: </a:t>
            </a:r>
            <a:r>
              <a:rPr lang="pt-PT" sz="2000" dirty="0" err="1"/>
              <a:t>if</a:t>
            </a:r>
            <a:r>
              <a:rPr lang="pt-PT" sz="2000" dirty="0"/>
              <a:t> </a:t>
            </a:r>
            <a:r>
              <a:rPr lang="pt-PT" sz="2000" dirty="0" err="1"/>
              <a:t>customers</a:t>
            </a:r>
            <a:r>
              <a:rPr lang="pt-PT" sz="2000" dirty="0"/>
              <a:t> are </a:t>
            </a:r>
            <a:r>
              <a:rPr lang="pt-PT" sz="2000" dirty="0" err="1"/>
              <a:t>not</a:t>
            </a:r>
            <a:r>
              <a:rPr lang="pt-PT" sz="2000" dirty="0"/>
              <a:t> </a:t>
            </a:r>
            <a:r>
              <a:rPr lang="pt-PT" sz="2000" dirty="0" err="1"/>
              <a:t>satisfied</a:t>
            </a:r>
            <a:r>
              <a:rPr lang="pt-PT" sz="2000" dirty="0"/>
              <a:t>, </a:t>
            </a:r>
            <a:r>
              <a:rPr lang="pt-PT" sz="2000" dirty="0" err="1"/>
              <a:t>they</a:t>
            </a:r>
            <a:r>
              <a:rPr lang="pt-PT" sz="2000" dirty="0"/>
              <a:t> </a:t>
            </a:r>
            <a:r>
              <a:rPr lang="pt-PT" sz="2000" dirty="0" err="1"/>
              <a:t>will</a:t>
            </a:r>
            <a:r>
              <a:rPr lang="pt-PT" sz="2000" dirty="0"/>
              <a:t> </a:t>
            </a:r>
            <a:r>
              <a:rPr lang="pt-PT" sz="2000" dirty="0" err="1"/>
              <a:t>eventually</a:t>
            </a:r>
            <a:r>
              <a:rPr lang="pt-PT" sz="2000" dirty="0"/>
              <a:t> </a:t>
            </a:r>
            <a:r>
              <a:rPr lang="pt-PT" sz="2000" dirty="0" err="1"/>
              <a:t>find</a:t>
            </a:r>
            <a:r>
              <a:rPr lang="pt-PT" sz="2000" dirty="0"/>
              <a:t> </a:t>
            </a:r>
            <a:r>
              <a:rPr lang="pt-PT" sz="2000" dirty="0" err="1"/>
              <a:t>other</a:t>
            </a:r>
            <a:r>
              <a:rPr lang="pt-PT" sz="2000" dirty="0"/>
              <a:t> </a:t>
            </a:r>
            <a:r>
              <a:rPr lang="pt-PT" sz="2000" dirty="0" err="1"/>
              <a:t>suppliers</a:t>
            </a:r>
            <a:r>
              <a:rPr lang="pt-PT" sz="2000" dirty="0"/>
              <a:t> </a:t>
            </a:r>
            <a:r>
              <a:rPr lang="pt-PT" sz="2000" dirty="0" err="1"/>
              <a:t>that</a:t>
            </a:r>
            <a:r>
              <a:rPr lang="pt-PT" sz="2000" dirty="0"/>
              <a:t> </a:t>
            </a:r>
            <a:r>
              <a:rPr lang="pt-PT" sz="2000" dirty="0" err="1"/>
              <a:t>will</a:t>
            </a:r>
            <a:r>
              <a:rPr lang="pt-PT" sz="2000" dirty="0"/>
              <a:t> </a:t>
            </a:r>
            <a:r>
              <a:rPr lang="pt-PT" sz="2000" dirty="0" err="1"/>
              <a:t>meet</a:t>
            </a:r>
            <a:r>
              <a:rPr lang="pt-PT" sz="2000" dirty="0"/>
              <a:t> </a:t>
            </a:r>
            <a:r>
              <a:rPr lang="pt-PT" sz="2000" dirty="0" err="1"/>
              <a:t>their</a:t>
            </a:r>
            <a:r>
              <a:rPr lang="pt-PT" sz="2000" dirty="0"/>
              <a:t> </a:t>
            </a:r>
            <a:r>
              <a:rPr lang="pt-PT" sz="2000" dirty="0" err="1"/>
              <a:t>needs</a:t>
            </a:r>
            <a:r>
              <a:rPr lang="pt-PT" sz="2000" dirty="0"/>
              <a:t>. </a:t>
            </a:r>
            <a:r>
              <a:rPr lang="pt-PT" sz="2000" dirty="0" err="1"/>
              <a:t>Poor</a:t>
            </a:r>
            <a:r>
              <a:rPr lang="pt-PT" sz="2000" dirty="0"/>
              <a:t> performance </a:t>
            </a:r>
            <a:r>
              <a:rPr lang="pt-PT" sz="2000" dirty="0" err="1"/>
              <a:t>from</a:t>
            </a:r>
            <a:r>
              <a:rPr lang="pt-PT" sz="2000" dirty="0"/>
              <a:t> </a:t>
            </a:r>
            <a:r>
              <a:rPr lang="pt-PT" sz="2000" dirty="0" err="1"/>
              <a:t>this</a:t>
            </a:r>
            <a:r>
              <a:rPr lang="pt-PT" sz="2000" dirty="0"/>
              <a:t> perspective </a:t>
            </a:r>
            <a:r>
              <a:rPr lang="pt-PT" sz="2000" dirty="0" err="1"/>
              <a:t>is</a:t>
            </a:r>
            <a:r>
              <a:rPr lang="pt-PT" sz="2000" dirty="0"/>
              <a:t> </a:t>
            </a:r>
            <a:r>
              <a:rPr lang="pt-PT" sz="2000" dirty="0" err="1"/>
              <a:t>thus</a:t>
            </a:r>
            <a:r>
              <a:rPr lang="pt-PT" sz="2000" dirty="0"/>
              <a:t> a </a:t>
            </a:r>
            <a:r>
              <a:rPr lang="pt-PT" sz="2000" dirty="0" err="1"/>
              <a:t>leading</a:t>
            </a:r>
            <a:r>
              <a:rPr lang="pt-PT" sz="2000" dirty="0"/>
              <a:t> </a:t>
            </a:r>
            <a:r>
              <a:rPr lang="pt-PT" sz="2000" dirty="0" err="1"/>
              <a:t>indicator</a:t>
            </a:r>
            <a:r>
              <a:rPr lang="pt-PT" sz="2000" dirty="0"/>
              <a:t> </a:t>
            </a:r>
            <a:r>
              <a:rPr lang="pt-PT" sz="2000" dirty="0" err="1"/>
              <a:t>of</a:t>
            </a:r>
            <a:r>
              <a:rPr lang="pt-PT" sz="2000" dirty="0"/>
              <a:t> future decline. </a:t>
            </a:r>
            <a:r>
              <a:rPr lang="pt-PT" sz="2000" dirty="0" err="1"/>
              <a:t>Even</a:t>
            </a:r>
            <a:r>
              <a:rPr lang="pt-PT" sz="2000" dirty="0"/>
              <a:t> </a:t>
            </a:r>
            <a:r>
              <a:rPr lang="pt-PT" sz="2000" dirty="0" err="1"/>
              <a:t>though</a:t>
            </a:r>
            <a:r>
              <a:rPr lang="pt-PT" sz="2000" dirty="0"/>
              <a:t> </a:t>
            </a:r>
            <a:r>
              <a:rPr lang="pt-PT" sz="2000" dirty="0" err="1"/>
              <a:t>the</a:t>
            </a:r>
            <a:r>
              <a:rPr lang="pt-PT" sz="2000" dirty="0"/>
              <a:t> </a:t>
            </a:r>
            <a:r>
              <a:rPr lang="pt-PT" sz="2000" dirty="0" err="1"/>
              <a:t>current</a:t>
            </a:r>
            <a:r>
              <a:rPr lang="pt-PT" sz="2000" dirty="0"/>
              <a:t> financial </a:t>
            </a:r>
            <a:r>
              <a:rPr lang="pt-PT" sz="2000" dirty="0" err="1"/>
              <a:t>picture</a:t>
            </a:r>
            <a:r>
              <a:rPr lang="pt-PT" sz="2000" dirty="0"/>
              <a:t> </a:t>
            </a:r>
            <a:r>
              <a:rPr lang="pt-PT" sz="2000" dirty="0" err="1"/>
              <a:t>may</a:t>
            </a:r>
            <a:r>
              <a:rPr lang="pt-PT" sz="2000" dirty="0"/>
              <a:t> </a:t>
            </a:r>
            <a:r>
              <a:rPr lang="pt-PT" sz="2000" dirty="0" err="1"/>
              <a:t>seem</a:t>
            </a:r>
            <a:r>
              <a:rPr lang="pt-PT" sz="2000" dirty="0"/>
              <a:t> (</a:t>
            </a:r>
            <a:r>
              <a:rPr lang="pt-PT" sz="2000" dirty="0" err="1"/>
              <a:t>still</a:t>
            </a:r>
            <a:r>
              <a:rPr lang="pt-PT" sz="2000" dirty="0"/>
              <a:t>) </a:t>
            </a:r>
            <a:r>
              <a:rPr lang="pt-PT" sz="2000" dirty="0" err="1"/>
              <a:t>good</a:t>
            </a:r>
            <a:r>
              <a:rPr lang="pt-PT" sz="2000" dirty="0"/>
              <a:t>. In </a:t>
            </a:r>
            <a:r>
              <a:rPr lang="pt-PT" sz="2000" dirty="0" err="1"/>
              <a:t>developing</a:t>
            </a:r>
            <a:r>
              <a:rPr lang="pt-PT" sz="2000" dirty="0"/>
              <a:t> </a:t>
            </a:r>
            <a:r>
              <a:rPr lang="pt-PT" sz="2000" dirty="0" err="1"/>
              <a:t>metrics</a:t>
            </a:r>
            <a:r>
              <a:rPr lang="pt-PT" sz="2000" dirty="0"/>
              <a:t> for </a:t>
            </a:r>
            <a:r>
              <a:rPr lang="pt-PT" sz="2000" dirty="0" err="1"/>
              <a:t>satisfaction</a:t>
            </a:r>
            <a:r>
              <a:rPr lang="pt-PT" sz="2000" dirty="0"/>
              <a:t>, </a:t>
            </a:r>
            <a:r>
              <a:rPr lang="pt-PT" sz="2000" dirty="0" err="1"/>
              <a:t>customers</a:t>
            </a:r>
            <a:r>
              <a:rPr lang="pt-PT" sz="2000" dirty="0"/>
              <a:t> </a:t>
            </a:r>
            <a:r>
              <a:rPr lang="pt-PT" sz="2000" dirty="0" err="1"/>
              <a:t>should</a:t>
            </a:r>
            <a:r>
              <a:rPr lang="pt-PT" sz="2000" dirty="0"/>
              <a:t> </a:t>
            </a:r>
            <a:r>
              <a:rPr lang="pt-PT" sz="2000" dirty="0" err="1"/>
              <a:t>be</a:t>
            </a:r>
            <a:r>
              <a:rPr lang="pt-PT" sz="2000" dirty="0"/>
              <a:t> </a:t>
            </a:r>
            <a:r>
              <a:rPr lang="pt-PT" sz="2000" dirty="0" err="1"/>
              <a:t>analyzed</a:t>
            </a:r>
            <a:r>
              <a:rPr lang="pt-PT" sz="2000" dirty="0"/>
              <a:t>. In </a:t>
            </a:r>
            <a:r>
              <a:rPr lang="pt-PT" sz="2000" dirty="0" err="1"/>
              <a:t>terms</a:t>
            </a:r>
            <a:r>
              <a:rPr lang="pt-PT" sz="2000" dirty="0"/>
              <a:t> </a:t>
            </a:r>
            <a:r>
              <a:rPr lang="pt-PT" sz="2000" dirty="0" err="1"/>
              <a:t>of</a:t>
            </a:r>
            <a:r>
              <a:rPr lang="pt-PT" sz="2000" dirty="0"/>
              <a:t> </a:t>
            </a:r>
            <a:r>
              <a:rPr lang="pt-PT" sz="2000" dirty="0" err="1"/>
              <a:t>kinds</a:t>
            </a:r>
            <a:r>
              <a:rPr lang="pt-PT" sz="2000" dirty="0"/>
              <a:t> </a:t>
            </a:r>
            <a:r>
              <a:rPr lang="pt-PT" sz="2000" dirty="0" err="1"/>
              <a:t>of</a:t>
            </a:r>
            <a:r>
              <a:rPr lang="pt-PT" sz="2000" dirty="0"/>
              <a:t> </a:t>
            </a:r>
            <a:r>
              <a:rPr lang="pt-PT" sz="2000" dirty="0" err="1"/>
              <a:t>customers</a:t>
            </a:r>
            <a:r>
              <a:rPr lang="pt-PT" sz="2000" dirty="0"/>
              <a:t>, </a:t>
            </a:r>
            <a:r>
              <a:rPr lang="pt-PT" sz="2000" dirty="0" err="1"/>
              <a:t>and</a:t>
            </a:r>
            <a:r>
              <a:rPr lang="pt-PT" sz="2000" dirty="0"/>
              <a:t> </a:t>
            </a:r>
            <a:r>
              <a:rPr lang="pt-PT" sz="2000" dirty="0" err="1"/>
              <a:t>of</a:t>
            </a:r>
            <a:r>
              <a:rPr lang="pt-PT" sz="2000" dirty="0"/>
              <a:t> </a:t>
            </a:r>
            <a:r>
              <a:rPr lang="pt-PT" sz="2000" dirty="0" err="1"/>
              <a:t>the</a:t>
            </a:r>
            <a:r>
              <a:rPr lang="pt-PT" sz="2000" dirty="0"/>
              <a:t> </a:t>
            </a:r>
            <a:r>
              <a:rPr lang="pt-PT" sz="2000" dirty="0" err="1"/>
              <a:t>kinds</a:t>
            </a:r>
            <a:r>
              <a:rPr lang="pt-PT" sz="2000" dirty="0"/>
              <a:t> </a:t>
            </a:r>
            <a:r>
              <a:rPr lang="pt-PT" sz="2000" dirty="0" err="1"/>
              <a:t>of</a:t>
            </a:r>
            <a:r>
              <a:rPr lang="pt-PT" sz="2000" dirty="0"/>
              <a:t> processes for </a:t>
            </a:r>
            <a:r>
              <a:rPr lang="pt-PT" sz="2000" dirty="0" err="1"/>
              <a:t>which</a:t>
            </a:r>
            <a:r>
              <a:rPr lang="pt-PT" sz="2000" dirty="0"/>
              <a:t> </a:t>
            </a:r>
            <a:r>
              <a:rPr lang="pt-PT" sz="2000" dirty="0" err="1"/>
              <a:t>we</a:t>
            </a:r>
            <a:r>
              <a:rPr lang="pt-PT" sz="2000" dirty="0"/>
              <a:t> are </a:t>
            </a:r>
            <a:r>
              <a:rPr lang="pt-PT" sz="2000" dirty="0" err="1"/>
              <a:t>providing</a:t>
            </a:r>
            <a:r>
              <a:rPr lang="pt-PT" sz="2000" dirty="0"/>
              <a:t> a </a:t>
            </a:r>
            <a:r>
              <a:rPr lang="pt-PT" sz="2000" dirty="0" err="1"/>
              <a:t>product</a:t>
            </a:r>
            <a:r>
              <a:rPr lang="pt-PT" sz="2000" dirty="0"/>
              <a:t> </a:t>
            </a:r>
            <a:r>
              <a:rPr lang="pt-PT" sz="2000" dirty="0" err="1"/>
              <a:t>or</a:t>
            </a:r>
            <a:r>
              <a:rPr lang="pt-PT" sz="2000" dirty="0"/>
              <a:t> </a:t>
            </a:r>
            <a:r>
              <a:rPr lang="pt-PT" sz="2000" dirty="0" err="1"/>
              <a:t>service</a:t>
            </a:r>
            <a:r>
              <a:rPr lang="pt-PT" sz="2000" dirty="0"/>
              <a:t> to </a:t>
            </a:r>
            <a:r>
              <a:rPr lang="pt-PT" sz="2000" dirty="0" err="1"/>
              <a:t>those</a:t>
            </a:r>
            <a:r>
              <a:rPr lang="pt-PT" sz="2000" dirty="0"/>
              <a:t> </a:t>
            </a:r>
            <a:r>
              <a:rPr lang="pt-PT" sz="2000" dirty="0" err="1"/>
              <a:t>customer</a:t>
            </a:r>
            <a:r>
              <a:rPr lang="pt-PT" sz="2000" dirty="0"/>
              <a:t> </a:t>
            </a:r>
            <a:r>
              <a:rPr lang="pt-PT" sz="2000" dirty="0" err="1"/>
              <a:t>groups</a:t>
            </a:r>
            <a:r>
              <a:rPr lang="pt-PT" sz="2000" dirty="0"/>
              <a:t>.</a:t>
            </a:r>
          </a:p>
          <a:p>
            <a:pPr marL="0" indent="0">
              <a:lnSpc>
                <a:spcPct val="80000"/>
              </a:lnSpc>
              <a:buNone/>
              <a:defRPr/>
            </a:pPr>
            <a:endParaRPr lang="pt-PT" sz="1600" b="1" dirty="0"/>
          </a:p>
        </p:txBody>
      </p:sp>
    </p:spTree>
    <p:extLst>
      <p:ext uri="{BB962C8B-B14F-4D97-AF65-F5344CB8AC3E}">
        <p14:creationId xmlns:p14="http://schemas.microsoft.com/office/powerpoint/2010/main" val="12187410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ea typeface="ＭＳ Ｐゴシック" charset="-128"/>
            </a:endParaRPr>
          </a:p>
        </p:txBody>
      </p:sp>
      <p:sp>
        <p:nvSpPr>
          <p:cNvPr id="146435" name="Rectangle 3"/>
          <p:cNvSpPr>
            <a:spLocks noGrp="1" noChangeArrowheads="1"/>
          </p:cNvSpPr>
          <p:nvPr>
            <p:ph type="body" idx="1"/>
          </p:nvPr>
        </p:nvSpPr>
        <p:spPr/>
        <p:txBody>
          <a:bodyPr/>
          <a:lstStyle/>
          <a:p>
            <a:pPr algn="just" eaLnBrk="1" hangingPunct="1">
              <a:lnSpc>
                <a:spcPct val="80000"/>
              </a:lnSpc>
            </a:pPr>
            <a:r>
              <a:rPr lang="pt-PT" altLang="pt-PT" sz="2400" b="1" dirty="0" err="1" smtClean="0"/>
              <a:t>The</a:t>
            </a:r>
            <a:r>
              <a:rPr lang="pt-PT" altLang="pt-PT" sz="2400" b="1" dirty="0" smtClean="0"/>
              <a:t> </a:t>
            </a:r>
            <a:r>
              <a:rPr lang="pt-PT" altLang="pt-PT" sz="2400" b="1" dirty="0"/>
              <a:t>Business </a:t>
            </a:r>
            <a:r>
              <a:rPr lang="pt-PT" altLang="pt-PT" sz="2400" b="1" dirty="0" err="1"/>
              <a:t>Process</a:t>
            </a:r>
            <a:r>
              <a:rPr lang="pt-PT" altLang="pt-PT" sz="2400" b="1" dirty="0"/>
              <a:t> </a:t>
            </a:r>
            <a:r>
              <a:rPr lang="pt-PT" altLang="pt-PT" sz="2400" b="1" dirty="0" err="1" smtClean="0"/>
              <a:t>perspective</a:t>
            </a:r>
            <a:endParaRPr lang="pt-PT" altLang="pt-PT" sz="2400" b="1" dirty="0"/>
          </a:p>
          <a:p>
            <a:pPr algn="just" eaLnBrk="1" hangingPunct="1">
              <a:lnSpc>
                <a:spcPct val="80000"/>
              </a:lnSpc>
            </a:pPr>
            <a:r>
              <a:rPr lang="pt-PT" altLang="pt-PT" sz="2400" dirty="0" err="1"/>
              <a:t>This</a:t>
            </a:r>
            <a:r>
              <a:rPr lang="pt-PT" altLang="pt-PT" sz="2400" dirty="0"/>
              <a:t> </a:t>
            </a:r>
            <a:r>
              <a:rPr lang="pt-PT" altLang="pt-PT" sz="2400" dirty="0" err="1"/>
              <a:t>perspective</a:t>
            </a:r>
            <a:r>
              <a:rPr lang="pt-PT" altLang="pt-PT" sz="2400" dirty="0"/>
              <a:t> </a:t>
            </a:r>
            <a:r>
              <a:rPr lang="pt-PT" altLang="pt-PT" sz="2400" dirty="0" err="1"/>
              <a:t>refers</a:t>
            </a:r>
            <a:r>
              <a:rPr lang="pt-PT" altLang="pt-PT" sz="2400" dirty="0"/>
              <a:t> to </a:t>
            </a:r>
            <a:r>
              <a:rPr lang="pt-PT" altLang="pt-PT" sz="2400" dirty="0" err="1"/>
              <a:t>internal</a:t>
            </a:r>
            <a:r>
              <a:rPr lang="pt-PT" altLang="pt-PT" sz="2400" dirty="0"/>
              <a:t> business processes. </a:t>
            </a:r>
            <a:r>
              <a:rPr lang="pt-PT" altLang="pt-PT" sz="2400" dirty="0" err="1"/>
              <a:t>Measurements</a:t>
            </a:r>
            <a:r>
              <a:rPr lang="pt-PT" altLang="pt-PT" sz="2400" dirty="0"/>
              <a:t> </a:t>
            </a:r>
            <a:r>
              <a:rPr lang="pt-PT" altLang="pt-PT" sz="2400" dirty="0" err="1"/>
              <a:t>based</a:t>
            </a:r>
            <a:r>
              <a:rPr lang="pt-PT" altLang="pt-PT" sz="2400" dirty="0"/>
              <a:t> </a:t>
            </a:r>
            <a:r>
              <a:rPr lang="pt-PT" altLang="pt-PT" sz="2400" dirty="0" err="1"/>
              <a:t>on</a:t>
            </a:r>
            <a:r>
              <a:rPr lang="pt-PT" altLang="pt-PT" sz="2400" dirty="0"/>
              <a:t> </a:t>
            </a:r>
            <a:r>
              <a:rPr lang="pt-PT" altLang="pt-PT" sz="2400" dirty="0" err="1"/>
              <a:t>this</a:t>
            </a:r>
            <a:r>
              <a:rPr lang="pt-PT" altLang="pt-PT" sz="2400" dirty="0"/>
              <a:t> </a:t>
            </a:r>
            <a:r>
              <a:rPr lang="pt-PT" altLang="pt-PT" sz="2400" dirty="0" err="1"/>
              <a:t>perspective</a:t>
            </a:r>
            <a:r>
              <a:rPr lang="pt-PT" altLang="pt-PT" sz="2400" dirty="0"/>
              <a:t> </a:t>
            </a:r>
            <a:r>
              <a:rPr lang="pt-PT" altLang="pt-PT" sz="2400" dirty="0" err="1"/>
              <a:t>will</a:t>
            </a:r>
            <a:r>
              <a:rPr lang="pt-PT" altLang="pt-PT" sz="2400" dirty="0"/>
              <a:t> show </a:t>
            </a:r>
            <a:r>
              <a:rPr lang="pt-PT" altLang="pt-PT" sz="2400" dirty="0" err="1"/>
              <a:t>the</a:t>
            </a:r>
            <a:r>
              <a:rPr lang="pt-PT" altLang="pt-PT" sz="2400" dirty="0"/>
              <a:t> managers </a:t>
            </a:r>
            <a:r>
              <a:rPr lang="pt-PT" altLang="pt-PT" sz="2400" dirty="0" err="1"/>
              <a:t>how</a:t>
            </a:r>
            <a:r>
              <a:rPr lang="pt-PT" altLang="pt-PT" sz="2400" dirty="0"/>
              <a:t> </a:t>
            </a:r>
            <a:r>
              <a:rPr lang="pt-PT" altLang="pt-PT" sz="2400" dirty="0" err="1"/>
              <a:t>well</a:t>
            </a:r>
            <a:r>
              <a:rPr lang="pt-PT" altLang="pt-PT" sz="2400" dirty="0"/>
              <a:t> </a:t>
            </a:r>
            <a:r>
              <a:rPr lang="pt-PT" altLang="pt-PT" sz="2400" dirty="0" err="1"/>
              <a:t>their</a:t>
            </a:r>
            <a:r>
              <a:rPr lang="pt-PT" altLang="pt-PT" sz="2400" dirty="0"/>
              <a:t> business </a:t>
            </a:r>
            <a:r>
              <a:rPr lang="pt-PT" altLang="pt-PT" sz="2400" dirty="0" err="1"/>
              <a:t>is</a:t>
            </a:r>
            <a:r>
              <a:rPr lang="pt-PT" altLang="pt-PT" sz="2400" dirty="0"/>
              <a:t> </a:t>
            </a:r>
            <a:r>
              <a:rPr lang="pt-PT" altLang="pt-PT" sz="2400" dirty="0" err="1"/>
              <a:t>running</a:t>
            </a:r>
            <a:r>
              <a:rPr lang="pt-PT" altLang="pt-PT" sz="2400" dirty="0"/>
              <a:t>, </a:t>
            </a:r>
            <a:r>
              <a:rPr lang="pt-PT" altLang="pt-PT" sz="2400" dirty="0" err="1"/>
              <a:t>and</a:t>
            </a:r>
            <a:r>
              <a:rPr lang="pt-PT" altLang="pt-PT" sz="2400" dirty="0"/>
              <a:t> </a:t>
            </a:r>
            <a:r>
              <a:rPr lang="pt-PT" altLang="pt-PT" sz="2400" dirty="0" err="1"/>
              <a:t>whether</a:t>
            </a:r>
            <a:r>
              <a:rPr lang="pt-PT" altLang="pt-PT" sz="2400" dirty="0"/>
              <a:t> </a:t>
            </a:r>
            <a:r>
              <a:rPr lang="pt-PT" altLang="pt-PT" sz="2400" dirty="0" err="1"/>
              <a:t>its</a:t>
            </a:r>
            <a:r>
              <a:rPr lang="pt-PT" altLang="pt-PT" sz="2400" dirty="0"/>
              <a:t> </a:t>
            </a:r>
            <a:r>
              <a:rPr lang="pt-PT" altLang="pt-PT" sz="2400" dirty="0" err="1"/>
              <a:t>products</a:t>
            </a:r>
            <a:r>
              <a:rPr lang="pt-PT" altLang="pt-PT" sz="2400" dirty="0"/>
              <a:t> </a:t>
            </a:r>
            <a:r>
              <a:rPr lang="pt-PT" altLang="pt-PT" sz="2400" dirty="0" err="1"/>
              <a:t>and</a:t>
            </a:r>
            <a:r>
              <a:rPr lang="pt-PT" altLang="pt-PT" sz="2400" dirty="0"/>
              <a:t> </a:t>
            </a:r>
            <a:r>
              <a:rPr lang="pt-PT" altLang="pt-PT" sz="2400" dirty="0" err="1"/>
              <a:t>services</a:t>
            </a:r>
            <a:r>
              <a:rPr lang="pt-PT" altLang="pt-PT" sz="2400" dirty="0"/>
              <a:t> </a:t>
            </a:r>
            <a:r>
              <a:rPr lang="pt-PT" altLang="pt-PT" sz="2400" dirty="0" err="1"/>
              <a:t>conform</a:t>
            </a:r>
            <a:r>
              <a:rPr lang="pt-PT" altLang="pt-PT" sz="2400" dirty="0"/>
              <a:t> to </a:t>
            </a:r>
            <a:r>
              <a:rPr lang="pt-PT" altLang="pt-PT" sz="2400" dirty="0" err="1"/>
              <a:t>customer</a:t>
            </a:r>
            <a:r>
              <a:rPr lang="pt-PT" altLang="pt-PT" sz="2400" dirty="0"/>
              <a:t> </a:t>
            </a:r>
            <a:r>
              <a:rPr lang="pt-PT" altLang="pt-PT" sz="2400" dirty="0" err="1"/>
              <a:t>requirements</a:t>
            </a:r>
            <a:r>
              <a:rPr lang="pt-PT" altLang="pt-PT" sz="2400" dirty="0"/>
              <a:t>. </a:t>
            </a:r>
            <a:r>
              <a:rPr lang="pt-PT" altLang="pt-PT" sz="2400" dirty="0" err="1"/>
              <a:t>These</a:t>
            </a:r>
            <a:r>
              <a:rPr lang="pt-PT" altLang="pt-PT" sz="2400" dirty="0"/>
              <a:t> </a:t>
            </a:r>
            <a:r>
              <a:rPr lang="pt-PT" altLang="pt-PT" sz="2400" dirty="0" err="1"/>
              <a:t>metrics</a:t>
            </a:r>
            <a:r>
              <a:rPr lang="pt-PT" altLang="pt-PT" sz="2400" dirty="0"/>
              <a:t> </a:t>
            </a:r>
            <a:r>
              <a:rPr lang="pt-PT" altLang="pt-PT" sz="2400" dirty="0" err="1"/>
              <a:t>have</a:t>
            </a:r>
            <a:r>
              <a:rPr lang="pt-PT" altLang="pt-PT" sz="2400" dirty="0"/>
              <a:t> to </a:t>
            </a:r>
            <a:r>
              <a:rPr lang="pt-PT" altLang="pt-PT" sz="2400" dirty="0" err="1"/>
              <a:t>be</a:t>
            </a:r>
            <a:r>
              <a:rPr lang="pt-PT" altLang="pt-PT" sz="2400" dirty="0"/>
              <a:t> </a:t>
            </a:r>
            <a:r>
              <a:rPr lang="pt-PT" altLang="pt-PT" sz="2400" dirty="0" err="1"/>
              <a:t>carefully</a:t>
            </a:r>
            <a:r>
              <a:rPr lang="pt-PT" altLang="pt-PT" sz="2400" dirty="0"/>
              <a:t> </a:t>
            </a:r>
            <a:r>
              <a:rPr lang="pt-PT" altLang="pt-PT" sz="2400" dirty="0" err="1"/>
              <a:t>designed</a:t>
            </a:r>
            <a:r>
              <a:rPr lang="pt-PT" altLang="pt-PT" sz="2400" dirty="0"/>
              <a:t> </a:t>
            </a:r>
            <a:r>
              <a:rPr lang="pt-PT" altLang="pt-PT" sz="2400" dirty="0" err="1"/>
              <a:t>by</a:t>
            </a:r>
            <a:r>
              <a:rPr lang="pt-PT" altLang="pt-PT" sz="2400" dirty="0"/>
              <a:t> </a:t>
            </a:r>
            <a:r>
              <a:rPr lang="pt-PT" altLang="pt-PT" sz="2400" dirty="0" err="1"/>
              <a:t>those</a:t>
            </a:r>
            <a:r>
              <a:rPr lang="pt-PT" altLang="pt-PT" sz="2400" dirty="0"/>
              <a:t> </a:t>
            </a:r>
            <a:r>
              <a:rPr lang="pt-PT" altLang="pt-PT" sz="2400" dirty="0" err="1"/>
              <a:t>that</a:t>
            </a:r>
            <a:r>
              <a:rPr lang="pt-PT" altLang="pt-PT" sz="2400" dirty="0"/>
              <a:t> </a:t>
            </a:r>
            <a:r>
              <a:rPr lang="pt-PT" altLang="pt-PT" sz="2400" dirty="0" err="1"/>
              <a:t>know</a:t>
            </a:r>
            <a:r>
              <a:rPr lang="pt-PT" altLang="pt-PT" sz="2400" dirty="0"/>
              <a:t> </a:t>
            </a:r>
            <a:r>
              <a:rPr lang="pt-PT" altLang="pt-PT" sz="2400" dirty="0" err="1"/>
              <a:t>these</a:t>
            </a:r>
            <a:r>
              <a:rPr lang="pt-PT" altLang="pt-PT" sz="2400" dirty="0"/>
              <a:t> processes </a:t>
            </a:r>
            <a:r>
              <a:rPr lang="pt-PT" altLang="pt-PT" sz="2400" dirty="0" err="1"/>
              <a:t>most</a:t>
            </a:r>
            <a:r>
              <a:rPr lang="pt-PT" altLang="pt-PT" sz="2400" dirty="0"/>
              <a:t> </a:t>
            </a:r>
            <a:r>
              <a:rPr lang="pt-PT" altLang="pt-PT" sz="2400" dirty="0" err="1"/>
              <a:t>intimately</a:t>
            </a:r>
            <a:r>
              <a:rPr lang="pt-PT" altLang="pt-PT" sz="2400" dirty="0"/>
              <a:t>. In </a:t>
            </a:r>
            <a:r>
              <a:rPr lang="pt-PT" altLang="pt-PT" sz="2400" dirty="0" err="1"/>
              <a:t>addition</a:t>
            </a:r>
            <a:r>
              <a:rPr lang="pt-PT" altLang="pt-PT" sz="2400" dirty="0"/>
              <a:t> to </a:t>
            </a:r>
            <a:r>
              <a:rPr lang="pt-PT" altLang="pt-PT" sz="2400" dirty="0" err="1"/>
              <a:t>the</a:t>
            </a:r>
            <a:r>
              <a:rPr lang="pt-PT" altLang="pt-PT" sz="2400" dirty="0"/>
              <a:t> </a:t>
            </a:r>
            <a:r>
              <a:rPr lang="pt-PT" altLang="pt-PT" sz="2400" b="1" dirty="0" err="1"/>
              <a:t>strategic</a:t>
            </a:r>
            <a:r>
              <a:rPr lang="pt-PT" altLang="pt-PT" sz="2400" b="1" dirty="0"/>
              <a:t> management processes</a:t>
            </a:r>
            <a:r>
              <a:rPr lang="pt-PT" altLang="pt-PT" sz="2400" dirty="0"/>
              <a:t>, </a:t>
            </a:r>
            <a:r>
              <a:rPr lang="pt-PT" altLang="pt-PT" sz="2400" dirty="0" err="1"/>
              <a:t>two</a:t>
            </a:r>
            <a:r>
              <a:rPr lang="pt-PT" altLang="pt-PT" sz="2400" dirty="0"/>
              <a:t> </a:t>
            </a:r>
            <a:r>
              <a:rPr lang="pt-PT" altLang="pt-PT" sz="2400" dirty="0" err="1"/>
              <a:t>kinds</a:t>
            </a:r>
            <a:r>
              <a:rPr lang="pt-PT" altLang="pt-PT" sz="2400" dirty="0"/>
              <a:t> </a:t>
            </a:r>
            <a:r>
              <a:rPr lang="pt-PT" altLang="pt-PT" sz="2400" dirty="0" err="1"/>
              <a:t>of</a:t>
            </a:r>
            <a:r>
              <a:rPr lang="pt-PT" altLang="pt-PT" sz="2400" dirty="0"/>
              <a:t> business processes </a:t>
            </a:r>
            <a:r>
              <a:rPr lang="pt-PT" altLang="pt-PT" sz="2400" dirty="0" err="1"/>
              <a:t>may</a:t>
            </a:r>
            <a:r>
              <a:rPr lang="pt-PT" altLang="pt-PT" sz="2400" dirty="0"/>
              <a:t> </a:t>
            </a:r>
            <a:r>
              <a:rPr lang="pt-PT" altLang="pt-PT" sz="2400" dirty="0" err="1"/>
              <a:t>be</a:t>
            </a:r>
            <a:r>
              <a:rPr lang="pt-PT" altLang="pt-PT" sz="2400" dirty="0"/>
              <a:t> </a:t>
            </a:r>
            <a:r>
              <a:rPr lang="pt-PT" altLang="pt-PT" sz="2400" dirty="0" err="1"/>
              <a:t>identified</a:t>
            </a:r>
            <a:r>
              <a:rPr lang="pt-PT" altLang="pt-PT" sz="2400" dirty="0"/>
              <a:t>: </a:t>
            </a:r>
            <a:endParaRPr lang="pt-PT" altLang="pt-PT" sz="2400" b="1" dirty="0"/>
          </a:p>
          <a:p>
            <a:pPr algn="just" eaLnBrk="1" hangingPunct="1">
              <a:lnSpc>
                <a:spcPct val="80000"/>
              </a:lnSpc>
            </a:pPr>
            <a:r>
              <a:rPr lang="pt-PT" altLang="pt-PT" sz="2400" b="1" dirty="0" err="1"/>
              <a:t>Mission-oriented</a:t>
            </a:r>
            <a:r>
              <a:rPr lang="pt-PT" altLang="pt-PT" sz="2400" b="1" dirty="0"/>
              <a:t> processes</a:t>
            </a:r>
            <a:r>
              <a:rPr lang="pt-PT" altLang="pt-PT" sz="2400" dirty="0"/>
              <a:t>. </a:t>
            </a:r>
            <a:r>
              <a:rPr lang="pt-PT" altLang="pt-PT" sz="2400" dirty="0" err="1"/>
              <a:t>Many</a:t>
            </a:r>
            <a:r>
              <a:rPr lang="pt-PT" altLang="pt-PT" sz="2400" dirty="0"/>
              <a:t> </a:t>
            </a:r>
            <a:r>
              <a:rPr lang="pt-PT" altLang="pt-PT" sz="2400" dirty="0" err="1"/>
              <a:t>unique</a:t>
            </a:r>
            <a:r>
              <a:rPr lang="pt-PT" altLang="pt-PT" sz="2400" dirty="0"/>
              <a:t> </a:t>
            </a:r>
            <a:r>
              <a:rPr lang="pt-PT" altLang="pt-PT" sz="2400" dirty="0" err="1"/>
              <a:t>problems</a:t>
            </a:r>
            <a:r>
              <a:rPr lang="pt-PT" altLang="pt-PT" sz="2400" dirty="0"/>
              <a:t> are </a:t>
            </a:r>
            <a:r>
              <a:rPr lang="pt-PT" altLang="pt-PT" sz="2400" dirty="0" err="1"/>
              <a:t>encountered</a:t>
            </a:r>
            <a:r>
              <a:rPr lang="pt-PT" altLang="pt-PT" sz="2400" dirty="0"/>
              <a:t> in </a:t>
            </a:r>
            <a:r>
              <a:rPr lang="pt-PT" altLang="pt-PT" sz="2400" dirty="0" err="1"/>
              <a:t>these</a:t>
            </a:r>
            <a:r>
              <a:rPr lang="pt-PT" altLang="pt-PT" sz="2400" dirty="0"/>
              <a:t> processes. </a:t>
            </a:r>
            <a:endParaRPr lang="pt-PT" altLang="pt-PT" sz="2400" b="1" dirty="0"/>
          </a:p>
          <a:p>
            <a:pPr algn="just" eaLnBrk="1" hangingPunct="1">
              <a:lnSpc>
                <a:spcPct val="80000"/>
              </a:lnSpc>
            </a:pPr>
            <a:r>
              <a:rPr lang="pt-PT" altLang="pt-PT" sz="2400" b="1" dirty="0" err="1"/>
              <a:t>Support</a:t>
            </a:r>
            <a:r>
              <a:rPr lang="pt-PT" altLang="pt-PT" sz="2400" b="1" dirty="0"/>
              <a:t> processes</a:t>
            </a:r>
            <a:r>
              <a:rPr lang="pt-PT" altLang="pt-PT" sz="2400" dirty="0"/>
              <a:t>. </a:t>
            </a:r>
            <a:r>
              <a:rPr lang="pt-PT" altLang="pt-PT" sz="2400" dirty="0" err="1"/>
              <a:t>The</a:t>
            </a:r>
            <a:r>
              <a:rPr lang="pt-PT" altLang="pt-PT" sz="2400" dirty="0"/>
              <a:t> </a:t>
            </a:r>
            <a:r>
              <a:rPr lang="pt-PT" altLang="pt-PT" sz="2400" dirty="0" err="1"/>
              <a:t>support</a:t>
            </a:r>
            <a:r>
              <a:rPr lang="pt-PT" altLang="pt-PT" sz="2400" dirty="0"/>
              <a:t> processes are more </a:t>
            </a:r>
            <a:r>
              <a:rPr lang="pt-PT" altLang="pt-PT" sz="2400" dirty="0" err="1"/>
              <a:t>repetitive</a:t>
            </a:r>
            <a:r>
              <a:rPr lang="pt-PT" altLang="pt-PT" sz="2400" dirty="0"/>
              <a:t> in </a:t>
            </a:r>
            <a:r>
              <a:rPr lang="pt-PT" altLang="pt-PT" sz="2400" dirty="0" err="1"/>
              <a:t>nature</a:t>
            </a:r>
            <a:r>
              <a:rPr lang="pt-PT" altLang="pt-PT" sz="2400" dirty="0"/>
              <a:t>, </a:t>
            </a:r>
            <a:r>
              <a:rPr lang="pt-PT" altLang="pt-PT" sz="2400" dirty="0" err="1"/>
              <a:t>and</a:t>
            </a:r>
            <a:r>
              <a:rPr lang="pt-PT" altLang="pt-PT" sz="2400" dirty="0"/>
              <a:t> </a:t>
            </a:r>
            <a:r>
              <a:rPr lang="pt-PT" altLang="pt-PT" sz="2400" dirty="0" err="1"/>
              <a:t>hence</a:t>
            </a:r>
            <a:r>
              <a:rPr lang="pt-PT" altLang="pt-PT" sz="2400" dirty="0"/>
              <a:t> </a:t>
            </a:r>
            <a:r>
              <a:rPr lang="pt-PT" altLang="pt-PT" sz="2400" dirty="0" err="1"/>
              <a:t>easier</a:t>
            </a:r>
            <a:r>
              <a:rPr lang="pt-PT" altLang="pt-PT" sz="2400" dirty="0"/>
              <a:t> to </a:t>
            </a:r>
            <a:r>
              <a:rPr lang="pt-PT" altLang="pt-PT" sz="2400" dirty="0" err="1"/>
              <a:t>measure</a:t>
            </a:r>
            <a:r>
              <a:rPr lang="pt-PT" altLang="pt-PT" sz="2400" dirty="0"/>
              <a:t> </a:t>
            </a:r>
            <a:r>
              <a:rPr lang="pt-PT" altLang="pt-PT" sz="2400" dirty="0" err="1"/>
              <a:t>and</a:t>
            </a:r>
            <a:r>
              <a:rPr lang="pt-PT" altLang="pt-PT" sz="2400" dirty="0"/>
              <a:t> to </a:t>
            </a:r>
            <a:r>
              <a:rPr lang="pt-PT" altLang="pt-PT" sz="2400" dirty="0" err="1"/>
              <a:t>benchmark</a:t>
            </a:r>
            <a:r>
              <a:rPr lang="pt-PT" altLang="pt-PT" sz="2400" dirty="0"/>
              <a:t>. </a:t>
            </a:r>
            <a:r>
              <a:rPr lang="pt-PT" altLang="pt-PT" sz="2400" dirty="0" err="1"/>
              <a:t>Generic</a:t>
            </a:r>
            <a:r>
              <a:rPr lang="pt-PT" altLang="pt-PT" sz="2400" dirty="0"/>
              <a:t> </a:t>
            </a:r>
            <a:r>
              <a:rPr lang="pt-PT" altLang="pt-PT" sz="2400" dirty="0" err="1"/>
              <a:t>measurement</a:t>
            </a:r>
            <a:r>
              <a:rPr lang="pt-PT" altLang="pt-PT" sz="2400" dirty="0"/>
              <a:t> </a:t>
            </a:r>
            <a:r>
              <a:rPr lang="pt-PT" altLang="pt-PT" sz="2400" dirty="0" err="1"/>
              <a:t>methods</a:t>
            </a:r>
            <a:r>
              <a:rPr lang="pt-PT" altLang="pt-PT" sz="2400" dirty="0"/>
              <a:t> can </a:t>
            </a:r>
            <a:r>
              <a:rPr lang="pt-PT" altLang="pt-PT" sz="2400" dirty="0" err="1"/>
              <a:t>be</a:t>
            </a:r>
            <a:r>
              <a:rPr lang="pt-PT" altLang="pt-PT" sz="2400" dirty="0"/>
              <a:t> </a:t>
            </a:r>
            <a:r>
              <a:rPr lang="pt-PT" altLang="pt-PT" sz="2400" dirty="0" err="1"/>
              <a:t>used</a:t>
            </a:r>
            <a:r>
              <a:rPr lang="pt-PT" altLang="pt-PT" sz="2400" dirty="0"/>
              <a:t>.</a:t>
            </a:r>
            <a:endParaRPr lang="pt-PT" altLang="pt-PT" sz="2400" b="1" dirty="0"/>
          </a:p>
        </p:txBody>
      </p:sp>
    </p:spTree>
    <p:extLst>
      <p:ext uri="{BB962C8B-B14F-4D97-AF65-F5344CB8AC3E}">
        <p14:creationId xmlns:p14="http://schemas.microsoft.com/office/powerpoint/2010/main" val="35625500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eaLnBrk="1" hangingPunct="1">
              <a:defRPr/>
            </a:pPr>
            <a:r>
              <a:rPr lang="pt-PT" altLang="ja-JP" sz="4000">
                <a:ea typeface="ＭＳ Ｐゴシック" charset="-128"/>
              </a:rPr>
              <a:t>Kaplan and Norton’s Balanced Scorecard</a:t>
            </a:r>
            <a:endParaRPr lang="pt-PT" sz="4000"/>
          </a:p>
        </p:txBody>
      </p:sp>
      <p:pic>
        <p:nvPicPr>
          <p:cNvPr id="147459" name="Picture 4" descr="Balanced Scorecard method"/>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412876"/>
            <a:ext cx="10515600" cy="518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015892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p>
        </p:txBody>
      </p:sp>
      <p:sp>
        <p:nvSpPr>
          <p:cNvPr id="148483" name="Rectangle 3"/>
          <p:cNvSpPr>
            <a:spLocks noGrp="1" noChangeArrowheads="1"/>
          </p:cNvSpPr>
          <p:nvPr>
            <p:ph type="body" idx="1"/>
          </p:nvPr>
        </p:nvSpPr>
        <p:spPr/>
        <p:txBody>
          <a:bodyPr>
            <a:normAutofit/>
          </a:bodyPr>
          <a:lstStyle/>
          <a:p>
            <a:pPr algn="just" eaLnBrk="1" hangingPunct="1">
              <a:lnSpc>
                <a:spcPct val="80000"/>
              </a:lnSpc>
            </a:pPr>
            <a:r>
              <a:rPr lang="pt-PT" altLang="pt-PT" sz="2400" b="1" dirty="0" err="1"/>
              <a:t>Objectives</a:t>
            </a:r>
            <a:r>
              <a:rPr lang="pt-PT" altLang="pt-PT" sz="2400" b="1" dirty="0"/>
              <a:t>, </a:t>
            </a:r>
            <a:r>
              <a:rPr lang="pt-PT" altLang="pt-PT" sz="2400" b="1" dirty="0" err="1"/>
              <a:t>Measures</a:t>
            </a:r>
            <a:r>
              <a:rPr lang="pt-PT" altLang="pt-PT" sz="2400" b="1" dirty="0"/>
              <a:t>, Targets, </a:t>
            </a:r>
            <a:r>
              <a:rPr lang="pt-PT" altLang="pt-PT" sz="2400" b="1" dirty="0" err="1"/>
              <a:t>and</a:t>
            </a:r>
            <a:r>
              <a:rPr lang="pt-PT" altLang="pt-PT" sz="2400" b="1" dirty="0"/>
              <a:t> </a:t>
            </a:r>
            <a:r>
              <a:rPr lang="pt-PT" altLang="pt-PT" sz="2400" b="1" dirty="0" err="1"/>
              <a:t>Initiatives</a:t>
            </a:r>
            <a:endParaRPr lang="pt-PT" altLang="pt-PT" sz="2400" b="1" dirty="0"/>
          </a:p>
          <a:p>
            <a:pPr algn="just" eaLnBrk="1" hangingPunct="1">
              <a:lnSpc>
                <a:spcPct val="80000"/>
              </a:lnSpc>
            </a:pPr>
            <a:r>
              <a:rPr lang="pt-PT" altLang="pt-PT" sz="2400" dirty="0"/>
              <a:t>For </a:t>
            </a:r>
            <a:r>
              <a:rPr lang="pt-PT" altLang="pt-PT" sz="2400" dirty="0" err="1"/>
              <a:t>each</a:t>
            </a:r>
            <a:r>
              <a:rPr lang="pt-PT" altLang="pt-PT" sz="2400" dirty="0"/>
              <a:t> </a:t>
            </a:r>
            <a:r>
              <a:rPr lang="pt-PT" altLang="pt-PT" sz="2400" dirty="0" err="1"/>
              <a:t>perspective</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Balanced</a:t>
            </a:r>
            <a:r>
              <a:rPr lang="pt-PT" altLang="pt-PT" sz="2400" dirty="0"/>
              <a:t> </a:t>
            </a:r>
            <a:r>
              <a:rPr lang="pt-PT" altLang="pt-PT" sz="2400" dirty="0" err="1"/>
              <a:t>Scorecard</a:t>
            </a:r>
            <a:r>
              <a:rPr lang="pt-PT" altLang="pt-PT" sz="2400" dirty="0"/>
              <a:t> </a:t>
            </a:r>
            <a:r>
              <a:rPr lang="pt-PT" altLang="pt-PT" sz="2400" dirty="0" err="1"/>
              <a:t>four</a:t>
            </a:r>
            <a:r>
              <a:rPr lang="pt-PT" altLang="pt-PT" sz="2400" dirty="0"/>
              <a:t> </a:t>
            </a:r>
            <a:r>
              <a:rPr lang="pt-PT" altLang="pt-PT" sz="2400" dirty="0" err="1"/>
              <a:t>things</a:t>
            </a:r>
            <a:r>
              <a:rPr lang="pt-PT" altLang="pt-PT" sz="2400" dirty="0"/>
              <a:t> are </a:t>
            </a:r>
            <a:r>
              <a:rPr lang="pt-PT" altLang="pt-PT" sz="2400" dirty="0" err="1"/>
              <a:t>monitored</a:t>
            </a:r>
            <a:r>
              <a:rPr lang="pt-PT" altLang="pt-PT" sz="2400" dirty="0"/>
              <a:t> (</a:t>
            </a:r>
            <a:r>
              <a:rPr lang="pt-PT" altLang="pt-PT" sz="2400" dirty="0" err="1"/>
              <a:t>scored</a:t>
            </a:r>
            <a:r>
              <a:rPr lang="pt-PT" altLang="pt-PT" sz="2400" dirty="0"/>
              <a:t>):</a:t>
            </a:r>
            <a:endParaRPr lang="pt-PT" altLang="pt-PT" sz="2400" b="1" dirty="0"/>
          </a:p>
          <a:p>
            <a:pPr algn="just" eaLnBrk="1" hangingPunct="1">
              <a:lnSpc>
                <a:spcPct val="80000"/>
              </a:lnSpc>
            </a:pPr>
            <a:r>
              <a:rPr lang="pt-PT" altLang="pt-PT" sz="2400" b="1" dirty="0" err="1"/>
              <a:t>Objectives</a:t>
            </a:r>
            <a:r>
              <a:rPr lang="pt-PT" altLang="pt-PT" sz="2400" dirty="0"/>
              <a:t>: major </a:t>
            </a:r>
            <a:r>
              <a:rPr lang="pt-PT" altLang="pt-PT" sz="2400" dirty="0" err="1"/>
              <a:t>objectives</a:t>
            </a:r>
            <a:r>
              <a:rPr lang="pt-PT" altLang="pt-PT" sz="2400" dirty="0"/>
              <a:t> to </a:t>
            </a:r>
            <a:r>
              <a:rPr lang="pt-PT" altLang="pt-PT" sz="2400" dirty="0" err="1"/>
              <a:t>be</a:t>
            </a:r>
            <a:r>
              <a:rPr lang="pt-PT" altLang="pt-PT" sz="2400" dirty="0"/>
              <a:t> </a:t>
            </a:r>
            <a:r>
              <a:rPr lang="pt-PT" altLang="pt-PT" sz="2400" dirty="0" err="1"/>
              <a:t>achieved</a:t>
            </a:r>
            <a:r>
              <a:rPr lang="pt-PT" altLang="pt-PT" sz="2400" dirty="0"/>
              <a:t>, for </a:t>
            </a:r>
            <a:r>
              <a:rPr lang="pt-PT" altLang="pt-PT" sz="2400" dirty="0" err="1"/>
              <a:t>example</a:t>
            </a:r>
            <a:r>
              <a:rPr lang="pt-PT" altLang="pt-PT" sz="2400" dirty="0"/>
              <a:t>, </a:t>
            </a:r>
            <a:r>
              <a:rPr lang="pt-PT" altLang="pt-PT" sz="2400" dirty="0" err="1"/>
              <a:t>profitable</a:t>
            </a:r>
            <a:r>
              <a:rPr lang="pt-PT" altLang="pt-PT" sz="2400" dirty="0"/>
              <a:t> </a:t>
            </a:r>
            <a:r>
              <a:rPr lang="pt-PT" altLang="pt-PT" sz="2400" dirty="0" err="1"/>
              <a:t>growth</a:t>
            </a:r>
            <a:r>
              <a:rPr lang="pt-PT" altLang="pt-PT" sz="2400" dirty="0"/>
              <a:t>.</a:t>
            </a:r>
            <a:endParaRPr lang="pt-PT" altLang="pt-PT" sz="2400" b="1" dirty="0"/>
          </a:p>
          <a:p>
            <a:pPr algn="just" eaLnBrk="1" hangingPunct="1">
              <a:lnSpc>
                <a:spcPct val="80000"/>
              </a:lnSpc>
            </a:pPr>
            <a:r>
              <a:rPr lang="pt-PT" altLang="pt-PT" sz="2400" b="1" dirty="0" err="1"/>
              <a:t>Measures</a:t>
            </a:r>
            <a:r>
              <a:rPr lang="pt-PT" altLang="pt-PT" sz="2400" dirty="0"/>
              <a:t>: </a:t>
            </a:r>
            <a:r>
              <a:rPr lang="pt-PT" altLang="pt-PT" sz="2400" dirty="0" err="1"/>
              <a:t>the</a:t>
            </a:r>
            <a:r>
              <a:rPr lang="pt-PT" altLang="pt-PT" sz="2400" dirty="0"/>
              <a:t> </a:t>
            </a:r>
            <a:r>
              <a:rPr lang="pt-PT" altLang="pt-PT" sz="2400" dirty="0" err="1"/>
              <a:t>observable</a:t>
            </a:r>
            <a:r>
              <a:rPr lang="pt-PT" altLang="pt-PT" sz="2400" dirty="0"/>
              <a:t> </a:t>
            </a:r>
            <a:r>
              <a:rPr lang="pt-PT" altLang="pt-PT" sz="2400" dirty="0" err="1"/>
              <a:t>parameters</a:t>
            </a:r>
            <a:r>
              <a:rPr lang="pt-PT" altLang="pt-PT" sz="2400" dirty="0"/>
              <a:t> </a:t>
            </a:r>
            <a:r>
              <a:rPr lang="pt-PT" altLang="pt-PT" sz="2400" dirty="0" err="1"/>
              <a:t>that</a:t>
            </a:r>
            <a:r>
              <a:rPr lang="pt-PT" altLang="pt-PT" sz="2400" dirty="0"/>
              <a:t> </a:t>
            </a:r>
            <a:r>
              <a:rPr lang="pt-PT" altLang="pt-PT" sz="2400" dirty="0" err="1"/>
              <a:t>will</a:t>
            </a:r>
            <a:r>
              <a:rPr lang="pt-PT" altLang="pt-PT" sz="2400" dirty="0"/>
              <a:t> </a:t>
            </a:r>
            <a:r>
              <a:rPr lang="pt-PT" altLang="pt-PT" sz="2400" dirty="0" err="1"/>
              <a:t>be</a:t>
            </a:r>
            <a:r>
              <a:rPr lang="pt-PT" altLang="pt-PT" sz="2400" dirty="0"/>
              <a:t> </a:t>
            </a:r>
            <a:r>
              <a:rPr lang="pt-PT" altLang="pt-PT" sz="2400" dirty="0" err="1"/>
              <a:t>used</a:t>
            </a:r>
            <a:r>
              <a:rPr lang="pt-PT" altLang="pt-PT" sz="2400" dirty="0"/>
              <a:t> to </a:t>
            </a:r>
            <a:r>
              <a:rPr lang="pt-PT" altLang="pt-PT" sz="2400" dirty="0" err="1"/>
              <a:t>measure</a:t>
            </a:r>
            <a:r>
              <a:rPr lang="pt-PT" altLang="pt-PT" sz="2400" dirty="0"/>
              <a:t> </a:t>
            </a:r>
            <a:r>
              <a:rPr lang="pt-PT" altLang="pt-PT" sz="2400" dirty="0" err="1"/>
              <a:t>progress</a:t>
            </a:r>
            <a:r>
              <a:rPr lang="pt-PT" altLang="pt-PT" sz="2400" dirty="0"/>
              <a:t> </a:t>
            </a:r>
            <a:r>
              <a:rPr lang="pt-PT" altLang="pt-PT" sz="2400" dirty="0" err="1"/>
              <a:t>toward</a:t>
            </a:r>
            <a:r>
              <a:rPr lang="pt-PT" altLang="pt-PT" sz="2400" dirty="0"/>
              <a:t> </a:t>
            </a:r>
            <a:r>
              <a:rPr lang="pt-PT" altLang="pt-PT" sz="2400" dirty="0" err="1"/>
              <a:t>reaching</a:t>
            </a:r>
            <a:r>
              <a:rPr lang="pt-PT" altLang="pt-PT" sz="2400" dirty="0"/>
              <a:t> </a:t>
            </a:r>
            <a:r>
              <a:rPr lang="pt-PT" altLang="pt-PT" sz="2400" dirty="0" err="1"/>
              <a:t>the</a:t>
            </a:r>
            <a:r>
              <a:rPr lang="pt-PT" altLang="pt-PT" sz="2400" dirty="0"/>
              <a:t> </a:t>
            </a:r>
            <a:r>
              <a:rPr lang="pt-PT" altLang="pt-PT" sz="2400" dirty="0" err="1"/>
              <a:t>objective</a:t>
            </a:r>
            <a:r>
              <a:rPr lang="pt-PT" altLang="pt-PT" sz="2400" dirty="0"/>
              <a:t>. For </a:t>
            </a:r>
            <a:r>
              <a:rPr lang="pt-PT" altLang="pt-PT" sz="2400" dirty="0" err="1"/>
              <a:t>example</a:t>
            </a:r>
            <a:r>
              <a:rPr lang="pt-PT" altLang="pt-PT" sz="2400" dirty="0"/>
              <a:t>, </a:t>
            </a:r>
            <a:r>
              <a:rPr lang="pt-PT" altLang="pt-PT" sz="2400" dirty="0" err="1"/>
              <a:t>the</a:t>
            </a:r>
            <a:r>
              <a:rPr lang="pt-PT" altLang="pt-PT" sz="2400" dirty="0"/>
              <a:t> </a:t>
            </a:r>
            <a:r>
              <a:rPr lang="pt-PT" altLang="pt-PT" sz="2400" dirty="0" err="1"/>
              <a:t>objective</a:t>
            </a:r>
            <a:r>
              <a:rPr lang="pt-PT" altLang="pt-PT" sz="2400" dirty="0"/>
              <a:t> </a:t>
            </a:r>
            <a:r>
              <a:rPr lang="pt-PT" altLang="pt-PT" sz="2400" dirty="0" err="1"/>
              <a:t>of</a:t>
            </a:r>
            <a:r>
              <a:rPr lang="pt-PT" altLang="pt-PT" sz="2400" dirty="0"/>
              <a:t> </a:t>
            </a:r>
            <a:r>
              <a:rPr lang="pt-PT" altLang="pt-PT" sz="2400" dirty="0" err="1"/>
              <a:t>profitable</a:t>
            </a:r>
            <a:r>
              <a:rPr lang="pt-PT" altLang="pt-PT" sz="2400" dirty="0"/>
              <a:t> </a:t>
            </a:r>
            <a:r>
              <a:rPr lang="pt-PT" altLang="pt-PT" sz="2400" dirty="0" err="1"/>
              <a:t>growth</a:t>
            </a:r>
            <a:r>
              <a:rPr lang="pt-PT" altLang="pt-PT" sz="2400" dirty="0"/>
              <a:t> </a:t>
            </a:r>
            <a:r>
              <a:rPr lang="pt-PT" altLang="pt-PT" sz="2400" dirty="0" err="1"/>
              <a:t>might</a:t>
            </a:r>
            <a:r>
              <a:rPr lang="pt-PT" altLang="pt-PT" sz="2400" dirty="0"/>
              <a:t> </a:t>
            </a:r>
            <a:r>
              <a:rPr lang="pt-PT" altLang="pt-PT" sz="2400" dirty="0" err="1"/>
              <a:t>be</a:t>
            </a:r>
            <a:r>
              <a:rPr lang="pt-PT" altLang="pt-PT" sz="2400" dirty="0"/>
              <a:t> </a:t>
            </a:r>
            <a:r>
              <a:rPr lang="pt-PT" altLang="pt-PT" sz="2400" dirty="0" err="1"/>
              <a:t>measured</a:t>
            </a:r>
            <a:r>
              <a:rPr lang="pt-PT" altLang="pt-PT" sz="2400" dirty="0"/>
              <a:t> </a:t>
            </a:r>
            <a:r>
              <a:rPr lang="pt-PT" altLang="pt-PT" sz="2400" dirty="0" err="1"/>
              <a:t>by</a:t>
            </a:r>
            <a:r>
              <a:rPr lang="pt-PT" altLang="pt-PT" sz="2400" dirty="0"/>
              <a:t> </a:t>
            </a:r>
            <a:r>
              <a:rPr lang="pt-PT" altLang="pt-PT" sz="2400" dirty="0" err="1"/>
              <a:t>growth</a:t>
            </a:r>
            <a:r>
              <a:rPr lang="pt-PT" altLang="pt-PT" sz="2400" dirty="0"/>
              <a:t> in net </a:t>
            </a:r>
            <a:r>
              <a:rPr lang="pt-PT" altLang="pt-PT" sz="2400" dirty="0" err="1"/>
              <a:t>margin</a:t>
            </a:r>
            <a:r>
              <a:rPr lang="pt-PT" altLang="pt-PT" sz="2400" dirty="0"/>
              <a:t>.</a:t>
            </a:r>
            <a:endParaRPr lang="pt-PT" altLang="pt-PT" sz="2400" b="1" dirty="0"/>
          </a:p>
          <a:p>
            <a:pPr algn="just" eaLnBrk="1" hangingPunct="1">
              <a:lnSpc>
                <a:spcPct val="80000"/>
              </a:lnSpc>
            </a:pPr>
            <a:r>
              <a:rPr lang="pt-PT" altLang="pt-PT" sz="2400" b="1" dirty="0"/>
              <a:t>Targets</a:t>
            </a:r>
            <a:r>
              <a:rPr lang="pt-PT" altLang="pt-PT" sz="2400" dirty="0"/>
              <a:t>: </a:t>
            </a:r>
            <a:r>
              <a:rPr lang="pt-PT" altLang="pt-PT" sz="2400" dirty="0" err="1"/>
              <a:t>the</a:t>
            </a:r>
            <a:r>
              <a:rPr lang="pt-PT" altLang="pt-PT" sz="2400" dirty="0"/>
              <a:t> </a:t>
            </a:r>
            <a:r>
              <a:rPr lang="pt-PT" altLang="pt-PT" sz="2400" dirty="0" err="1"/>
              <a:t>specific</a:t>
            </a:r>
            <a:r>
              <a:rPr lang="pt-PT" altLang="pt-PT" sz="2400" dirty="0"/>
              <a:t> target </a:t>
            </a:r>
            <a:r>
              <a:rPr lang="pt-PT" altLang="pt-PT" sz="2400" dirty="0" err="1"/>
              <a:t>values</a:t>
            </a:r>
            <a:r>
              <a:rPr lang="pt-PT" altLang="pt-PT" sz="2400" dirty="0"/>
              <a:t> for </a:t>
            </a:r>
            <a:r>
              <a:rPr lang="pt-PT" altLang="pt-PT" sz="2400" dirty="0" err="1"/>
              <a:t>the</a:t>
            </a:r>
            <a:r>
              <a:rPr lang="pt-PT" altLang="pt-PT" sz="2400" dirty="0"/>
              <a:t> </a:t>
            </a:r>
            <a:r>
              <a:rPr lang="pt-PT" altLang="pt-PT" sz="2400" dirty="0" err="1"/>
              <a:t>measures</a:t>
            </a:r>
            <a:r>
              <a:rPr lang="pt-PT" altLang="pt-PT" sz="2400" dirty="0"/>
              <a:t>, for </a:t>
            </a:r>
            <a:r>
              <a:rPr lang="pt-PT" altLang="pt-PT" sz="2400" dirty="0" err="1"/>
              <a:t>example</a:t>
            </a:r>
            <a:r>
              <a:rPr lang="pt-PT" altLang="pt-PT" sz="2400" dirty="0"/>
              <a:t>, 7% </a:t>
            </a:r>
            <a:r>
              <a:rPr lang="pt-PT" altLang="pt-PT" sz="2400" dirty="0" err="1"/>
              <a:t>annual</a:t>
            </a:r>
            <a:r>
              <a:rPr lang="pt-PT" altLang="pt-PT" sz="2400" dirty="0"/>
              <a:t> decline in </a:t>
            </a:r>
            <a:r>
              <a:rPr lang="pt-PT" altLang="pt-PT" sz="2400" dirty="0" err="1"/>
              <a:t>manufacturing</a:t>
            </a:r>
            <a:r>
              <a:rPr lang="pt-PT" altLang="pt-PT" sz="2400" dirty="0"/>
              <a:t> </a:t>
            </a:r>
            <a:r>
              <a:rPr lang="pt-PT" altLang="pt-PT" sz="2400" dirty="0" err="1"/>
              <a:t>disruptions</a:t>
            </a:r>
            <a:r>
              <a:rPr lang="pt-PT" altLang="pt-PT" sz="2400" dirty="0"/>
              <a:t>.</a:t>
            </a:r>
            <a:endParaRPr lang="pt-PT" altLang="pt-PT" sz="2400" b="1" dirty="0"/>
          </a:p>
          <a:p>
            <a:pPr algn="just" eaLnBrk="1" hangingPunct="1">
              <a:lnSpc>
                <a:spcPct val="80000"/>
              </a:lnSpc>
            </a:pPr>
            <a:r>
              <a:rPr lang="pt-PT" altLang="pt-PT" sz="2400" b="1" dirty="0" err="1"/>
              <a:t>Initiatives</a:t>
            </a:r>
            <a:r>
              <a:rPr lang="pt-PT" altLang="pt-PT" sz="2400" dirty="0"/>
              <a:t>: </a:t>
            </a:r>
            <a:r>
              <a:rPr lang="pt-PT" altLang="pt-PT" sz="2400" dirty="0" err="1"/>
              <a:t>projects</a:t>
            </a:r>
            <a:r>
              <a:rPr lang="pt-PT" altLang="pt-PT" sz="2400" dirty="0"/>
              <a:t> </a:t>
            </a:r>
            <a:r>
              <a:rPr lang="pt-PT" altLang="pt-PT" sz="2400" dirty="0" err="1"/>
              <a:t>or</a:t>
            </a:r>
            <a:r>
              <a:rPr lang="pt-PT" altLang="pt-PT" sz="2400" dirty="0"/>
              <a:t> </a:t>
            </a:r>
            <a:r>
              <a:rPr lang="pt-PT" altLang="pt-PT" sz="2400" dirty="0" err="1"/>
              <a:t>programs</a:t>
            </a:r>
            <a:r>
              <a:rPr lang="pt-PT" altLang="pt-PT" sz="2400" dirty="0"/>
              <a:t> to </a:t>
            </a:r>
            <a:r>
              <a:rPr lang="pt-PT" altLang="pt-PT" sz="2400" dirty="0" err="1"/>
              <a:t>be</a:t>
            </a:r>
            <a:r>
              <a:rPr lang="pt-PT" altLang="pt-PT" sz="2400" dirty="0"/>
              <a:t> </a:t>
            </a:r>
            <a:r>
              <a:rPr lang="pt-PT" altLang="pt-PT" sz="2400" dirty="0" err="1"/>
              <a:t>initiated</a:t>
            </a:r>
            <a:r>
              <a:rPr lang="pt-PT" altLang="pt-PT" sz="2400" dirty="0"/>
              <a:t> in </a:t>
            </a:r>
            <a:r>
              <a:rPr lang="pt-PT" altLang="pt-PT" sz="2400" dirty="0" err="1"/>
              <a:t>order</a:t>
            </a:r>
            <a:r>
              <a:rPr lang="pt-PT" altLang="pt-PT" sz="2400" dirty="0"/>
              <a:t> to </a:t>
            </a:r>
            <a:r>
              <a:rPr lang="pt-PT" altLang="pt-PT" sz="2400" dirty="0" err="1"/>
              <a:t>meet</a:t>
            </a:r>
            <a:r>
              <a:rPr lang="pt-PT" altLang="pt-PT" sz="2400" dirty="0"/>
              <a:t> </a:t>
            </a:r>
            <a:r>
              <a:rPr lang="pt-PT" altLang="pt-PT" sz="2400" dirty="0" err="1"/>
              <a:t>the</a:t>
            </a:r>
            <a:r>
              <a:rPr lang="pt-PT" altLang="pt-PT" sz="2400" dirty="0"/>
              <a:t> </a:t>
            </a:r>
            <a:r>
              <a:rPr lang="pt-PT" altLang="pt-PT" sz="2400" dirty="0" err="1"/>
              <a:t>objective</a:t>
            </a:r>
            <a:r>
              <a:rPr lang="pt-PT" altLang="pt-PT" sz="2400" dirty="0" smtClean="0"/>
              <a:t>.</a:t>
            </a:r>
            <a:endParaRPr lang="pt-PT" altLang="pt-PT" sz="2400" b="1" dirty="0"/>
          </a:p>
        </p:txBody>
      </p:sp>
    </p:spTree>
    <p:extLst>
      <p:ext uri="{BB962C8B-B14F-4D97-AF65-F5344CB8AC3E}">
        <p14:creationId xmlns:p14="http://schemas.microsoft.com/office/powerpoint/2010/main" val="14737938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altLang="ja-JP" b="1" dirty="0" err="1" smtClean="0">
                <a:ea typeface="ＭＳ Ｐゴシック" charset="-128"/>
              </a:rPr>
              <a:t>Kaplan</a:t>
            </a:r>
            <a:r>
              <a:rPr lang="pt-PT" altLang="ja-JP" b="1" dirty="0" smtClean="0">
                <a:ea typeface="ＭＳ Ｐゴシック" charset="-128"/>
              </a:rPr>
              <a:t> </a:t>
            </a:r>
            <a:r>
              <a:rPr lang="pt-PT" altLang="ja-JP" b="1" dirty="0" err="1" smtClean="0">
                <a:ea typeface="ＭＳ Ｐゴシック" charset="-128"/>
              </a:rPr>
              <a:t>and</a:t>
            </a:r>
            <a:r>
              <a:rPr lang="pt-PT" altLang="ja-JP" b="1" dirty="0" smtClean="0">
                <a:ea typeface="ＭＳ Ｐゴシック" charset="-128"/>
              </a:rPr>
              <a:t> </a:t>
            </a:r>
            <a:r>
              <a:rPr lang="pt-PT" altLang="ja-JP" b="1" dirty="0" err="1" smtClean="0">
                <a:ea typeface="ＭＳ Ｐゴシック" charset="-128"/>
              </a:rPr>
              <a:t>Norton’s</a:t>
            </a:r>
            <a:r>
              <a:rPr lang="pt-PT" altLang="ja-JP" b="1" dirty="0" smtClean="0">
                <a:ea typeface="ＭＳ Ｐゴシック" charset="-128"/>
              </a:rPr>
              <a:t> </a:t>
            </a:r>
            <a:r>
              <a:rPr lang="pt-PT" altLang="ja-JP" b="1" dirty="0" err="1" smtClean="0">
                <a:ea typeface="ＭＳ Ｐゴシック" charset="-128"/>
              </a:rPr>
              <a:t>Balanced</a:t>
            </a:r>
            <a:r>
              <a:rPr lang="pt-PT" altLang="ja-JP" b="1" dirty="0" smtClean="0">
                <a:ea typeface="ＭＳ Ｐゴシック" charset="-128"/>
              </a:rPr>
              <a:t> </a:t>
            </a:r>
            <a:r>
              <a:rPr lang="pt-PT" altLang="ja-JP" b="1" dirty="0" err="1" smtClean="0">
                <a:ea typeface="ＭＳ Ｐゴシック" charset="-128"/>
              </a:rPr>
              <a:t>Scorecard</a:t>
            </a:r>
            <a:endParaRPr lang="pt-PT" dirty="0"/>
          </a:p>
        </p:txBody>
      </p:sp>
      <p:sp>
        <p:nvSpPr>
          <p:cNvPr id="3" name="Content Placeholder 2"/>
          <p:cNvSpPr>
            <a:spLocks noGrp="1"/>
          </p:cNvSpPr>
          <p:nvPr>
            <p:ph idx="1"/>
          </p:nvPr>
        </p:nvSpPr>
        <p:spPr/>
        <p:txBody>
          <a:bodyPr>
            <a:normAutofit fontScale="77500" lnSpcReduction="20000"/>
          </a:bodyPr>
          <a:lstStyle/>
          <a:p>
            <a:pPr algn="just">
              <a:lnSpc>
                <a:spcPct val="80000"/>
              </a:lnSpc>
            </a:pPr>
            <a:r>
              <a:rPr lang="pt-PT" altLang="pt-PT" b="1" dirty="0" err="1" smtClean="0"/>
              <a:t>Double-Loop</a:t>
            </a:r>
            <a:r>
              <a:rPr lang="pt-PT" altLang="pt-PT" b="1" dirty="0" smtClean="0"/>
              <a:t> Feedback</a:t>
            </a:r>
          </a:p>
          <a:p>
            <a:pPr algn="just">
              <a:lnSpc>
                <a:spcPct val="80000"/>
              </a:lnSpc>
            </a:pPr>
            <a:r>
              <a:rPr lang="pt-PT" altLang="pt-PT" dirty="0" smtClean="0"/>
              <a:t>In </a:t>
            </a:r>
            <a:r>
              <a:rPr lang="pt-PT" altLang="pt-PT" dirty="0" err="1" smtClean="0"/>
              <a:t>traditional</a:t>
            </a:r>
            <a:r>
              <a:rPr lang="pt-PT" altLang="pt-PT" dirty="0" smtClean="0"/>
              <a:t> industrial </a:t>
            </a:r>
            <a:r>
              <a:rPr lang="pt-PT" altLang="pt-PT" dirty="0" err="1" smtClean="0"/>
              <a:t>activity</a:t>
            </a:r>
            <a:r>
              <a:rPr lang="pt-PT" altLang="pt-PT" dirty="0" smtClean="0"/>
              <a:t>, "</a:t>
            </a:r>
            <a:r>
              <a:rPr lang="pt-PT" altLang="pt-PT" dirty="0" err="1" smtClean="0"/>
              <a:t>quality</a:t>
            </a:r>
            <a:r>
              <a:rPr lang="pt-PT" altLang="pt-PT" dirty="0" smtClean="0"/>
              <a:t> </a:t>
            </a:r>
            <a:r>
              <a:rPr lang="pt-PT" altLang="pt-PT" dirty="0" err="1" smtClean="0"/>
              <a:t>control</a:t>
            </a:r>
            <a:r>
              <a:rPr lang="pt-PT" altLang="pt-PT" dirty="0" smtClean="0"/>
              <a:t>" </a:t>
            </a:r>
            <a:r>
              <a:rPr lang="pt-PT" altLang="pt-PT" dirty="0" err="1" smtClean="0"/>
              <a:t>and</a:t>
            </a:r>
            <a:r>
              <a:rPr lang="pt-PT" altLang="pt-PT" dirty="0" smtClean="0"/>
              <a:t> "zero </a:t>
            </a:r>
            <a:r>
              <a:rPr lang="pt-PT" altLang="pt-PT" dirty="0" err="1" smtClean="0"/>
              <a:t>defects</a:t>
            </a:r>
            <a:r>
              <a:rPr lang="pt-PT" altLang="pt-PT" dirty="0" smtClean="0"/>
              <a:t>" </a:t>
            </a:r>
            <a:r>
              <a:rPr lang="pt-PT" altLang="pt-PT" dirty="0" err="1" smtClean="0"/>
              <a:t>were</a:t>
            </a:r>
            <a:r>
              <a:rPr lang="pt-PT" altLang="pt-PT" dirty="0" smtClean="0"/>
              <a:t> </a:t>
            </a:r>
            <a:r>
              <a:rPr lang="pt-PT" altLang="pt-PT" dirty="0" err="1" smtClean="0"/>
              <a:t>important</a:t>
            </a:r>
            <a:r>
              <a:rPr lang="pt-PT" altLang="pt-PT" dirty="0" smtClean="0"/>
              <a:t> </a:t>
            </a:r>
            <a:r>
              <a:rPr lang="pt-PT" altLang="pt-PT" dirty="0" err="1" smtClean="0"/>
              <a:t>words</a:t>
            </a:r>
            <a:r>
              <a:rPr lang="pt-PT" altLang="pt-PT" dirty="0" smtClean="0"/>
              <a:t>. To </a:t>
            </a:r>
            <a:r>
              <a:rPr lang="pt-PT" altLang="pt-PT" dirty="0" err="1" smtClean="0"/>
              <a:t>shield</a:t>
            </a:r>
            <a:r>
              <a:rPr lang="pt-PT" altLang="pt-PT" dirty="0" smtClean="0"/>
              <a:t> </a:t>
            </a:r>
            <a:r>
              <a:rPr lang="pt-PT" altLang="pt-PT" dirty="0" err="1" smtClean="0"/>
              <a:t>the</a:t>
            </a:r>
            <a:r>
              <a:rPr lang="pt-PT" altLang="pt-PT" dirty="0" smtClean="0"/>
              <a:t> </a:t>
            </a:r>
            <a:r>
              <a:rPr lang="pt-PT" altLang="pt-PT" dirty="0" err="1" smtClean="0"/>
              <a:t>customer</a:t>
            </a:r>
            <a:r>
              <a:rPr lang="pt-PT" altLang="pt-PT" dirty="0" smtClean="0"/>
              <a:t> </a:t>
            </a:r>
            <a:r>
              <a:rPr lang="pt-PT" altLang="pt-PT" dirty="0" err="1" smtClean="0"/>
              <a:t>from</a:t>
            </a:r>
            <a:r>
              <a:rPr lang="pt-PT" altLang="pt-PT" dirty="0" smtClean="0"/>
              <a:t> </a:t>
            </a:r>
            <a:r>
              <a:rPr lang="pt-PT" altLang="pt-PT" dirty="0" err="1" smtClean="0"/>
              <a:t>receiving</a:t>
            </a:r>
            <a:r>
              <a:rPr lang="pt-PT" altLang="pt-PT" dirty="0" smtClean="0"/>
              <a:t> </a:t>
            </a:r>
            <a:r>
              <a:rPr lang="pt-PT" altLang="pt-PT" dirty="0" err="1" smtClean="0"/>
              <a:t>poor</a:t>
            </a:r>
            <a:r>
              <a:rPr lang="pt-PT" altLang="pt-PT" dirty="0" smtClean="0"/>
              <a:t> </a:t>
            </a:r>
            <a:r>
              <a:rPr lang="pt-PT" altLang="pt-PT" dirty="0" err="1" smtClean="0"/>
              <a:t>quality</a:t>
            </a:r>
            <a:r>
              <a:rPr lang="pt-PT" altLang="pt-PT" dirty="0" smtClean="0"/>
              <a:t> </a:t>
            </a:r>
            <a:r>
              <a:rPr lang="pt-PT" altLang="pt-PT" dirty="0" err="1" smtClean="0"/>
              <a:t>products</a:t>
            </a:r>
            <a:r>
              <a:rPr lang="pt-PT" altLang="pt-PT" dirty="0" smtClean="0"/>
              <a:t>, </a:t>
            </a:r>
            <a:r>
              <a:rPr lang="pt-PT" altLang="pt-PT" dirty="0" err="1" smtClean="0"/>
              <a:t>aggressive</a:t>
            </a:r>
            <a:r>
              <a:rPr lang="pt-PT" altLang="pt-PT" dirty="0" smtClean="0"/>
              <a:t> </a:t>
            </a:r>
            <a:r>
              <a:rPr lang="pt-PT" altLang="pt-PT" dirty="0" err="1" smtClean="0"/>
              <a:t>efforts</a:t>
            </a:r>
            <a:r>
              <a:rPr lang="pt-PT" altLang="pt-PT" dirty="0" smtClean="0"/>
              <a:t> </a:t>
            </a:r>
            <a:r>
              <a:rPr lang="pt-PT" altLang="pt-PT" dirty="0" err="1" smtClean="0"/>
              <a:t>were</a:t>
            </a:r>
            <a:r>
              <a:rPr lang="pt-PT" altLang="pt-PT" dirty="0" smtClean="0"/>
              <a:t> </a:t>
            </a:r>
            <a:r>
              <a:rPr lang="pt-PT" altLang="pt-PT" dirty="0" err="1" smtClean="0"/>
              <a:t>focused</a:t>
            </a:r>
            <a:r>
              <a:rPr lang="pt-PT" altLang="pt-PT" dirty="0" smtClean="0"/>
              <a:t> </a:t>
            </a:r>
            <a:r>
              <a:rPr lang="pt-PT" altLang="pt-PT" dirty="0" err="1" smtClean="0"/>
              <a:t>on</a:t>
            </a:r>
            <a:r>
              <a:rPr lang="pt-PT" altLang="pt-PT" dirty="0" smtClean="0"/>
              <a:t> </a:t>
            </a:r>
            <a:r>
              <a:rPr lang="pt-PT" altLang="pt-PT" dirty="0" err="1" smtClean="0"/>
              <a:t>inspection</a:t>
            </a:r>
            <a:r>
              <a:rPr lang="pt-PT" altLang="pt-PT" dirty="0" smtClean="0"/>
              <a:t> </a:t>
            </a:r>
            <a:r>
              <a:rPr lang="pt-PT" altLang="pt-PT" dirty="0" err="1" smtClean="0"/>
              <a:t>and</a:t>
            </a:r>
            <a:r>
              <a:rPr lang="pt-PT" altLang="pt-PT" dirty="0" smtClean="0"/>
              <a:t> </a:t>
            </a:r>
            <a:r>
              <a:rPr lang="pt-PT" altLang="pt-PT" dirty="0" err="1" smtClean="0"/>
              <a:t>testing</a:t>
            </a:r>
            <a:r>
              <a:rPr lang="pt-PT" altLang="pt-PT" dirty="0" smtClean="0"/>
              <a:t> </a:t>
            </a:r>
            <a:r>
              <a:rPr lang="pt-PT" altLang="pt-PT" dirty="0" err="1" smtClean="0"/>
              <a:t>at</a:t>
            </a:r>
            <a:r>
              <a:rPr lang="pt-PT" altLang="pt-PT" dirty="0" smtClean="0"/>
              <a:t> </a:t>
            </a:r>
            <a:r>
              <a:rPr lang="pt-PT" altLang="pt-PT" dirty="0" err="1" smtClean="0"/>
              <a:t>the</a:t>
            </a:r>
            <a:r>
              <a:rPr lang="pt-PT" altLang="pt-PT" dirty="0" smtClean="0"/>
              <a:t> </a:t>
            </a:r>
            <a:r>
              <a:rPr lang="pt-PT" altLang="pt-PT" dirty="0" err="1" smtClean="0"/>
              <a:t>end</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production</a:t>
            </a:r>
            <a:r>
              <a:rPr lang="pt-PT" altLang="pt-PT" dirty="0" smtClean="0"/>
              <a:t> </a:t>
            </a:r>
            <a:r>
              <a:rPr lang="pt-PT" altLang="pt-PT" dirty="0" err="1" smtClean="0"/>
              <a:t>line</a:t>
            </a:r>
            <a:r>
              <a:rPr lang="pt-PT" altLang="pt-PT" dirty="0" smtClean="0"/>
              <a:t>. A </a:t>
            </a:r>
            <a:r>
              <a:rPr lang="pt-PT" altLang="pt-PT" dirty="0" err="1" smtClean="0"/>
              <a:t>problem</a:t>
            </a:r>
            <a:r>
              <a:rPr lang="pt-PT" altLang="pt-PT" dirty="0" smtClean="0"/>
              <a:t> </a:t>
            </a:r>
            <a:r>
              <a:rPr lang="pt-PT" altLang="pt-PT" dirty="0" err="1" smtClean="0"/>
              <a:t>with</a:t>
            </a:r>
            <a:r>
              <a:rPr lang="pt-PT" altLang="pt-PT" dirty="0" smtClean="0"/>
              <a:t> </a:t>
            </a:r>
            <a:r>
              <a:rPr lang="pt-PT" altLang="pt-PT" dirty="0" err="1" smtClean="0"/>
              <a:t>these</a:t>
            </a:r>
            <a:r>
              <a:rPr lang="pt-PT" altLang="pt-PT" dirty="0" smtClean="0"/>
              <a:t> </a:t>
            </a:r>
            <a:r>
              <a:rPr lang="pt-PT" altLang="pt-PT" dirty="0" err="1" smtClean="0"/>
              <a:t>approaches</a:t>
            </a:r>
            <a:r>
              <a:rPr lang="pt-PT" altLang="pt-PT" dirty="0" smtClean="0"/>
              <a:t> - as </a:t>
            </a:r>
            <a:r>
              <a:rPr lang="pt-PT" altLang="pt-PT" dirty="0" err="1" smtClean="0"/>
              <a:t>pointed</a:t>
            </a:r>
            <a:r>
              <a:rPr lang="pt-PT" altLang="pt-PT" dirty="0" smtClean="0"/>
              <a:t> out </a:t>
            </a:r>
            <a:r>
              <a:rPr lang="pt-PT" altLang="pt-PT" dirty="0" err="1" smtClean="0"/>
              <a:t>by</a:t>
            </a:r>
            <a:r>
              <a:rPr lang="pt-PT" altLang="pt-PT" dirty="0" smtClean="0"/>
              <a:t> </a:t>
            </a:r>
            <a:r>
              <a:rPr lang="pt-PT" altLang="pt-PT" dirty="0" err="1" smtClean="0"/>
              <a:t>Deming</a:t>
            </a:r>
            <a:r>
              <a:rPr lang="pt-PT" altLang="pt-PT" dirty="0" smtClean="0"/>
              <a:t> - </a:t>
            </a:r>
            <a:r>
              <a:rPr lang="pt-PT" altLang="pt-PT" dirty="0" err="1" smtClean="0"/>
              <a:t>is</a:t>
            </a:r>
            <a:r>
              <a:rPr lang="pt-PT" altLang="pt-PT" dirty="0" smtClean="0"/>
              <a:t> </a:t>
            </a:r>
            <a:r>
              <a:rPr lang="pt-PT" altLang="pt-PT" dirty="0" err="1" smtClean="0"/>
              <a:t>that</a:t>
            </a:r>
            <a:r>
              <a:rPr lang="pt-PT" altLang="pt-PT" dirty="0" smtClean="0"/>
              <a:t> </a:t>
            </a:r>
            <a:r>
              <a:rPr lang="pt-PT" altLang="pt-PT" dirty="0" err="1" smtClean="0"/>
              <a:t>the</a:t>
            </a:r>
            <a:r>
              <a:rPr lang="pt-PT" altLang="pt-PT" dirty="0" smtClean="0"/>
              <a:t> </a:t>
            </a:r>
            <a:r>
              <a:rPr lang="pt-PT" altLang="pt-PT" dirty="0" err="1" smtClean="0"/>
              <a:t>true</a:t>
            </a:r>
            <a:r>
              <a:rPr lang="pt-PT" altLang="pt-PT" dirty="0" smtClean="0"/>
              <a:t> causes </a:t>
            </a:r>
            <a:r>
              <a:rPr lang="pt-PT" altLang="pt-PT" dirty="0" err="1" smtClean="0"/>
              <a:t>of</a:t>
            </a:r>
            <a:r>
              <a:rPr lang="pt-PT" altLang="pt-PT" dirty="0" smtClean="0"/>
              <a:t> </a:t>
            </a:r>
            <a:r>
              <a:rPr lang="pt-PT" altLang="pt-PT" dirty="0" err="1" smtClean="0"/>
              <a:t>defects</a:t>
            </a:r>
            <a:r>
              <a:rPr lang="pt-PT" altLang="pt-PT" dirty="0" smtClean="0"/>
              <a:t> </a:t>
            </a:r>
            <a:r>
              <a:rPr lang="pt-PT" altLang="pt-PT" dirty="0" err="1" smtClean="0"/>
              <a:t>could</a:t>
            </a:r>
            <a:r>
              <a:rPr lang="pt-PT" altLang="pt-PT" dirty="0" smtClean="0"/>
              <a:t> </a:t>
            </a:r>
            <a:r>
              <a:rPr lang="pt-PT" altLang="pt-PT" dirty="0" err="1" smtClean="0"/>
              <a:t>never</a:t>
            </a:r>
            <a:r>
              <a:rPr lang="pt-PT" altLang="pt-PT" dirty="0" smtClean="0"/>
              <a:t> </a:t>
            </a:r>
            <a:r>
              <a:rPr lang="pt-PT" altLang="pt-PT" dirty="0" err="1" smtClean="0"/>
              <a:t>be</a:t>
            </a:r>
            <a:r>
              <a:rPr lang="pt-PT" altLang="pt-PT" dirty="0" smtClean="0"/>
              <a:t> </a:t>
            </a:r>
            <a:r>
              <a:rPr lang="pt-PT" altLang="pt-PT" dirty="0" err="1" smtClean="0"/>
              <a:t>identified</a:t>
            </a:r>
            <a:r>
              <a:rPr lang="pt-PT" altLang="pt-PT" dirty="0" smtClean="0"/>
              <a:t>, </a:t>
            </a:r>
            <a:r>
              <a:rPr lang="pt-PT" altLang="pt-PT" dirty="0" err="1" smtClean="0"/>
              <a:t>and</a:t>
            </a:r>
            <a:r>
              <a:rPr lang="pt-PT" altLang="pt-PT" dirty="0" smtClean="0"/>
              <a:t> </a:t>
            </a:r>
            <a:r>
              <a:rPr lang="pt-PT" altLang="pt-PT" dirty="0" err="1" smtClean="0"/>
              <a:t>there</a:t>
            </a:r>
            <a:r>
              <a:rPr lang="pt-PT" altLang="pt-PT" dirty="0" smtClean="0"/>
              <a:t> </a:t>
            </a:r>
            <a:r>
              <a:rPr lang="pt-PT" altLang="pt-PT" dirty="0" err="1" smtClean="0"/>
              <a:t>would</a:t>
            </a:r>
            <a:r>
              <a:rPr lang="pt-PT" altLang="pt-PT" dirty="0" smtClean="0"/>
              <a:t> </a:t>
            </a:r>
            <a:r>
              <a:rPr lang="pt-PT" altLang="pt-PT" dirty="0" err="1" smtClean="0"/>
              <a:t>always</a:t>
            </a:r>
            <a:r>
              <a:rPr lang="pt-PT" altLang="pt-PT" dirty="0" smtClean="0"/>
              <a:t> </a:t>
            </a:r>
            <a:r>
              <a:rPr lang="pt-PT" altLang="pt-PT" dirty="0" err="1" smtClean="0"/>
              <a:t>be</a:t>
            </a:r>
            <a:r>
              <a:rPr lang="pt-PT" altLang="pt-PT" dirty="0" smtClean="0"/>
              <a:t> </a:t>
            </a:r>
            <a:r>
              <a:rPr lang="pt-PT" altLang="pt-PT" dirty="0" err="1" smtClean="0"/>
              <a:t>inefficiencies</a:t>
            </a:r>
            <a:r>
              <a:rPr lang="pt-PT" altLang="pt-PT" dirty="0" smtClean="0"/>
              <a:t> </a:t>
            </a:r>
            <a:r>
              <a:rPr lang="pt-PT" altLang="pt-PT" dirty="0" err="1" smtClean="0"/>
              <a:t>because</a:t>
            </a:r>
            <a:r>
              <a:rPr lang="pt-PT" altLang="pt-PT" dirty="0" smtClean="0"/>
              <a:t> </a:t>
            </a:r>
            <a:r>
              <a:rPr lang="pt-PT" altLang="pt-PT" dirty="0" err="1" smtClean="0"/>
              <a:t>products</a:t>
            </a:r>
            <a:r>
              <a:rPr lang="pt-PT" altLang="pt-PT" dirty="0" smtClean="0"/>
              <a:t> </a:t>
            </a:r>
            <a:r>
              <a:rPr lang="pt-PT" altLang="pt-PT" dirty="0" err="1" smtClean="0"/>
              <a:t>with</a:t>
            </a:r>
            <a:r>
              <a:rPr lang="pt-PT" altLang="pt-PT" dirty="0" smtClean="0"/>
              <a:t> a </a:t>
            </a:r>
            <a:r>
              <a:rPr lang="pt-PT" altLang="pt-PT" dirty="0" err="1" smtClean="0"/>
              <a:t>defect</a:t>
            </a:r>
            <a:r>
              <a:rPr lang="pt-PT" altLang="pt-PT" dirty="0" smtClean="0"/>
              <a:t> are </a:t>
            </a:r>
            <a:r>
              <a:rPr lang="pt-PT" altLang="pt-PT" dirty="0" err="1" smtClean="0"/>
              <a:t>rejected</a:t>
            </a:r>
            <a:r>
              <a:rPr lang="pt-PT" altLang="pt-PT" dirty="0" smtClean="0"/>
              <a:t>. </a:t>
            </a:r>
            <a:r>
              <a:rPr lang="pt-PT" altLang="pt-PT" dirty="0" err="1" smtClean="0"/>
              <a:t>Deming</a:t>
            </a:r>
            <a:r>
              <a:rPr lang="pt-PT" altLang="pt-PT" dirty="0" smtClean="0"/>
              <a:t> </a:t>
            </a:r>
            <a:r>
              <a:rPr lang="pt-PT" altLang="pt-PT" dirty="0" err="1" smtClean="0"/>
              <a:t>understood</a:t>
            </a:r>
            <a:r>
              <a:rPr lang="pt-PT" altLang="pt-PT" dirty="0" smtClean="0"/>
              <a:t> </a:t>
            </a:r>
            <a:r>
              <a:rPr lang="pt-PT" altLang="pt-PT" dirty="0" err="1" smtClean="0"/>
              <a:t>that</a:t>
            </a:r>
            <a:r>
              <a:rPr lang="pt-PT" altLang="pt-PT" dirty="0" smtClean="0"/>
              <a:t> </a:t>
            </a:r>
            <a:r>
              <a:rPr lang="pt-PT" altLang="pt-PT" dirty="0" err="1" smtClean="0"/>
              <a:t>variation</a:t>
            </a:r>
            <a:r>
              <a:rPr lang="pt-PT" altLang="pt-PT" dirty="0" smtClean="0"/>
              <a:t> </a:t>
            </a:r>
            <a:r>
              <a:rPr lang="pt-PT" altLang="pt-PT" dirty="0" err="1" smtClean="0"/>
              <a:t>is</a:t>
            </a:r>
            <a:r>
              <a:rPr lang="pt-PT" altLang="pt-PT" dirty="0" smtClean="0"/>
              <a:t> </a:t>
            </a:r>
            <a:r>
              <a:rPr lang="pt-PT" altLang="pt-PT" dirty="0" err="1" smtClean="0"/>
              <a:t>created</a:t>
            </a:r>
            <a:r>
              <a:rPr lang="pt-PT" altLang="pt-PT" dirty="0" smtClean="0"/>
              <a:t> </a:t>
            </a:r>
            <a:r>
              <a:rPr lang="pt-PT" altLang="pt-PT" dirty="0" err="1" smtClean="0"/>
              <a:t>at</a:t>
            </a:r>
            <a:r>
              <a:rPr lang="pt-PT" altLang="pt-PT" dirty="0" smtClean="0"/>
              <a:t> </a:t>
            </a:r>
            <a:r>
              <a:rPr lang="pt-PT" altLang="pt-PT" dirty="0" err="1" smtClean="0"/>
              <a:t>every</a:t>
            </a:r>
            <a:r>
              <a:rPr lang="pt-PT" altLang="pt-PT" dirty="0" smtClean="0"/>
              <a:t> step in a </a:t>
            </a:r>
            <a:r>
              <a:rPr lang="pt-PT" altLang="pt-PT" dirty="0" err="1" smtClean="0"/>
              <a:t>production</a:t>
            </a:r>
            <a:r>
              <a:rPr lang="pt-PT" altLang="pt-PT" dirty="0" smtClean="0"/>
              <a:t> </a:t>
            </a:r>
            <a:r>
              <a:rPr lang="pt-PT" altLang="pt-PT" dirty="0" err="1" smtClean="0"/>
              <a:t>process</a:t>
            </a:r>
            <a:r>
              <a:rPr lang="pt-PT" altLang="pt-PT" dirty="0" smtClean="0"/>
              <a:t>, </a:t>
            </a:r>
            <a:r>
              <a:rPr lang="pt-PT" altLang="pt-PT" dirty="0" err="1" smtClean="0"/>
              <a:t>and</a:t>
            </a:r>
            <a:r>
              <a:rPr lang="pt-PT" altLang="pt-PT" dirty="0" smtClean="0"/>
              <a:t> </a:t>
            </a:r>
            <a:r>
              <a:rPr lang="pt-PT" altLang="pt-PT" dirty="0" err="1" smtClean="0"/>
              <a:t>the</a:t>
            </a:r>
            <a:r>
              <a:rPr lang="pt-PT" altLang="pt-PT" dirty="0" smtClean="0"/>
              <a:t> causes </a:t>
            </a:r>
            <a:r>
              <a:rPr lang="pt-PT" altLang="pt-PT" dirty="0" err="1" smtClean="0"/>
              <a:t>of</a:t>
            </a:r>
            <a:r>
              <a:rPr lang="pt-PT" altLang="pt-PT" dirty="0" smtClean="0"/>
              <a:t> </a:t>
            </a:r>
            <a:r>
              <a:rPr lang="pt-PT" altLang="pt-PT" dirty="0" err="1" smtClean="0"/>
              <a:t>variation</a:t>
            </a:r>
            <a:r>
              <a:rPr lang="pt-PT" altLang="pt-PT" dirty="0" smtClean="0"/>
              <a:t> </a:t>
            </a:r>
            <a:r>
              <a:rPr lang="pt-PT" altLang="pt-PT" dirty="0" err="1" smtClean="0"/>
              <a:t>need</a:t>
            </a:r>
            <a:r>
              <a:rPr lang="pt-PT" altLang="pt-PT" dirty="0" smtClean="0"/>
              <a:t> to </a:t>
            </a:r>
            <a:r>
              <a:rPr lang="pt-PT" altLang="pt-PT" dirty="0" err="1" smtClean="0"/>
              <a:t>be</a:t>
            </a:r>
            <a:r>
              <a:rPr lang="pt-PT" altLang="pt-PT" dirty="0" smtClean="0"/>
              <a:t> </a:t>
            </a:r>
            <a:r>
              <a:rPr lang="pt-PT" altLang="pt-PT" dirty="0" err="1" smtClean="0"/>
              <a:t>identified</a:t>
            </a:r>
            <a:r>
              <a:rPr lang="pt-PT" altLang="pt-PT" dirty="0" smtClean="0"/>
              <a:t> </a:t>
            </a:r>
            <a:r>
              <a:rPr lang="pt-PT" altLang="pt-PT" dirty="0" err="1" smtClean="0"/>
              <a:t>and</a:t>
            </a:r>
            <a:r>
              <a:rPr lang="pt-PT" altLang="pt-PT" dirty="0" smtClean="0"/>
              <a:t> </a:t>
            </a:r>
            <a:r>
              <a:rPr lang="pt-PT" altLang="pt-PT" dirty="0" err="1" smtClean="0"/>
              <a:t>repaired</a:t>
            </a:r>
            <a:r>
              <a:rPr lang="pt-PT" altLang="pt-PT" dirty="0" smtClean="0"/>
              <a:t>. </a:t>
            </a:r>
            <a:r>
              <a:rPr lang="pt-PT" altLang="pt-PT" dirty="0" err="1" smtClean="0"/>
              <a:t>If</a:t>
            </a:r>
            <a:r>
              <a:rPr lang="pt-PT" altLang="pt-PT" dirty="0" smtClean="0"/>
              <a:t> </a:t>
            </a:r>
            <a:r>
              <a:rPr lang="pt-PT" altLang="pt-PT" dirty="0" err="1" smtClean="0"/>
              <a:t>this</a:t>
            </a:r>
            <a:r>
              <a:rPr lang="pt-PT" altLang="pt-PT" dirty="0" smtClean="0"/>
              <a:t> can </a:t>
            </a:r>
            <a:r>
              <a:rPr lang="pt-PT" altLang="pt-PT" dirty="0" err="1" smtClean="0"/>
              <a:t>be</a:t>
            </a:r>
            <a:r>
              <a:rPr lang="pt-PT" altLang="pt-PT" dirty="0" smtClean="0"/>
              <a:t> </a:t>
            </a:r>
            <a:r>
              <a:rPr lang="pt-PT" altLang="pt-PT" dirty="0" err="1" smtClean="0"/>
              <a:t>done</a:t>
            </a:r>
            <a:r>
              <a:rPr lang="pt-PT" altLang="pt-PT" dirty="0" smtClean="0"/>
              <a:t>, </a:t>
            </a:r>
            <a:r>
              <a:rPr lang="pt-PT" altLang="pt-PT" dirty="0" err="1" smtClean="0"/>
              <a:t>then</a:t>
            </a:r>
            <a:r>
              <a:rPr lang="pt-PT" altLang="pt-PT" dirty="0" smtClean="0"/>
              <a:t> </a:t>
            </a:r>
            <a:r>
              <a:rPr lang="pt-PT" altLang="pt-PT" dirty="0" err="1" smtClean="0"/>
              <a:t>there</a:t>
            </a:r>
            <a:r>
              <a:rPr lang="pt-PT" altLang="pt-PT" dirty="0" smtClean="0"/>
              <a:t> </a:t>
            </a:r>
            <a:r>
              <a:rPr lang="pt-PT" altLang="pt-PT" dirty="0" err="1" smtClean="0"/>
              <a:t>is</a:t>
            </a:r>
            <a:r>
              <a:rPr lang="pt-PT" altLang="pt-PT" dirty="0" smtClean="0"/>
              <a:t> a </a:t>
            </a:r>
            <a:r>
              <a:rPr lang="pt-PT" altLang="pt-PT" dirty="0" err="1" smtClean="0"/>
              <a:t>way</a:t>
            </a:r>
            <a:r>
              <a:rPr lang="pt-PT" altLang="pt-PT" dirty="0" smtClean="0"/>
              <a:t> to </a:t>
            </a:r>
            <a:r>
              <a:rPr lang="pt-PT" altLang="pt-PT" dirty="0" err="1" smtClean="0"/>
              <a:t>reduce</a:t>
            </a:r>
            <a:r>
              <a:rPr lang="pt-PT" altLang="pt-PT" dirty="0" smtClean="0"/>
              <a:t> </a:t>
            </a:r>
            <a:r>
              <a:rPr lang="pt-PT" altLang="pt-PT" dirty="0" err="1" smtClean="0"/>
              <a:t>the</a:t>
            </a:r>
            <a:r>
              <a:rPr lang="pt-PT" altLang="pt-PT" dirty="0" smtClean="0"/>
              <a:t> </a:t>
            </a:r>
            <a:r>
              <a:rPr lang="pt-PT" altLang="pt-PT" dirty="0" err="1" smtClean="0"/>
              <a:t>defects</a:t>
            </a:r>
            <a:r>
              <a:rPr lang="pt-PT" altLang="pt-PT" dirty="0" smtClean="0"/>
              <a:t> </a:t>
            </a:r>
            <a:r>
              <a:rPr lang="pt-PT" altLang="pt-PT" dirty="0" err="1" smtClean="0"/>
              <a:t>and</a:t>
            </a:r>
            <a:r>
              <a:rPr lang="pt-PT" altLang="pt-PT" dirty="0" smtClean="0"/>
              <a:t> improve </a:t>
            </a:r>
            <a:r>
              <a:rPr lang="pt-PT" altLang="pt-PT" dirty="0" err="1" smtClean="0"/>
              <a:t>product</a:t>
            </a:r>
            <a:r>
              <a:rPr lang="pt-PT" altLang="pt-PT" dirty="0" smtClean="0"/>
              <a:t> </a:t>
            </a:r>
            <a:r>
              <a:rPr lang="pt-PT" altLang="pt-PT" dirty="0" err="1" smtClean="0"/>
              <a:t>quality</a:t>
            </a:r>
            <a:r>
              <a:rPr lang="pt-PT" altLang="pt-PT" dirty="0" smtClean="0"/>
              <a:t> </a:t>
            </a:r>
            <a:r>
              <a:rPr lang="pt-PT" altLang="pt-PT" dirty="0" err="1" smtClean="0"/>
              <a:t>indefinitely</a:t>
            </a:r>
            <a:r>
              <a:rPr lang="pt-PT" altLang="pt-PT" dirty="0" smtClean="0"/>
              <a:t>. To </a:t>
            </a:r>
            <a:r>
              <a:rPr lang="pt-PT" altLang="pt-PT" dirty="0" err="1" smtClean="0"/>
              <a:t>establish</a:t>
            </a:r>
            <a:r>
              <a:rPr lang="pt-PT" altLang="pt-PT" dirty="0" smtClean="0"/>
              <a:t> </a:t>
            </a:r>
            <a:r>
              <a:rPr lang="pt-PT" altLang="pt-PT" dirty="0" err="1" smtClean="0"/>
              <a:t>such</a:t>
            </a:r>
            <a:r>
              <a:rPr lang="pt-PT" altLang="pt-PT" dirty="0" smtClean="0"/>
              <a:t> a </a:t>
            </a:r>
            <a:r>
              <a:rPr lang="pt-PT" altLang="pt-PT" dirty="0" err="1" smtClean="0"/>
              <a:t>process</a:t>
            </a:r>
            <a:r>
              <a:rPr lang="pt-PT" altLang="pt-PT" dirty="0" smtClean="0"/>
              <a:t>, </a:t>
            </a:r>
            <a:r>
              <a:rPr lang="pt-PT" altLang="pt-PT" dirty="0" err="1" smtClean="0"/>
              <a:t>Deming</a:t>
            </a:r>
            <a:r>
              <a:rPr lang="pt-PT" altLang="pt-PT" dirty="0" smtClean="0"/>
              <a:t> </a:t>
            </a:r>
            <a:r>
              <a:rPr lang="pt-PT" altLang="pt-PT" dirty="0" err="1" smtClean="0"/>
              <a:t>emphasized</a:t>
            </a:r>
            <a:r>
              <a:rPr lang="pt-PT" altLang="pt-PT" dirty="0" smtClean="0"/>
              <a:t> </a:t>
            </a:r>
            <a:r>
              <a:rPr lang="pt-PT" altLang="pt-PT" dirty="0" err="1" smtClean="0"/>
              <a:t>that</a:t>
            </a:r>
            <a:r>
              <a:rPr lang="pt-PT" altLang="pt-PT" dirty="0" smtClean="0"/>
              <a:t> </a:t>
            </a:r>
            <a:r>
              <a:rPr lang="pt-PT" altLang="pt-PT" dirty="0" err="1" smtClean="0"/>
              <a:t>all</a:t>
            </a:r>
            <a:r>
              <a:rPr lang="pt-PT" altLang="pt-PT" dirty="0" smtClean="0"/>
              <a:t> business processes </a:t>
            </a:r>
            <a:r>
              <a:rPr lang="pt-PT" altLang="pt-PT" dirty="0" err="1" smtClean="0"/>
              <a:t>should</a:t>
            </a:r>
            <a:r>
              <a:rPr lang="pt-PT" altLang="pt-PT" dirty="0" smtClean="0"/>
              <a:t> </a:t>
            </a:r>
            <a:r>
              <a:rPr lang="pt-PT" altLang="pt-PT" dirty="0" err="1" smtClean="0"/>
              <a:t>be</a:t>
            </a:r>
            <a:r>
              <a:rPr lang="pt-PT" altLang="pt-PT" dirty="0" smtClean="0"/>
              <a:t> </a:t>
            </a:r>
            <a:r>
              <a:rPr lang="pt-PT" altLang="pt-PT" dirty="0" err="1" smtClean="0"/>
              <a:t>part</a:t>
            </a:r>
            <a:r>
              <a:rPr lang="pt-PT" altLang="pt-PT" dirty="0" smtClean="0"/>
              <a:t> </a:t>
            </a:r>
            <a:r>
              <a:rPr lang="pt-PT" altLang="pt-PT" dirty="0" err="1" smtClean="0"/>
              <a:t>of</a:t>
            </a:r>
            <a:r>
              <a:rPr lang="pt-PT" altLang="pt-PT" dirty="0" smtClean="0"/>
              <a:t> a </a:t>
            </a:r>
            <a:r>
              <a:rPr lang="pt-PT" altLang="pt-PT" dirty="0" err="1" smtClean="0"/>
              <a:t>system</a:t>
            </a:r>
            <a:r>
              <a:rPr lang="pt-PT" altLang="pt-PT" dirty="0" smtClean="0"/>
              <a:t>, </a:t>
            </a:r>
            <a:r>
              <a:rPr lang="pt-PT" altLang="pt-PT" dirty="0" err="1" smtClean="0"/>
              <a:t>with</a:t>
            </a:r>
            <a:r>
              <a:rPr lang="pt-PT" altLang="pt-PT" dirty="0" smtClean="0"/>
              <a:t> feedback </a:t>
            </a:r>
            <a:r>
              <a:rPr lang="pt-PT" altLang="pt-PT" dirty="0" err="1" smtClean="0"/>
              <a:t>loops</a:t>
            </a:r>
            <a:r>
              <a:rPr lang="pt-PT" altLang="pt-PT" dirty="0" smtClean="0"/>
              <a:t>. </a:t>
            </a:r>
            <a:r>
              <a:rPr lang="pt-PT" altLang="pt-PT" dirty="0" err="1" smtClean="0"/>
              <a:t>The</a:t>
            </a:r>
            <a:r>
              <a:rPr lang="pt-PT" altLang="pt-PT" dirty="0" smtClean="0"/>
              <a:t> feedback data </a:t>
            </a:r>
            <a:r>
              <a:rPr lang="pt-PT" altLang="pt-PT" dirty="0" err="1" smtClean="0"/>
              <a:t>should</a:t>
            </a:r>
            <a:r>
              <a:rPr lang="pt-PT" altLang="pt-PT" dirty="0" smtClean="0"/>
              <a:t> </a:t>
            </a:r>
            <a:r>
              <a:rPr lang="pt-PT" altLang="pt-PT" dirty="0" err="1" smtClean="0"/>
              <a:t>be</a:t>
            </a:r>
            <a:r>
              <a:rPr lang="pt-PT" altLang="pt-PT" dirty="0" smtClean="0"/>
              <a:t> </a:t>
            </a:r>
            <a:r>
              <a:rPr lang="pt-PT" altLang="pt-PT" dirty="0" err="1" smtClean="0"/>
              <a:t>examined</a:t>
            </a:r>
            <a:r>
              <a:rPr lang="pt-PT" altLang="pt-PT" dirty="0" smtClean="0"/>
              <a:t> </a:t>
            </a:r>
            <a:r>
              <a:rPr lang="pt-PT" altLang="pt-PT" dirty="0" err="1" smtClean="0"/>
              <a:t>by</a:t>
            </a:r>
            <a:r>
              <a:rPr lang="pt-PT" altLang="pt-PT" dirty="0" smtClean="0"/>
              <a:t> managers to determine </a:t>
            </a:r>
            <a:r>
              <a:rPr lang="pt-PT" altLang="pt-PT" dirty="0" err="1" smtClean="0"/>
              <a:t>the</a:t>
            </a:r>
            <a:r>
              <a:rPr lang="pt-PT" altLang="pt-PT" dirty="0" smtClean="0"/>
              <a:t> causes </a:t>
            </a:r>
            <a:r>
              <a:rPr lang="pt-PT" altLang="pt-PT" dirty="0" err="1" smtClean="0"/>
              <a:t>of</a:t>
            </a:r>
            <a:r>
              <a:rPr lang="pt-PT" altLang="pt-PT" dirty="0" smtClean="0"/>
              <a:t> </a:t>
            </a:r>
            <a:r>
              <a:rPr lang="pt-PT" altLang="pt-PT" dirty="0" err="1" smtClean="0"/>
              <a:t>variation</a:t>
            </a:r>
            <a:r>
              <a:rPr lang="pt-PT" altLang="pt-PT" dirty="0" smtClean="0"/>
              <a:t>, </a:t>
            </a:r>
            <a:r>
              <a:rPr lang="pt-PT" altLang="pt-PT" dirty="0" err="1" smtClean="0"/>
              <a:t>and</a:t>
            </a:r>
            <a:r>
              <a:rPr lang="pt-PT" altLang="pt-PT" dirty="0" smtClean="0"/>
              <a:t> </a:t>
            </a:r>
            <a:r>
              <a:rPr lang="pt-PT" altLang="pt-PT" dirty="0" err="1" smtClean="0"/>
              <a:t>what</a:t>
            </a:r>
            <a:r>
              <a:rPr lang="pt-PT" altLang="pt-PT" dirty="0" smtClean="0"/>
              <a:t> are </a:t>
            </a:r>
            <a:r>
              <a:rPr lang="pt-PT" altLang="pt-PT" dirty="0" err="1" smtClean="0"/>
              <a:t>the</a:t>
            </a:r>
            <a:r>
              <a:rPr lang="pt-PT" altLang="pt-PT" dirty="0" smtClean="0"/>
              <a:t> processes </a:t>
            </a:r>
            <a:r>
              <a:rPr lang="pt-PT" altLang="pt-PT" dirty="0" err="1" smtClean="0"/>
              <a:t>with</a:t>
            </a:r>
            <a:r>
              <a:rPr lang="pt-PT" altLang="pt-PT" dirty="0" smtClean="0"/>
              <a:t> </a:t>
            </a:r>
            <a:r>
              <a:rPr lang="pt-PT" altLang="pt-PT" dirty="0" err="1" smtClean="0"/>
              <a:t>significant</a:t>
            </a:r>
            <a:r>
              <a:rPr lang="pt-PT" altLang="pt-PT" dirty="0" smtClean="0"/>
              <a:t> </a:t>
            </a:r>
            <a:r>
              <a:rPr lang="pt-PT" altLang="pt-PT" dirty="0" err="1" smtClean="0"/>
              <a:t>problems</a:t>
            </a:r>
            <a:r>
              <a:rPr lang="pt-PT" altLang="pt-PT" dirty="0" smtClean="0"/>
              <a:t>. </a:t>
            </a:r>
            <a:r>
              <a:rPr lang="pt-PT" altLang="pt-PT" dirty="0" err="1" smtClean="0"/>
              <a:t>Then</a:t>
            </a:r>
            <a:r>
              <a:rPr lang="pt-PT" altLang="pt-PT" dirty="0" smtClean="0"/>
              <a:t> </a:t>
            </a:r>
            <a:r>
              <a:rPr lang="pt-PT" altLang="pt-PT" dirty="0" err="1" smtClean="0"/>
              <a:t>they</a:t>
            </a:r>
            <a:r>
              <a:rPr lang="pt-PT" altLang="pt-PT" dirty="0" smtClean="0"/>
              <a:t> can </a:t>
            </a:r>
            <a:r>
              <a:rPr lang="pt-PT" altLang="pt-PT" dirty="0" err="1" smtClean="0"/>
              <a:t>focus</a:t>
            </a:r>
            <a:r>
              <a:rPr lang="pt-PT" altLang="pt-PT" dirty="0" smtClean="0"/>
              <a:t> </a:t>
            </a:r>
            <a:r>
              <a:rPr lang="pt-PT" altLang="pt-PT" dirty="0" err="1" smtClean="0"/>
              <a:t>their</a:t>
            </a:r>
            <a:r>
              <a:rPr lang="pt-PT" altLang="pt-PT" dirty="0" smtClean="0"/>
              <a:t> </a:t>
            </a:r>
            <a:r>
              <a:rPr lang="pt-PT" altLang="pt-PT" dirty="0" err="1" smtClean="0"/>
              <a:t>attention</a:t>
            </a:r>
            <a:r>
              <a:rPr lang="pt-PT" altLang="pt-PT" dirty="0" smtClean="0"/>
              <a:t> </a:t>
            </a:r>
            <a:r>
              <a:rPr lang="pt-PT" altLang="pt-PT" dirty="0" err="1" smtClean="0"/>
              <a:t>on</a:t>
            </a:r>
            <a:r>
              <a:rPr lang="pt-PT" altLang="pt-PT" dirty="0" smtClean="0"/>
              <a:t> </a:t>
            </a:r>
            <a:r>
              <a:rPr lang="pt-PT" altLang="pt-PT" dirty="0" err="1" smtClean="0"/>
              <a:t>repairing</a:t>
            </a:r>
            <a:r>
              <a:rPr lang="pt-PT" altLang="pt-PT" dirty="0" smtClean="0"/>
              <a:t> </a:t>
            </a:r>
            <a:r>
              <a:rPr lang="pt-PT" altLang="pt-PT" dirty="0" err="1" smtClean="0"/>
              <a:t>that</a:t>
            </a:r>
            <a:r>
              <a:rPr lang="pt-PT" altLang="pt-PT" dirty="0" smtClean="0"/>
              <a:t> </a:t>
            </a:r>
            <a:r>
              <a:rPr lang="pt-PT" altLang="pt-PT" dirty="0" err="1" smtClean="0"/>
              <a:t>subset</a:t>
            </a:r>
            <a:r>
              <a:rPr lang="pt-PT" altLang="pt-PT" dirty="0" smtClean="0"/>
              <a:t> </a:t>
            </a:r>
            <a:r>
              <a:rPr lang="pt-PT" altLang="pt-PT" dirty="0" err="1" smtClean="0"/>
              <a:t>of</a:t>
            </a:r>
            <a:r>
              <a:rPr lang="pt-PT" altLang="pt-PT" dirty="0" smtClean="0"/>
              <a:t> processes. </a:t>
            </a:r>
            <a:endParaRPr lang="pt-PT" altLang="pt-PT" dirty="0"/>
          </a:p>
          <a:p>
            <a:pPr algn="just">
              <a:lnSpc>
                <a:spcPct val="80000"/>
              </a:lnSpc>
            </a:pPr>
            <a:r>
              <a:rPr lang="pt-PT" altLang="pt-PT" dirty="0" err="1" smtClean="0"/>
              <a:t>The</a:t>
            </a:r>
            <a:r>
              <a:rPr lang="pt-PT" altLang="pt-PT" dirty="0" smtClean="0"/>
              <a:t> </a:t>
            </a:r>
            <a:r>
              <a:rPr lang="pt-PT" altLang="pt-PT" dirty="0" err="1" smtClean="0"/>
              <a:t>balanced</a:t>
            </a:r>
            <a:r>
              <a:rPr lang="pt-PT" altLang="pt-PT" dirty="0" smtClean="0"/>
              <a:t> </a:t>
            </a:r>
            <a:r>
              <a:rPr lang="pt-PT" altLang="pt-PT" dirty="0" err="1" smtClean="0"/>
              <a:t>scorecard</a:t>
            </a:r>
            <a:r>
              <a:rPr lang="pt-PT" altLang="pt-PT" dirty="0" smtClean="0"/>
              <a:t> </a:t>
            </a:r>
            <a:r>
              <a:rPr lang="pt-PT" altLang="pt-PT" dirty="0" err="1" smtClean="0"/>
              <a:t>method</a:t>
            </a:r>
            <a:r>
              <a:rPr lang="pt-PT" altLang="pt-PT" dirty="0" smtClean="0"/>
              <a:t> </a:t>
            </a:r>
            <a:r>
              <a:rPr lang="pt-PT" altLang="pt-PT" dirty="0" err="1" smtClean="0"/>
              <a:t>includes</a:t>
            </a:r>
            <a:r>
              <a:rPr lang="pt-PT" altLang="pt-PT" dirty="0" smtClean="0"/>
              <a:t> feedbacks </a:t>
            </a:r>
            <a:r>
              <a:rPr lang="pt-PT" altLang="pt-PT" dirty="0" err="1" smtClean="0"/>
              <a:t>around</a:t>
            </a:r>
            <a:r>
              <a:rPr lang="pt-PT" altLang="pt-PT" dirty="0" smtClean="0"/>
              <a:t> </a:t>
            </a:r>
            <a:r>
              <a:rPr lang="pt-PT" altLang="pt-PT" dirty="0" err="1" smtClean="0"/>
              <a:t>internal</a:t>
            </a:r>
            <a:r>
              <a:rPr lang="pt-PT" altLang="pt-PT" dirty="0" smtClean="0"/>
              <a:t> business </a:t>
            </a:r>
            <a:r>
              <a:rPr lang="pt-PT" altLang="pt-PT" dirty="0" err="1" smtClean="0"/>
              <a:t>process</a:t>
            </a:r>
            <a:r>
              <a:rPr lang="pt-PT" altLang="pt-PT" dirty="0" smtClean="0"/>
              <a:t> outputs. As in </a:t>
            </a:r>
            <a:r>
              <a:rPr lang="pt-PT" altLang="pt-PT" dirty="0" smtClean="0">
                <a:hlinkClick r:id="rId2"/>
              </a:rPr>
              <a:t>TQM</a:t>
            </a:r>
            <a:r>
              <a:rPr lang="pt-PT" altLang="pt-PT" dirty="0" smtClean="0"/>
              <a:t>. </a:t>
            </a:r>
            <a:r>
              <a:rPr lang="pt-PT" altLang="pt-PT" dirty="0" err="1" smtClean="0"/>
              <a:t>Additionally</a:t>
            </a:r>
            <a:r>
              <a:rPr lang="pt-PT" altLang="pt-PT" dirty="0" smtClean="0"/>
              <a:t>, </a:t>
            </a:r>
            <a:r>
              <a:rPr lang="pt-PT" altLang="pt-PT" dirty="0" err="1" smtClean="0"/>
              <a:t>the</a:t>
            </a:r>
            <a:r>
              <a:rPr lang="pt-PT" altLang="pt-PT" dirty="0" smtClean="0"/>
              <a:t> </a:t>
            </a:r>
            <a:r>
              <a:rPr lang="pt-PT" altLang="pt-PT" dirty="0" err="1" smtClean="0"/>
              <a:t>Balanced</a:t>
            </a:r>
            <a:r>
              <a:rPr lang="pt-PT" altLang="pt-PT" dirty="0" smtClean="0"/>
              <a:t> </a:t>
            </a:r>
            <a:r>
              <a:rPr lang="pt-PT" altLang="pt-PT" dirty="0" err="1" smtClean="0"/>
              <a:t>Scorecard</a:t>
            </a:r>
            <a:r>
              <a:rPr lang="pt-PT" altLang="pt-PT" dirty="0" smtClean="0"/>
              <a:t> </a:t>
            </a:r>
            <a:r>
              <a:rPr lang="pt-PT" altLang="pt-PT" dirty="0" err="1" smtClean="0"/>
              <a:t>provides</a:t>
            </a:r>
            <a:r>
              <a:rPr lang="pt-PT" altLang="pt-PT" dirty="0" smtClean="0"/>
              <a:t> a feedback for </a:t>
            </a:r>
            <a:r>
              <a:rPr lang="pt-PT" altLang="pt-PT" dirty="0" err="1" smtClean="0"/>
              <a:t>the</a:t>
            </a:r>
            <a:r>
              <a:rPr lang="pt-PT" altLang="pt-PT" dirty="0" smtClean="0"/>
              <a:t> </a:t>
            </a:r>
            <a:r>
              <a:rPr lang="pt-PT" altLang="pt-PT" dirty="0" err="1" smtClean="0"/>
              <a:t>outcomes</a:t>
            </a:r>
            <a:r>
              <a:rPr lang="pt-PT" altLang="pt-PT" dirty="0" smtClean="0"/>
              <a:t> </a:t>
            </a:r>
            <a:r>
              <a:rPr lang="pt-PT" altLang="pt-PT" dirty="0" err="1" smtClean="0"/>
              <a:t>of</a:t>
            </a:r>
            <a:r>
              <a:rPr lang="pt-PT" altLang="pt-PT" dirty="0" smtClean="0"/>
              <a:t> business </a:t>
            </a:r>
            <a:r>
              <a:rPr lang="pt-PT" altLang="pt-PT" dirty="0" err="1" smtClean="0"/>
              <a:t>strategies</a:t>
            </a:r>
            <a:r>
              <a:rPr lang="pt-PT" altLang="pt-PT" dirty="0" smtClean="0"/>
              <a:t>. </a:t>
            </a:r>
            <a:r>
              <a:rPr lang="pt-PT" altLang="pt-PT" dirty="0" err="1" smtClean="0"/>
              <a:t>This</a:t>
            </a:r>
            <a:r>
              <a:rPr lang="pt-PT" altLang="pt-PT" dirty="0" smtClean="0"/>
              <a:t> </a:t>
            </a:r>
            <a:r>
              <a:rPr lang="pt-PT" altLang="pt-PT" dirty="0" err="1" smtClean="0"/>
              <a:t>creates</a:t>
            </a:r>
            <a:r>
              <a:rPr lang="pt-PT" altLang="pt-PT" dirty="0" smtClean="0"/>
              <a:t> a "</a:t>
            </a:r>
            <a:r>
              <a:rPr lang="pt-PT" altLang="pt-PT" dirty="0" err="1" smtClean="0"/>
              <a:t>double-loop</a:t>
            </a:r>
            <a:r>
              <a:rPr lang="pt-PT" altLang="pt-PT" dirty="0" smtClean="0"/>
              <a:t> feedback" </a:t>
            </a:r>
            <a:r>
              <a:rPr lang="pt-PT" altLang="pt-PT" dirty="0" err="1" smtClean="0"/>
              <a:t>process</a:t>
            </a:r>
            <a:r>
              <a:rPr lang="pt-PT" altLang="pt-PT" dirty="0" smtClean="0"/>
              <a:t> in </a:t>
            </a:r>
            <a:r>
              <a:rPr lang="pt-PT" altLang="pt-PT" dirty="0" err="1" smtClean="0"/>
              <a:t>the</a:t>
            </a:r>
            <a:r>
              <a:rPr lang="pt-PT" altLang="pt-PT" dirty="0" smtClean="0"/>
              <a:t> </a:t>
            </a:r>
            <a:r>
              <a:rPr lang="pt-PT" altLang="pt-PT" dirty="0" err="1" smtClean="0"/>
              <a:t>balanced</a:t>
            </a:r>
            <a:r>
              <a:rPr lang="pt-PT" altLang="pt-PT" dirty="0" smtClean="0"/>
              <a:t> </a:t>
            </a:r>
            <a:r>
              <a:rPr lang="pt-PT" altLang="pt-PT" dirty="0" err="1" smtClean="0"/>
              <a:t>scorecard</a:t>
            </a:r>
            <a:r>
              <a:rPr lang="pt-PT" altLang="pt-PT" dirty="0" smtClean="0"/>
              <a:t>.</a:t>
            </a:r>
          </a:p>
          <a:p>
            <a:endParaRPr lang="pt-PT" dirty="0"/>
          </a:p>
        </p:txBody>
      </p:sp>
    </p:spTree>
    <p:extLst>
      <p:ext uri="{BB962C8B-B14F-4D97-AF65-F5344CB8AC3E}">
        <p14:creationId xmlns:p14="http://schemas.microsoft.com/office/powerpoint/2010/main" val="32419653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Kaplan</a:t>
            </a:r>
            <a:r>
              <a:rPr lang="pt-PT" altLang="ja-JP" sz="4000" b="1" dirty="0">
                <a:ea typeface="ＭＳ Ｐゴシック" charset="-128"/>
              </a:rPr>
              <a:t> </a:t>
            </a:r>
            <a:r>
              <a:rPr lang="pt-PT" altLang="ja-JP" sz="4000" b="1" dirty="0" err="1">
                <a:ea typeface="ＭＳ Ｐゴシック" charset="-128"/>
              </a:rPr>
              <a:t>and</a:t>
            </a:r>
            <a:r>
              <a:rPr lang="pt-PT" altLang="ja-JP" sz="4000" b="1" dirty="0">
                <a:ea typeface="ＭＳ Ｐゴシック" charset="-128"/>
              </a:rPr>
              <a:t> </a:t>
            </a:r>
            <a:r>
              <a:rPr lang="pt-PT" altLang="ja-JP" sz="4000" b="1" dirty="0" err="1">
                <a:ea typeface="ＭＳ Ｐゴシック" charset="-128"/>
              </a:rPr>
              <a:t>Norton’s</a:t>
            </a:r>
            <a:r>
              <a:rPr lang="pt-PT" altLang="ja-JP" sz="4000" b="1" dirty="0">
                <a:ea typeface="ＭＳ Ｐゴシック" charset="-128"/>
              </a:rPr>
              <a:t> </a:t>
            </a:r>
            <a:r>
              <a:rPr lang="pt-PT" altLang="ja-JP" sz="4000" b="1" dirty="0" err="1">
                <a:ea typeface="ＭＳ Ｐゴシック" charset="-128"/>
              </a:rPr>
              <a:t>Balanced</a:t>
            </a:r>
            <a:r>
              <a:rPr lang="pt-PT" altLang="ja-JP" sz="4000" b="1" dirty="0">
                <a:ea typeface="ＭＳ Ｐゴシック" charset="-128"/>
              </a:rPr>
              <a:t> </a:t>
            </a:r>
            <a:r>
              <a:rPr lang="pt-PT" altLang="ja-JP" sz="4000" b="1" dirty="0" err="1">
                <a:ea typeface="ＭＳ Ｐゴシック" charset="-128"/>
              </a:rPr>
              <a:t>Scorecard</a:t>
            </a:r>
            <a:endParaRPr lang="pt-PT" sz="4000" b="1" dirty="0">
              <a:ea typeface="ＭＳ Ｐゴシック" charset="-128"/>
            </a:endParaRPr>
          </a:p>
        </p:txBody>
      </p:sp>
      <p:sp>
        <p:nvSpPr>
          <p:cNvPr id="149507"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2400" b="1" dirty="0" err="1" smtClean="0"/>
              <a:t>Learning</a:t>
            </a:r>
            <a:r>
              <a:rPr lang="pt-PT" altLang="pt-PT" sz="2400" b="1" dirty="0" smtClean="0"/>
              <a:t> </a:t>
            </a:r>
            <a:r>
              <a:rPr lang="pt-PT" altLang="pt-PT" sz="2400" b="1" dirty="0" err="1"/>
              <a:t>and</a:t>
            </a:r>
            <a:r>
              <a:rPr lang="pt-PT" altLang="pt-PT" sz="2400" b="1" dirty="0"/>
              <a:t> </a:t>
            </a:r>
            <a:r>
              <a:rPr lang="pt-PT" altLang="pt-PT" sz="2400" b="1" dirty="0" err="1"/>
              <a:t>Growth</a:t>
            </a:r>
            <a:r>
              <a:rPr lang="pt-PT" altLang="pt-PT" sz="2400" b="1" dirty="0"/>
              <a:t> </a:t>
            </a:r>
            <a:r>
              <a:rPr lang="pt-PT" altLang="pt-PT" sz="2400" b="1" dirty="0" err="1"/>
              <a:t>perspective</a:t>
            </a:r>
            <a:endParaRPr lang="pt-PT" altLang="pt-PT" sz="2400" b="1" dirty="0"/>
          </a:p>
          <a:p>
            <a:pPr algn="just" eaLnBrk="1" hangingPunct="1">
              <a:lnSpc>
                <a:spcPct val="80000"/>
              </a:lnSpc>
            </a:pPr>
            <a:r>
              <a:rPr lang="pt-PT" altLang="pt-PT" sz="2400" dirty="0" err="1"/>
              <a:t>This</a:t>
            </a:r>
            <a:r>
              <a:rPr lang="pt-PT" altLang="pt-PT" sz="2400" dirty="0"/>
              <a:t> </a:t>
            </a:r>
            <a:r>
              <a:rPr lang="pt-PT" altLang="pt-PT" sz="2400" dirty="0" err="1"/>
              <a:t>perspective</a:t>
            </a:r>
            <a:r>
              <a:rPr lang="pt-PT" altLang="pt-PT" sz="2400" dirty="0"/>
              <a:t> </a:t>
            </a:r>
            <a:r>
              <a:rPr lang="pt-PT" altLang="pt-PT" sz="2400" dirty="0" err="1"/>
              <a:t>includes</a:t>
            </a:r>
            <a:r>
              <a:rPr lang="pt-PT" altLang="pt-PT" sz="2400" dirty="0"/>
              <a:t> </a:t>
            </a:r>
            <a:r>
              <a:rPr lang="pt-PT" altLang="pt-PT" sz="2400" dirty="0" err="1"/>
              <a:t>employee</a:t>
            </a:r>
            <a:r>
              <a:rPr lang="pt-PT" altLang="pt-PT" sz="2400" dirty="0"/>
              <a:t> training </a:t>
            </a:r>
            <a:r>
              <a:rPr lang="pt-PT" altLang="pt-PT" sz="2400" dirty="0" err="1"/>
              <a:t>and</a:t>
            </a:r>
            <a:r>
              <a:rPr lang="pt-PT" altLang="pt-PT" sz="2400" dirty="0"/>
              <a:t> </a:t>
            </a:r>
            <a:r>
              <a:rPr lang="pt-PT" altLang="pt-PT" sz="2400" dirty="0" err="1"/>
              <a:t>corporate</a:t>
            </a:r>
            <a:r>
              <a:rPr lang="pt-PT" altLang="pt-PT" sz="2400" dirty="0"/>
              <a:t> cultural </a:t>
            </a:r>
            <a:r>
              <a:rPr lang="pt-PT" altLang="pt-PT" sz="2400" dirty="0" err="1"/>
              <a:t>attitudes</a:t>
            </a:r>
            <a:r>
              <a:rPr lang="pt-PT" altLang="pt-PT" sz="2400" dirty="0"/>
              <a:t> </a:t>
            </a:r>
            <a:r>
              <a:rPr lang="pt-PT" altLang="pt-PT" sz="2400" dirty="0" err="1"/>
              <a:t>related</a:t>
            </a:r>
            <a:r>
              <a:rPr lang="pt-PT" altLang="pt-PT" sz="2400" dirty="0"/>
              <a:t> to </a:t>
            </a:r>
            <a:r>
              <a:rPr lang="pt-PT" altLang="pt-PT" sz="2400" dirty="0" err="1"/>
              <a:t>both</a:t>
            </a:r>
            <a:r>
              <a:rPr lang="pt-PT" altLang="pt-PT" sz="2400" dirty="0"/>
              <a:t> individual </a:t>
            </a:r>
            <a:r>
              <a:rPr lang="pt-PT" altLang="pt-PT" sz="2400" dirty="0" err="1"/>
              <a:t>and</a:t>
            </a:r>
            <a:r>
              <a:rPr lang="pt-PT" altLang="pt-PT" sz="2400" dirty="0"/>
              <a:t> </a:t>
            </a:r>
            <a:r>
              <a:rPr lang="pt-PT" altLang="pt-PT" sz="2400" dirty="0" err="1"/>
              <a:t>corporate</a:t>
            </a:r>
            <a:r>
              <a:rPr lang="pt-PT" altLang="pt-PT" sz="2400" dirty="0"/>
              <a:t> self-</a:t>
            </a:r>
            <a:r>
              <a:rPr lang="pt-PT" altLang="pt-PT" sz="2400" dirty="0" err="1"/>
              <a:t>improvement</a:t>
            </a:r>
            <a:r>
              <a:rPr lang="pt-PT" altLang="pt-PT" sz="2400" dirty="0"/>
              <a:t>. In a </a:t>
            </a:r>
            <a:r>
              <a:rPr lang="pt-PT" altLang="pt-PT" sz="2400" dirty="0" err="1"/>
              <a:t>knowledge</a:t>
            </a:r>
            <a:r>
              <a:rPr lang="pt-PT" altLang="pt-PT" sz="2400" dirty="0"/>
              <a:t> </a:t>
            </a:r>
            <a:r>
              <a:rPr lang="pt-PT" altLang="pt-PT" sz="2400" dirty="0" err="1"/>
              <a:t>worker</a:t>
            </a:r>
            <a:r>
              <a:rPr lang="pt-PT" altLang="pt-PT" sz="2400" dirty="0"/>
              <a:t> </a:t>
            </a:r>
            <a:r>
              <a:rPr lang="pt-PT" altLang="pt-PT" sz="2400" dirty="0" err="1"/>
              <a:t>organization</a:t>
            </a:r>
            <a:r>
              <a:rPr lang="pt-PT" altLang="pt-PT" sz="2400" dirty="0"/>
              <a:t>, </a:t>
            </a:r>
            <a:r>
              <a:rPr lang="pt-PT" altLang="pt-PT" sz="2400" dirty="0" err="1"/>
              <a:t>people</a:t>
            </a:r>
            <a:r>
              <a:rPr lang="pt-PT" altLang="pt-PT" sz="2400" dirty="0"/>
              <a:t> are </a:t>
            </a:r>
            <a:r>
              <a:rPr lang="pt-PT" altLang="pt-PT" sz="2400" dirty="0" err="1"/>
              <a:t>the</a:t>
            </a:r>
            <a:r>
              <a:rPr lang="pt-PT" altLang="pt-PT" sz="2400" dirty="0"/>
              <a:t> </a:t>
            </a:r>
            <a:r>
              <a:rPr lang="pt-PT" altLang="pt-PT" sz="2400" dirty="0" err="1"/>
              <a:t>main</a:t>
            </a:r>
            <a:r>
              <a:rPr lang="pt-PT" altLang="pt-PT" sz="2400" dirty="0"/>
              <a:t> </a:t>
            </a:r>
            <a:r>
              <a:rPr lang="pt-PT" altLang="pt-PT" sz="2400" dirty="0" err="1"/>
              <a:t>resource</a:t>
            </a:r>
            <a:r>
              <a:rPr lang="pt-PT" altLang="pt-PT" sz="2400" dirty="0"/>
              <a:t>. In </a:t>
            </a:r>
            <a:r>
              <a:rPr lang="pt-PT" altLang="pt-PT" sz="2400" dirty="0" err="1"/>
              <a:t>the</a:t>
            </a:r>
            <a:r>
              <a:rPr lang="pt-PT" altLang="pt-PT" sz="2400" dirty="0"/>
              <a:t> </a:t>
            </a:r>
            <a:r>
              <a:rPr lang="pt-PT" altLang="pt-PT" sz="2400" dirty="0" err="1"/>
              <a:t>current</a:t>
            </a:r>
            <a:r>
              <a:rPr lang="pt-PT" altLang="pt-PT" sz="2400" dirty="0"/>
              <a:t> </a:t>
            </a:r>
            <a:r>
              <a:rPr lang="pt-PT" altLang="pt-PT" sz="2400" dirty="0" err="1"/>
              <a:t>climate</a:t>
            </a:r>
            <a:r>
              <a:rPr lang="pt-PT" altLang="pt-PT" sz="2400" dirty="0"/>
              <a:t> </a:t>
            </a:r>
            <a:r>
              <a:rPr lang="pt-PT" altLang="pt-PT" sz="2400" dirty="0" err="1"/>
              <a:t>of</a:t>
            </a:r>
            <a:r>
              <a:rPr lang="pt-PT" altLang="pt-PT" sz="2400" dirty="0"/>
              <a:t> </a:t>
            </a:r>
            <a:r>
              <a:rPr lang="pt-PT" altLang="pt-PT" sz="2400" dirty="0" err="1"/>
              <a:t>rapid</a:t>
            </a:r>
            <a:r>
              <a:rPr lang="pt-PT" altLang="pt-PT" sz="2400" dirty="0"/>
              <a:t> </a:t>
            </a:r>
            <a:r>
              <a:rPr lang="pt-PT" altLang="pt-PT" sz="2400" dirty="0" err="1"/>
              <a:t>technological</a:t>
            </a:r>
            <a:r>
              <a:rPr lang="pt-PT" altLang="pt-PT" sz="2400" dirty="0"/>
              <a:t> </a:t>
            </a:r>
            <a:r>
              <a:rPr lang="pt-PT" altLang="pt-PT" sz="2400" dirty="0" err="1"/>
              <a:t>change</a:t>
            </a:r>
            <a:r>
              <a:rPr lang="pt-PT" altLang="pt-PT" sz="2400" dirty="0"/>
              <a:t>, </a:t>
            </a:r>
            <a:r>
              <a:rPr lang="pt-PT" altLang="pt-PT" sz="2400" dirty="0" err="1"/>
              <a:t>it</a:t>
            </a:r>
            <a:r>
              <a:rPr lang="pt-PT" altLang="pt-PT" sz="2400" dirty="0"/>
              <a:t> </a:t>
            </a:r>
            <a:r>
              <a:rPr lang="pt-PT" altLang="pt-PT" sz="2400" dirty="0" err="1"/>
              <a:t>is</a:t>
            </a:r>
            <a:r>
              <a:rPr lang="pt-PT" altLang="pt-PT" sz="2400" dirty="0"/>
              <a:t> </a:t>
            </a:r>
            <a:r>
              <a:rPr lang="pt-PT" altLang="pt-PT" sz="2400" dirty="0" err="1"/>
              <a:t>becoming</a:t>
            </a:r>
            <a:r>
              <a:rPr lang="pt-PT" altLang="pt-PT" sz="2400" dirty="0"/>
              <a:t> </a:t>
            </a:r>
            <a:r>
              <a:rPr lang="pt-PT" altLang="pt-PT" sz="2400" dirty="0" err="1"/>
              <a:t>necessary</a:t>
            </a:r>
            <a:r>
              <a:rPr lang="pt-PT" altLang="pt-PT" sz="2400" dirty="0"/>
              <a:t> for </a:t>
            </a:r>
            <a:r>
              <a:rPr lang="pt-PT" altLang="pt-PT" sz="2400" dirty="0" err="1"/>
              <a:t>knowledge</a:t>
            </a:r>
            <a:r>
              <a:rPr lang="pt-PT" altLang="pt-PT" sz="2400" dirty="0"/>
              <a:t> </a:t>
            </a:r>
            <a:r>
              <a:rPr lang="pt-PT" altLang="pt-PT" sz="2400" dirty="0" err="1"/>
              <a:t>workers</a:t>
            </a:r>
            <a:r>
              <a:rPr lang="pt-PT" altLang="pt-PT" sz="2400" dirty="0"/>
              <a:t> to </a:t>
            </a:r>
            <a:r>
              <a:rPr lang="pt-PT" altLang="pt-PT" sz="2400" dirty="0" err="1"/>
              <a:t>learn</a:t>
            </a:r>
            <a:r>
              <a:rPr lang="pt-PT" altLang="pt-PT" sz="2400" dirty="0"/>
              <a:t> </a:t>
            </a:r>
            <a:r>
              <a:rPr lang="pt-PT" altLang="pt-PT" sz="2400" dirty="0" err="1"/>
              <a:t>continuously</a:t>
            </a:r>
            <a:r>
              <a:rPr lang="pt-PT" altLang="pt-PT" sz="2400" dirty="0"/>
              <a:t>. </a:t>
            </a:r>
            <a:r>
              <a:rPr lang="pt-PT" altLang="pt-PT" sz="2400" dirty="0" err="1"/>
              <a:t>Government</a:t>
            </a:r>
            <a:r>
              <a:rPr lang="pt-PT" altLang="pt-PT" sz="2400" dirty="0"/>
              <a:t> agencies </a:t>
            </a:r>
            <a:r>
              <a:rPr lang="pt-PT" altLang="pt-PT" sz="2400" dirty="0" err="1"/>
              <a:t>often</a:t>
            </a:r>
            <a:r>
              <a:rPr lang="pt-PT" altLang="pt-PT" sz="2400" dirty="0"/>
              <a:t> </a:t>
            </a:r>
            <a:r>
              <a:rPr lang="pt-PT" altLang="pt-PT" sz="2400" dirty="0" err="1"/>
              <a:t>find</a:t>
            </a:r>
            <a:r>
              <a:rPr lang="pt-PT" altLang="pt-PT" sz="2400" dirty="0"/>
              <a:t> </a:t>
            </a:r>
            <a:r>
              <a:rPr lang="pt-PT" altLang="pt-PT" sz="2400" dirty="0" err="1"/>
              <a:t>themselves</a:t>
            </a:r>
            <a:r>
              <a:rPr lang="pt-PT" altLang="pt-PT" sz="2400" dirty="0"/>
              <a:t> </a:t>
            </a:r>
            <a:r>
              <a:rPr lang="pt-PT" altLang="pt-PT" sz="2400" dirty="0" err="1"/>
              <a:t>unable</a:t>
            </a:r>
            <a:r>
              <a:rPr lang="pt-PT" altLang="pt-PT" sz="2400" dirty="0"/>
              <a:t> to </a:t>
            </a:r>
            <a:r>
              <a:rPr lang="pt-PT" altLang="pt-PT" sz="2400" dirty="0" err="1"/>
              <a:t>hire</a:t>
            </a:r>
            <a:r>
              <a:rPr lang="pt-PT" altLang="pt-PT" sz="2400" dirty="0"/>
              <a:t> </a:t>
            </a:r>
            <a:r>
              <a:rPr lang="pt-PT" altLang="pt-PT" sz="2400" dirty="0" err="1"/>
              <a:t>new</a:t>
            </a:r>
            <a:r>
              <a:rPr lang="pt-PT" altLang="pt-PT" sz="2400" dirty="0"/>
              <a:t> </a:t>
            </a:r>
            <a:r>
              <a:rPr lang="pt-PT" altLang="pt-PT" sz="2400" dirty="0" err="1"/>
              <a:t>technical</a:t>
            </a:r>
            <a:r>
              <a:rPr lang="pt-PT" altLang="pt-PT" sz="2400" dirty="0"/>
              <a:t> </a:t>
            </a:r>
            <a:r>
              <a:rPr lang="pt-PT" altLang="pt-PT" sz="2400" dirty="0" err="1"/>
              <a:t>workers</a:t>
            </a:r>
            <a:r>
              <a:rPr lang="pt-PT" altLang="pt-PT" sz="2400" dirty="0"/>
              <a:t> </a:t>
            </a:r>
            <a:r>
              <a:rPr lang="pt-PT" altLang="pt-PT" sz="2400" dirty="0" err="1"/>
              <a:t>and</a:t>
            </a:r>
            <a:r>
              <a:rPr lang="pt-PT" altLang="pt-PT" sz="2400" dirty="0"/>
              <a:t> </a:t>
            </a:r>
            <a:r>
              <a:rPr lang="pt-PT" altLang="pt-PT" sz="2400" dirty="0" err="1"/>
              <a:t>at</a:t>
            </a:r>
            <a:r>
              <a:rPr lang="pt-PT" altLang="pt-PT" sz="2400" dirty="0"/>
              <a:t> </a:t>
            </a:r>
            <a:r>
              <a:rPr lang="pt-PT" altLang="pt-PT" sz="2400" dirty="0" err="1"/>
              <a:t>the</a:t>
            </a:r>
            <a:r>
              <a:rPr lang="pt-PT" altLang="pt-PT" sz="2400" dirty="0"/>
              <a:t> </a:t>
            </a:r>
            <a:r>
              <a:rPr lang="pt-PT" altLang="pt-PT" sz="2400" dirty="0" err="1"/>
              <a:t>same</a:t>
            </a:r>
            <a:r>
              <a:rPr lang="pt-PT" altLang="pt-PT" sz="2400" dirty="0"/>
              <a:t> time </a:t>
            </a:r>
            <a:r>
              <a:rPr lang="pt-PT" altLang="pt-PT" sz="2400" dirty="0" err="1"/>
              <a:t>is</a:t>
            </a:r>
            <a:r>
              <a:rPr lang="pt-PT" altLang="pt-PT" sz="2400" dirty="0"/>
              <a:t> </a:t>
            </a:r>
            <a:r>
              <a:rPr lang="pt-PT" altLang="pt-PT" sz="2400" dirty="0" err="1"/>
              <a:t>showing</a:t>
            </a:r>
            <a:r>
              <a:rPr lang="pt-PT" altLang="pt-PT" sz="2400" dirty="0"/>
              <a:t> a decline in training </a:t>
            </a:r>
            <a:r>
              <a:rPr lang="pt-PT" altLang="pt-PT" sz="2400" dirty="0" err="1"/>
              <a:t>of</a:t>
            </a:r>
            <a:r>
              <a:rPr lang="pt-PT" altLang="pt-PT" sz="2400" dirty="0"/>
              <a:t> </a:t>
            </a:r>
            <a:r>
              <a:rPr lang="pt-PT" altLang="pt-PT" sz="2400" dirty="0" err="1"/>
              <a:t>existing</a:t>
            </a:r>
            <a:r>
              <a:rPr lang="pt-PT" altLang="pt-PT" sz="2400" dirty="0"/>
              <a:t> </a:t>
            </a:r>
            <a:r>
              <a:rPr lang="pt-PT" altLang="pt-PT" sz="2400" dirty="0" err="1"/>
              <a:t>employees</a:t>
            </a:r>
            <a:r>
              <a:rPr lang="pt-PT" altLang="pt-PT" sz="2400" dirty="0"/>
              <a:t>. </a:t>
            </a:r>
            <a:r>
              <a:rPr lang="pt-PT" altLang="pt-PT" sz="2400" dirty="0" err="1"/>
              <a:t>Kaplan</a:t>
            </a:r>
            <a:r>
              <a:rPr lang="pt-PT" altLang="pt-PT" sz="2400" dirty="0"/>
              <a:t> </a:t>
            </a:r>
            <a:r>
              <a:rPr lang="pt-PT" altLang="pt-PT" sz="2400" dirty="0" err="1"/>
              <a:t>and</a:t>
            </a:r>
            <a:r>
              <a:rPr lang="pt-PT" altLang="pt-PT" sz="2400" dirty="0"/>
              <a:t> Norton </a:t>
            </a:r>
            <a:r>
              <a:rPr lang="pt-PT" altLang="pt-PT" sz="2400" dirty="0" err="1"/>
              <a:t>emphasize</a:t>
            </a:r>
            <a:r>
              <a:rPr lang="pt-PT" altLang="pt-PT" sz="2400" dirty="0"/>
              <a:t> </a:t>
            </a:r>
            <a:r>
              <a:rPr lang="pt-PT" altLang="pt-PT" sz="2400" dirty="0" err="1"/>
              <a:t>that</a:t>
            </a:r>
            <a:r>
              <a:rPr lang="pt-PT" altLang="pt-PT" sz="2400" dirty="0"/>
              <a:t> '</a:t>
            </a:r>
            <a:r>
              <a:rPr lang="pt-PT" altLang="pt-PT" sz="2400" dirty="0" err="1"/>
              <a:t>learning</a:t>
            </a:r>
            <a:r>
              <a:rPr lang="pt-PT" altLang="pt-PT" sz="2400" dirty="0"/>
              <a:t>' </a:t>
            </a:r>
            <a:r>
              <a:rPr lang="pt-PT" altLang="pt-PT" sz="2400" dirty="0" err="1"/>
              <a:t>is</a:t>
            </a:r>
            <a:r>
              <a:rPr lang="pt-PT" altLang="pt-PT" sz="2400" dirty="0"/>
              <a:t> </a:t>
            </a:r>
            <a:r>
              <a:rPr lang="pt-PT" altLang="pt-PT" sz="2400" dirty="0" err="1"/>
              <a:t>something</a:t>
            </a:r>
            <a:r>
              <a:rPr lang="pt-PT" altLang="pt-PT" sz="2400" dirty="0"/>
              <a:t> more </a:t>
            </a:r>
            <a:r>
              <a:rPr lang="pt-PT" altLang="pt-PT" sz="2400" dirty="0" err="1"/>
              <a:t>than</a:t>
            </a:r>
            <a:r>
              <a:rPr lang="pt-PT" altLang="pt-PT" sz="2400" dirty="0"/>
              <a:t> 'training'; </a:t>
            </a:r>
            <a:r>
              <a:rPr lang="pt-PT" altLang="pt-PT" sz="2400" dirty="0" err="1"/>
              <a:t>it</a:t>
            </a:r>
            <a:r>
              <a:rPr lang="pt-PT" altLang="pt-PT" sz="2400" dirty="0"/>
              <a:t> </a:t>
            </a:r>
            <a:r>
              <a:rPr lang="pt-PT" altLang="pt-PT" sz="2400" dirty="0" err="1"/>
              <a:t>also</a:t>
            </a:r>
            <a:r>
              <a:rPr lang="pt-PT" altLang="pt-PT" sz="2400" dirty="0"/>
              <a:t> </a:t>
            </a:r>
            <a:r>
              <a:rPr lang="pt-PT" altLang="pt-PT" sz="2400" dirty="0" err="1"/>
              <a:t>includes</a:t>
            </a:r>
            <a:r>
              <a:rPr lang="pt-PT" altLang="pt-PT" sz="2400" dirty="0"/>
              <a:t> </a:t>
            </a:r>
            <a:r>
              <a:rPr lang="pt-PT" altLang="pt-PT" sz="2400" dirty="0" err="1"/>
              <a:t>things</a:t>
            </a:r>
            <a:r>
              <a:rPr lang="pt-PT" altLang="pt-PT" sz="2400" dirty="0"/>
              <a:t> </a:t>
            </a:r>
            <a:r>
              <a:rPr lang="pt-PT" altLang="pt-PT" sz="2400" dirty="0" err="1"/>
              <a:t>like</a:t>
            </a:r>
            <a:r>
              <a:rPr lang="pt-PT" altLang="pt-PT" sz="2400" dirty="0"/>
              <a:t> </a:t>
            </a:r>
            <a:r>
              <a:rPr lang="pt-PT" altLang="pt-PT" sz="2400" dirty="0" err="1"/>
              <a:t>mentors</a:t>
            </a:r>
            <a:r>
              <a:rPr lang="pt-PT" altLang="pt-PT" sz="2400" dirty="0"/>
              <a:t> </a:t>
            </a:r>
            <a:r>
              <a:rPr lang="pt-PT" altLang="pt-PT" sz="2400" dirty="0" err="1"/>
              <a:t>and</a:t>
            </a:r>
            <a:r>
              <a:rPr lang="pt-PT" altLang="pt-PT" sz="2400" dirty="0"/>
              <a:t> </a:t>
            </a:r>
            <a:r>
              <a:rPr lang="pt-PT" altLang="pt-PT" sz="2400" dirty="0" err="1"/>
              <a:t>tutors</a:t>
            </a:r>
            <a:r>
              <a:rPr lang="pt-PT" altLang="pt-PT" sz="2400" dirty="0"/>
              <a:t> </a:t>
            </a:r>
            <a:r>
              <a:rPr lang="pt-PT" altLang="pt-PT" sz="2400" dirty="0" err="1"/>
              <a:t>within</a:t>
            </a:r>
            <a:r>
              <a:rPr lang="pt-PT" altLang="pt-PT" sz="2400" dirty="0"/>
              <a:t> </a:t>
            </a:r>
            <a:r>
              <a:rPr lang="pt-PT" altLang="pt-PT" sz="2400" dirty="0" err="1"/>
              <a:t>the</a:t>
            </a:r>
            <a:r>
              <a:rPr lang="pt-PT" altLang="pt-PT" sz="2400" dirty="0"/>
              <a:t> </a:t>
            </a:r>
            <a:r>
              <a:rPr lang="pt-PT" altLang="pt-PT" sz="2400" dirty="0" err="1"/>
              <a:t>organization</a:t>
            </a:r>
            <a:r>
              <a:rPr lang="pt-PT" altLang="pt-PT" sz="2400" dirty="0"/>
              <a:t>, as </a:t>
            </a:r>
            <a:r>
              <a:rPr lang="pt-PT" altLang="pt-PT" sz="2400" dirty="0" err="1"/>
              <a:t>well</a:t>
            </a:r>
            <a:r>
              <a:rPr lang="pt-PT" altLang="pt-PT" sz="2400" dirty="0"/>
              <a:t> as </a:t>
            </a:r>
            <a:r>
              <a:rPr lang="pt-PT" altLang="pt-PT" sz="2400" dirty="0" err="1"/>
              <a:t>that</a:t>
            </a:r>
            <a:r>
              <a:rPr lang="pt-PT" altLang="pt-PT" sz="2400" dirty="0"/>
              <a:t> </a:t>
            </a:r>
            <a:r>
              <a:rPr lang="pt-PT" altLang="pt-PT" sz="2400" dirty="0" err="1"/>
              <a:t>ease</a:t>
            </a:r>
            <a:r>
              <a:rPr lang="pt-PT" altLang="pt-PT" sz="2400" dirty="0"/>
              <a:t> </a:t>
            </a:r>
            <a:r>
              <a:rPr lang="pt-PT" altLang="pt-PT" sz="2400" dirty="0" err="1"/>
              <a:t>of</a:t>
            </a:r>
            <a:r>
              <a:rPr lang="pt-PT" altLang="pt-PT" sz="2400" dirty="0"/>
              <a:t> </a:t>
            </a:r>
            <a:r>
              <a:rPr lang="pt-PT" altLang="pt-PT" sz="2400" dirty="0" err="1"/>
              <a:t>communication</a:t>
            </a:r>
            <a:r>
              <a:rPr lang="pt-PT" altLang="pt-PT" sz="2400" dirty="0"/>
              <a:t> </a:t>
            </a:r>
            <a:r>
              <a:rPr lang="pt-PT" altLang="pt-PT" sz="2400" dirty="0" err="1"/>
              <a:t>among</a:t>
            </a:r>
            <a:r>
              <a:rPr lang="pt-PT" altLang="pt-PT" sz="2400" dirty="0"/>
              <a:t> </a:t>
            </a:r>
            <a:r>
              <a:rPr lang="pt-PT" altLang="pt-PT" sz="2400" dirty="0" err="1"/>
              <a:t>workers</a:t>
            </a:r>
            <a:r>
              <a:rPr lang="pt-PT" altLang="pt-PT" sz="2400" dirty="0"/>
              <a:t> </a:t>
            </a:r>
            <a:r>
              <a:rPr lang="pt-PT" altLang="pt-PT" sz="2400" dirty="0" err="1"/>
              <a:t>that</a:t>
            </a:r>
            <a:r>
              <a:rPr lang="pt-PT" altLang="pt-PT" sz="2400" dirty="0"/>
              <a:t> </a:t>
            </a:r>
            <a:r>
              <a:rPr lang="pt-PT" altLang="pt-PT" sz="2400" dirty="0" err="1"/>
              <a:t>allows</a:t>
            </a:r>
            <a:r>
              <a:rPr lang="pt-PT" altLang="pt-PT" sz="2400" dirty="0"/>
              <a:t> </a:t>
            </a:r>
            <a:r>
              <a:rPr lang="pt-PT" altLang="pt-PT" sz="2400" dirty="0" err="1"/>
              <a:t>them</a:t>
            </a:r>
            <a:r>
              <a:rPr lang="pt-PT" altLang="pt-PT" sz="2400" dirty="0"/>
              <a:t> to </a:t>
            </a:r>
            <a:r>
              <a:rPr lang="pt-PT" altLang="pt-PT" sz="2400" dirty="0" err="1"/>
              <a:t>readily</a:t>
            </a:r>
            <a:r>
              <a:rPr lang="pt-PT" altLang="pt-PT" sz="2400" dirty="0"/>
              <a:t> </a:t>
            </a:r>
            <a:r>
              <a:rPr lang="pt-PT" altLang="pt-PT" sz="2400" dirty="0" err="1"/>
              <a:t>get</a:t>
            </a:r>
            <a:r>
              <a:rPr lang="pt-PT" altLang="pt-PT" sz="2400" dirty="0"/>
              <a:t> </a:t>
            </a:r>
            <a:r>
              <a:rPr lang="pt-PT" altLang="pt-PT" sz="2400" dirty="0" err="1"/>
              <a:t>help</a:t>
            </a:r>
            <a:r>
              <a:rPr lang="pt-PT" altLang="pt-PT" sz="2400" dirty="0"/>
              <a:t> </a:t>
            </a:r>
            <a:r>
              <a:rPr lang="pt-PT" altLang="pt-PT" sz="2400" dirty="0" err="1"/>
              <a:t>on</a:t>
            </a:r>
            <a:r>
              <a:rPr lang="pt-PT" altLang="pt-PT" sz="2400" dirty="0"/>
              <a:t> a </a:t>
            </a:r>
            <a:r>
              <a:rPr lang="pt-PT" altLang="pt-PT" sz="2400" dirty="0" err="1"/>
              <a:t>problem</a:t>
            </a:r>
            <a:r>
              <a:rPr lang="pt-PT" altLang="pt-PT" sz="2400" dirty="0"/>
              <a:t> </a:t>
            </a:r>
            <a:r>
              <a:rPr lang="pt-PT" altLang="pt-PT" sz="2400" dirty="0" err="1"/>
              <a:t>when</a:t>
            </a:r>
            <a:r>
              <a:rPr lang="pt-PT" altLang="pt-PT" sz="2400" dirty="0"/>
              <a:t> </a:t>
            </a:r>
            <a:r>
              <a:rPr lang="pt-PT" altLang="pt-PT" sz="2400" dirty="0" err="1"/>
              <a:t>it</a:t>
            </a:r>
            <a:r>
              <a:rPr lang="pt-PT" altLang="pt-PT" sz="2400" dirty="0"/>
              <a:t> </a:t>
            </a:r>
            <a:r>
              <a:rPr lang="pt-PT" altLang="pt-PT" sz="2400" dirty="0" err="1"/>
              <a:t>is</a:t>
            </a:r>
            <a:r>
              <a:rPr lang="pt-PT" altLang="pt-PT" sz="2400" dirty="0"/>
              <a:t> </a:t>
            </a:r>
            <a:r>
              <a:rPr lang="pt-PT" altLang="pt-PT" sz="2400" dirty="0" err="1"/>
              <a:t>needed</a:t>
            </a:r>
            <a:r>
              <a:rPr lang="pt-PT" altLang="pt-PT" sz="2400" dirty="0"/>
              <a:t>. </a:t>
            </a:r>
            <a:r>
              <a:rPr lang="pt-PT" altLang="pt-PT" sz="2400" dirty="0" err="1"/>
              <a:t>It</a:t>
            </a:r>
            <a:r>
              <a:rPr lang="pt-PT" altLang="pt-PT" sz="2400" dirty="0"/>
              <a:t> </a:t>
            </a:r>
            <a:r>
              <a:rPr lang="pt-PT" altLang="pt-PT" sz="2400" dirty="0" err="1"/>
              <a:t>also</a:t>
            </a:r>
            <a:r>
              <a:rPr lang="pt-PT" altLang="pt-PT" sz="2400" dirty="0"/>
              <a:t> </a:t>
            </a:r>
            <a:r>
              <a:rPr lang="pt-PT" altLang="pt-PT" sz="2400" dirty="0" err="1"/>
              <a:t>includes</a:t>
            </a:r>
            <a:r>
              <a:rPr lang="pt-PT" altLang="pt-PT" sz="2400" dirty="0"/>
              <a:t> </a:t>
            </a:r>
            <a:r>
              <a:rPr lang="pt-PT" altLang="pt-PT" sz="2400" dirty="0" err="1"/>
              <a:t>technological</a:t>
            </a:r>
            <a:r>
              <a:rPr lang="pt-PT" altLang="pt-PT" sz="2400" dirty="0"/>
              <a:t> </a:t>
            </a:r>
            <a:r>
              <a:rPr lang="pt-PT" altLang="pt-PT" sz="2400" dirty="0" err="1"/>
              <a:t>tools</a:t>
            </a:r>
            <a:r>
              <a:rPr lang="pt-PT" altLang="pt-PT" sz="2400" dirty="0"/>
              <a:t> </a:t>
            </a:r>
            <a:r>
              <a:rPr lang="pt-PT" altLang="pt-PT" sz="2400" dirty="0" err="1"/>
              <a:t>such</a:t>
            </a:r>
            <a:r>
              <a:rPr lang="pt-PT" altLang="pt-PT" sz="2400" dirty="0"/>
              <a:t> as </a:t>
            </a:r>
            <a:r>
              <a:rPr lang="pt-PT" altLang="pt-PT" sz="2400" dirty="0" err="1"/>
              <a:t>an</a:t>
            </a:r>
            <a:r>
              <a:rPr lang="pt-PT" altLang="pt-PT" sz="2400" dirty="0"/>
              <a:t> Intranet</a:t>
            </a:r>
            <a:r>
              <a:rPr lang="pt-PT" altLang="pt-PT" sz="2400" dirty="0" smtClean="0"/>
              <a:t>.</a:t>
            </a:r>
            <a:r>
              <a:rPr lang="pt-PT" altLang="pt-PT" sz="2400" dirty="0"/>
              <a:t> </a:t>
            </a:r>
          </a:p>
          <a:p>
            <a:pPr algn="just" eaLnBrk="1" hangingPunct="1">
              <a:lnSpc>
                <a:spcPct val="80000"/>
              </a:lnSpc>
            </a:pPr>
            <a:r>
              <a:rPr lang="pt-PT" altLang="pt-PT" sz="2400" dirty="0" err="1"/>
              <a:t>The</a:t>
            </a:r>
            <a:r>
              <a:rPr lang="pt-PT" altLang="pt-PT" sz="2400" dirty="0"/>
              <a:t> </a:t>
            </a:r>
            <a:r>
              <a:rPr lang="pt-PT" altLang="pt-PT" sz="2400" dirty="0" err="1"/>
              <a:t>integration</a:t>
            </a:r>
            <a:r>
              <a:rPr lang="pt-PT" altLang="pt-PT" sz="2400" dirty="0"/>
              <a:t> </a:t>
            </a:r>
            <a:r>
              <a:rPr lang="pt-PT" altLang="pt-PT" sz="2400" dirty="0" err="1"/>
              <a:t>of</a:t>
            </a:r>
            <a:r>
              <a:rPr lang="pt-PT" altLang="pt-PT" sz="2400" dirty="0"/>
              <a:t> </a:t>
            </a:r>
            <a:r>
              <a:rPr lang="pt-PT" altLang="pt-PT" sz="2400" dirty="0" err="1"/>
              <a:t>these</a:t>
            </a:r>
            <a:r>
              <a:rPr lang="pt-PT" altLang="pt-PT" sz="2400" dirty="0"/>
              <a:t> </a:t>
            </a:r>
            <a:r>
              <a:rPr lang="pt-PT" altLang="pt-PT" sz="2400" dirty="0" err="1"/>
              <a:t>four</a:t>
            </a:r>
            <a:r>
              <a:rPr lang="pt-PT" altLang="pt-PT" sz="2400" dirty="0"/>
              <a:t> </a:t>
            </a:r>
            <a:r>
              <a:rPr lang="pt-PT" altLang="pt-PT" sz="2400" dirty="0" err="1"/>
              <a:t>perspectives</a:t>
            </a:r>
            <a:r>
              <a:rPr lang="pt-PT" altLang="pt-PT" sz="2400" dirty="0"/>
              <a:t> </a:t>
            </a:r>
            <a:r>
              <a:rPr lang="pt-PT" altLang="pt-PT" sz="2400" dirty="0" err="1"/>
              <a:t>into</a:t>
            </a:r>
            <a:r>
              <a:rPr lang="pt-PT" altLang="pt-PT" sz="2400" dirty="0"/>
              <a:t> a </a:t>
            </a:r>
            <a:r>
              <a:rPr lang="pt-PT" altLang="pt-PT" sz="2400" dirty="0" err="1"/>
              <a:t>one</a:t>
            </a:r>
            <a:r>
              <a:rPr lang="pt-PT" altLang="pt-PT" sz="2400" dirty="0"/>
              <a:t> </a:t>
            </a:r>
            <a:r>
              <a:rPr lang="pt-PT" altLang="pt-PT" sz="2400" dirty="0" err="1"/>
              <a:t>graphical</a:t>
            </a:r>
            <a:r>
              <a:rPr lang="pt-PT" altLang="pt-PT" sz="2400" dirty="0"/>
              <a:t> </a:t>
            </a:r>
            <a:r>
              <a:rPr lang="pt-PT" altLang="pt-PT" sz="2400" dirty="0" err="1"/>
              <a:t>appealing</a:t>
            </a:r>
            <a:r>
              <a:rPr lang="pt-PT" altLang="pt-PT" sz="2400" dirty="0"/>
              <a:t> </a:t>
            </a:r>
            <a:r>
              <a:rPr lang="pt-PT" altLang="pt-PT" sz="2400" dirty="0" err="1"/>
              <a:t>picture</a:t>
            </a:r>
            <a:r>
              <a:rPr lang="pt-PT" altLang="pt-PT" sz="2400" dirty="0"/>
              <a:t>, </a:t>
            </a:r>
            <a:r>
              <a:rPr lang="pt-PT" altLang="pt-PT" sz="2400" dirty="0" err="1"/>
              <a:t>has</a:t>
            </a:r>
            <a:r>
              <a:rPr lang="pt-PT" altLang="pt-PT" sz="2400" dirty="0"/>
              <a:t> </a:t>
            </a:r>
            <a:r>
              <a:rPr lang="pt-PT" altLang="pt-PT" sz="2400" dirty="0" err="1"/>
              <a:t>made</a:t>
            </a:r>
            <a:r>
              <a:rPr lang="pt-PT" altLang="pt-PT" sz="2400" dirty="0"/>
              <a:t> </a:t>
            </a:r>
            <a:r>
              <a:rPr lang="pt-PT" altLang="pt-PT" sz="2400" dirty="0" err="1"/>
              <a:t>the</a:t>
            </a:r>
            <a:r>
              <a:rPr lang="pt-PT" altLang="pt-PT" sz="2400" dirty="0"/>
              <a:t> </a:t>
            </a:r>
            <a:r>
              <a:rPr lang="pt-PT" altLang="pt-PT" sz="2400" dirty="0" err="1"/>
              <a:t>Balanced</a:t>
            </a:r>
            <a:r>
              <a:rPr lang="pt-PT" altLang="pt-PT" sz="2400" dirty="0"/>
              <a:t> </a:t>
            </a:r>
            <a:r>
              <a:rPr lang="pt-PT" altLang="pt-PT" sz="2400" dirty="0" err="1"/>
              <a:t>Scorecard</a:t>
            </a:r>
            <a:r>
              <a:rPr lang="pt-PT" altLang="pt-PT" sz="2400" dirty="0"/>
              <a:t> </a:t>
            </a:r>
            <a:r>
              <a:rPr lang="pt-PT" altLang="pt-PT" sz="2400" dirty="0" err="1"/>
              <a:t>method</a:t>
            </a:r>
            <a:r>
              <a:rPr lang="pt-PT" altLang="pt-PT" sz="2400" dirty="0"/>
              <a:t> </a:t>
            </a:r>
            <a:r>
              <a:rPr lang="pt-PT" altLang="pt-PT" sz="2400" dirty="0" err="1"/>
              <a:t>very</a:t>
            </a:r>
            <a:r>
              <a:rPr lang="pt-PT" altLang="pt-PT" sz="2400" dirty="0"/>
              <a:t> </a:t>
            </a:r>
            <a:r>
              <a:rPr lang="pt-PT" altLang="pt-PT" sz="2400" dirty="0" err="1"/>
              <a:t>successful</a:t>
            </a:r>
            <a:r>
              <a:rPr lang="pt-PT" altLang="pt-PT" sz="2400" dirty="0"/>
              <a:t> as a management </a:t>
            </a:r>
            <a:r>
              <a:rPr lang="pt-PT" altLang="pt-PT" sz="2400" dirty="0" err="1"/>
              <a:t>methodology</a:t>
            </a:r>
            <a:r>
              <a:rPr lang="pt-PT" altLang="pt-PT" sz="2400" dirty="0"/>
              <a:t>.</a:t>
            </a:r>
          </a:p>
          <a:p>
            <a:pPr eaLnBrk="1" hangingPunct="1">
              <a:lnSpc>
                <a:spcPct val="80000"/>
              </a:lnSpc>
            </a:pPr>
            <a:endParaRPr lang="pt-PT" altLang="pt-PT" sz="1800" dirty="0"/>
          </a:p>
          <a:p>
            <a:pPr eaLnBrk="1" hangingPunct="1">
              <a:lnSpc>
                <a:spcPct val="80000"/>
              </a:lnSpc>
            </a:pPr>
            <a:endParaRPr lang="pt-PT" altLang="pt-PT" sz="1800" dirty="0"/>
          </a:p>
        </p:txBody>
      </p:sp>
    </p:spTree>
    <p:extLst>
      <p:ext uri="{BB962C8B-B14F-4D97-AF65-F5344CB8AC3E}">
        <p14:creationId xmlns:p14="http://schemas.microsoft.com/office/powerpoint/2010/main" val="5140555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p>
        </p:txBody>
      </p:sp>
      <p:sp>
        <p:nvSpPr>
          <p:cNvPr id="149507" name="Rectangle 3"/>
          <p:cNvSpPr>
            <a:spLocks noGrp="1" noChangeArrowheads="1"/>
          </p:cNvSpPr>
          <p:nvPr>
            <p:ph type="body" idx="1"/>
          </p:nvPr>
        </p:nvSpPr>
        <p:spPr>
          <a:xfrm>
            <a:off x="838200" y="1825625"/>
            <a:ext cx="10515600" cy="4832752"/>
          </a:xfrm>
        </p:spPr>
        <p:txBody>
          <a:bodyPr>
            <a:normAutofit/>
          </a:bodyPr>
          <a:lstStyle/>
          <a:p>
            <a:pPr algn="just" eaLnBrk="1" hangingPunct="1">
              <a:lnSpc>
                <a:spcPct val="80000"/>
              </a:lnSpc>
              <a:defRPr/>
            </a:pPr>
            <a:r>
              <a:rPr lang="pt-PT" sz="2400" b="1" dirty="0" err="1"/>
              <a:t>Outcome</a:t>
            </a:r>
            <a:r>
              <a:rPr lang="pt-PT" sz="2400" b="1" dirty="0"/>
              <a:t> </a:t>
            </a:r>
            <a:r>
              <a:rPr lang="pt-PT" sz="2400" b="1" dirty="0" err="1"/>
              <a:t>Metrics</a:t>
            </a:r>
            <a:endParaRPr lang="pt-PT" sz="2400" b="1" dirty="0"/>
          </a:p>
          <a:p>
            <a:pPr algn="just" eaLnBrk="1" hangingPunct="1">
              <a:lnSpc>
                <a:spcPct val="80000"/>
              </a:lnSpc>
              <a:defRPr/>
            </a:pPr>
            <a:r>
              <a:rPr lang="pt-PT" sz="2400" dirty="0" err="1" smtClean="0"/>
              <a:t>You</a:t>
            </a:r>
            <a:r>
              <a:rPr lang="pt-PT" sz="2400" dirty="0" smtClean="0"/>
              <a:t> </a:t>
            </a:r>
            <a:r>
              <a:rPr lang="pt-PT" sz="2400" dirty="0" err="1"/>
              <a:t>can't</a:t>
            </a:r>
            <a:r>
              <a:rPr lang="pt-PT" sz="2400" dirty="0"/>
              <a:t> improve </a:t>
            </a:r>
            <a:r>
              <a:rPr lang="pt-PT" sz="2400" dirty="0" err="1"/>
              <a:t>what</a:t>
            </a:r>
            <a:r>
              <a:rPr lang="pt-PT" sz="2400" dirty="0"/>
              <a:t> </a:t>
            </a:r>
            <a:r>
              <a:rPr lang="pt-PT" sz="2400" dirty="0" err="1"/>
              <a:t>you</a:t>
            </a:r>
            <a:r>
              <a:rPr lang="pt-PT" sz="2400" dirty="0"/>
              <a:t> </a:t>
            </a:r>
            <a:r>
              <a:rPr lang="pt-PT" sz="2400" dirty="0" err="1"/>
              <a:t>can't</a:t>
            </a:r>
            <a:r>
              <a:rPr lang="pt-PT" sz="2400" dirty="0"/>
              <a:t> </a:t>
            </a:r>
            <a:r>
              <a:rPr lang="pt-PT" sz="2400" dirty="0" err="1"/>
              <a:t>measure</a:t>
            </a:r>
            <a:r>
              <a:rPr lang="pt-PT" sz="2400" dirty="0"/>
              <a:t>. </a:t>
            </a:r>
            <a:r>
              <a:rPr lang="pt-PT" sz="2400" dirty="0" err="1"/>
              <a:t>Therefore</a:t>
            </a:r>
            <a:r>
              <a:rPr lang="pt-PT" sz="2400" dirty="0"/>
              <a:t> </a:t>
            </a:r>
            <a:r>
              <a:rPr lang="pt-PT" sz="2400" dirty="0" err="1"/>
              <a:t>metrics</a:t>
            </a:r>
            <a:r>
              <a:rPr lang="pt-PT" sz="2400" dirty="0"/>
              <a:t> must </a:t>
            </a:r>
            <a:r>
              <a:rPr lang="pt-PT" sz="2400" dirty="0" err="1"/>
              <a:t>be</a:t>
            </a:r>
            <a:r>
              <a:rPr lang="pt-PT" sz="2400" dirty="0"/>
              <a:t> </a:t>
            </a:r>
            <a:r>
              <a:rPr lang="pt-PT" sz="2400" dirty="0" err="1"/>
              <a:t>developed</a:t>
            </a:r>
            <a:r>
              <a:rPr lang="pt-PT" sz="2400" dirty="0"/>
              <a:t> </a:t>
            </a:r>
            <a:r>
              <a:rPr lang="pt-PT" sz="2400" dirty="0" err="1"/>
              <a:t>based</a:t>
            </a:r>
            <a:r>
              <a:rPr lang="pt-PT" sz="2400" dirty="0"/>
              <a:t> </a:t>
            </a:r>
            <a:r>
              <a:rPr lang="pt-PT" sz="2400" dirty="0" err="1"/>
              <a:t>on</a:t>
            </a:r>
            <a:r>
              <a:rPr lang="pt-PT" sz="2400" dirty="0"/>
              <a:t> </a:t>
            </a:r>
            <a:r>
              <a:rPr lang="pt-PT" sz="2400" dirty="0" err="1"/>
              <a:t>the</a:t>
            </a:r>
            <a:r>
              <a:rPr lang="pt-PT" sz="2400" dirty="0"/>
              <a:t> </a:t>
            </a:r>
            <a:r>
              <a:rPr lang="pt-PT" sz="2400" dirty="0" err="1"/>
              <a:t>priorities</a:t>
            </a:r>
            <a:r>
              <a:rPr lang="pt-PT" sz="2400" dirty="0"/>
              <a:t> </a:t>
            </a:r>
            <a:r>
              <a:rPr lang="pt-PT" sz="2400" dirty="0" err="1"/>
              <a:t>of</a:t>
            </a:r>
            <a:r>
              <a:rPr lang="pt-PT" sz="2400" dirty="0"/>
              <a:t> </a:t>
            </a:r>
            <a:r>
              <a:rPr lang="pt-PT" sz="2400" dirty="0" err="1"/>
              <a:t>the</a:t>
            </a:r>
            <a:r>
              <a:rPr lang="pt-PT" sz="2400" dirty="0"/>
              <a:t> </a:t>
            </a:r>
            <a:r>
              <a:rPr lang="pt-PT" sz="2400" dirty="0" err="1"/>
              <a:t>strategic</a:t>
            </a:r>
            <a:r>
              <a:rPr lang="pt-PT" sz="2400" dirty="0"/>
              <a:t> </a:t>
            </a:r>
            <a:r>
              <a:rPr lang="pt-PT" sz="2400" dirty="0" err="1"/>
              <a:t>plan</a:t>
            </a:r>
            <a:r>
              <a:rPr lang="pt-PT" sz="2400" dirty="0"/>
              <a:t>, </a:t>
            </a:r>
            <a:r>
              <a:rPr lang="pt-PT" sz="2400" dirty="0" err="1"/>
              <a:t>which</a:t>
            </a:r>
            <a:r>
              <a:rPr lang="pt-PT" sz="2400" dirty="0"/>
              <a:t> </a:t>
            </a:r>
            <a:r>
              <a:rPr lang="pt-PT" sz="2400" dirty="0" err="1"/>
              <a:t>provides</a:t>
            </a:r>
            <a:r>
              <a:rPr lang="pt-PT" sz="2400" dirty="0"/>
              <a:t> </a:t>
            </a:r>
            <a:r>
              <a:rPr lang="pt-PT" sz="2400" dirty="0" err="1"/>
              <a:t>the</a:t>
            </a:r>
            <a:r>
              <a:rPr lang="pt-PT" sz="2400" dirty="0"/>
              <a:t> </a:t>
            </a:r>
            <a:r>
              <a:rPr lang="pt-PT" sz="2400" dirty="0" err="1"/>
              <a:t>key</a:t>
            </a:r>
            <a:r>
              <a:rPr lang="pt-PT" sz="2400" dirty="0"/>
              <a:t> business drivers </a:t>
            </a:r>
            <a:r>
              <a:rPr lang="pt-PT" sz="2400" dirty="0" err="1"/>
              <a:t>and</a:t>
            </a:r>
            <a:r>
              <a:rPr lang="pt-PT" sz="2400" dirty="0"/>
              <a:t> </a:t>
            </a:r>
            <a:r>
              <a:rPr lang="pt-PT" sz="2400" dirty="0" err="1"/>
              <a:t>criteria</a:t>
            </a:r>
            <a:r>
              <a:rPr lang="pt-PT" sz="2400" dirty="0"/>
              <a:t> for </a:t>
            </a:r>
            <a:r>
              <a:rPr lang="pt-PT" sz="2400" dirty="0" err="1"/>
              <a:t>metrics</a:t>
            </a:r>
            <a:r>
              <a:rPr lang="pt-PT" sz="2400" dirty="0"/>
              <a:t> managers </a:t>
            </a:r>
            <a:r>
              <a:rPr lang="pt-PT" sz="2400" dirty="0" err="1"/>
              <a:t>most</a:t>
            </a:r>
            <a:r>
              <a:rPr lang="pt-PT" sz="2400" dirty="0"/>
              <a:t> </a:t>
            </a:r>
            <a:r>
              <a:rPr lang="pt-PT" sz="2400" dirty="0" err="1"/>
              <a:t>desire</a:t>
            </a:r>
            <a:r>
              <a:rPr lang="pt-PT" sz="2400" dirty="0"/>
              <a:t> to </a:t>
            </a:r>
            <a:r>
              <a:rPr lang="pt-PT" sz="2400" dirty="0" err="1"/>
              <a:t>watch</a:t>
            </a:r>
            <a:r>
              <a:rPr lang="pt-PT" sz="2400" dirty="0"/>
              <a:t>. Processes are </a:t>
            </a:r>
            <a:r>
              <a:rPr lang="pt-PT" sz="2400" dirty="0" err="1"/>
              <a:t>then</a:t>
            </a:r>
            <a:r>
              <a:rPr lang="pt-PT" sz="2400" dirty="0"/>
              <a:t> </a:t>
            </a:r>
            <a:r>
              <a:rPr lang="pt-PT" sz="2400" dirty="0" err="1"/>
              <a:t>designed</a:t>
            </a:r>
            <a:r>
              <a:rPr lang="pt-PT" sz="2400" dirty="0"/>
              <a:t> to </a:t>
            </a:r>
            <a:r>
              <a:rPr lang="pt-PT" sz="2400" dirty="0" err="1"/>
              <a:t>collect</a:t>
            </a:r>
            <a:r>
              <a:rPr lang="pt-PT" sz="2400" dirty="0"/>
              <a:t> </a:t>
            </a:r>
            <a:r>
              <a:rPr lang="pt-PT" sz="2400" dirty="0" err="1"/>
              <a:t>information</a:t>
            </a:r>
            <a:r>
              <a:rPr lang="pt-PT" sz="2400" dirty="0"/>
              <a:t> </a:t>
            </a:r>
            <a:r>
              <a:rPr lang="pt-PT" sz="2400" dirty="0" err="1"/>
              <a:t>relevant</a:t>
            </a:r>
            <a:r>
              <a:rPr lang="pt-PT" sz="2400" dirty="0"/>
              <a:t> to </a:t>
            </a:r>
            <a:r>
              <a:rPr lang="pt-PT" sz="2400" dirty="0" err="1"/>
              <a:t>these</a:t>
            </a:r>
            <a:r>
              <a:rPr lang="pt-PT" sz="2400" dirty="0"/>
              <a:t> </a:t>
            </a:r>
            <a:r>
              <a:rPr lang="pt-PT" sz="2400" dirty="0" err="1"/>
              <a:t>metrics</a:t>
            </a:r>
            <a:r>
              <a:rPr lang="pt-PT" sz="2400" dirty="0"/>
              <a:t> </a:t>
            </a:r>
            <a:r>
              <a:rPr lang="pt-PT" sz="2400" dirty="0" err="1"/>
              <a:t>and</a:t>
            </a:r>
            <a:r>
              <a:rPr lang="pt-PT" sz="2400" dirty="0"/>
              <a:t> </a:t>
            </a:r>
            <a:r>
              <a:rPr lang="pt-PT" sz="2400" dirty="0" err="1"/>
              <a:t>reduce</a:t>
            </a:r>
            <a:r>
              <a:rPr lang="pt-PT" sz="2400" dirty="0"/>
              <a:t> </a:t>
            </a:r>
            <a:r>
              <a:rPr lang="pt-PT" sz="2400" dirty="0" err="1"/>
              <a:t>it</a:t>
            </a:r>
            <a:r>
              <a:rPr lang="pt-PT" sz="2400" dirty="0"/>
              <a:t> to </a:t>
            </a:r>
            <a:r>
              <a:rPr lang="pt-PT" sz="2400" dirty="0" err="1"/>
              <a:t>numerical</a:t>
            </a:r>
            <a:r>
              <a:rPr lang="pt-PT" sz="2400" dirty="0"/>
              <a:t> </a:t>
            </a:r>
            <a:r>
              <a:rPr lang="pt-PT" sz="2400" dirty="0" err="1"/>
              <a:t>form</a:t>
            </a:r>
            <a:r>
              <a:rPr lang="pt-PT" sz="2400" dirty="0"/>
              <a:t> for </a:t>
            </a:r>
            <a:r>
              <a:rPr lang="pt-PT" sz="2400" dirty="0" err="1"/>
              <a:t>storage</a:t>
            </a:r>
            <a:r>
              <a:rPr lang="pt-PT" sz="2400" dirty="0"/>
              <a:t>, display, </a:t>
            </a:r>
            <a:r>
              <a:rPr lang="pt-PT" sz="2400" dirty="0" err="1"/>
              <a:t>and</a:t>
            </a:r>
            <a:r>
              <a:rPr lang="pt-PT" sz="2400" dirty="0"/>
              <a:t> </a:t>
            </a:r>
            <a:r>
              <a:rPr lang="pt-PT" sz="2400" dirty="0" err="1"/>
              <a:t>analysis</a:t>
            </a:r>
            <a:r>
              <a:rPr lang="pt-PT" sz="2400" dirty="0"/>
              <a:t>. </a:t>
            </a:r>
            <a:r>
              <a:rPr lang="pt-PT" sz="2400" dirty="0" err="1"/>
              <a:t>Decision</a:t>
            </a:r>
            <a:r>
              <a:rPr lang="pt-PT" sz="2400" dirty="0"/>
              <a:t> </a:t>
            </a:r>
            <a:r>
              <a:rPr lang="pt-PT" sz="2400" dirty="0" err="1"/>
              <a:t>makers</a:t>
            </a:r>
            <a:r>
              <a:rPr lang="pt-PT" sz="2400" dirty="0"/>
              <a:t> examine </a:t>
            </a:r>
            <a:r>
              <a:rPr lang="pt-PT" sz="2400" dirty="0" err="1"/>
              <a:t>the</a:t>
            </a:r>
            <a:r>
              <a:rPr lang="pt-PT" sz="2400" dirty="0"/>
              <a:t> </a:t>
            </a:r>
            <a:r>
              <a:rPr lang="pt-PT" sz="2400" dirty="0" err="1"/>
              <a:t>outcomes</a:t>
            </a:r>
            <a:r>
              <a:rPr lang="pt-PT" sz="2400" dirty="0"/>
              <a:t> </a:t>
            </a:r>
            <a:r>
              <a:rPr lang="pt-PT" sz="2400" dirty="0" err="1"/>
              <a:t>of</a:t>
            </a:r>
            <a:r>
              <a:rPr lang="pt-PT" sz="2400" dirty="0"/>
              <a:t> </a:t>
            </a:r>
            <a:r>
              <a:rPr lang="pt-PT" sz="2400" dirty="0" err="1"/>
              <a:t>various</a:t>
            </a:r>
            <a:r>
              <a:rPr lang="pt-PT" sz="2400" dirty="0"/>
              <a:t> </a:t>
            </a:r>
            <a:r>
              <a:rPr lang="pt-PT" sz="2400" dirty="0" err="1"/>
              <a:t>measured</a:t>
            </a:r>
            <a:r>
              <a:rPr lang="pt-PT" sz="2400" dirty="0"/>
              <a:t> processes </a:t>
            </a:r>
            <a:r>
              <a:rPr lang="pt-PT" sz="2400" dirty="0" err="1"/>
              <a:t>and</a:t>
            </a:r>
            <a:r>
              <a:rPr lang="pt-PT" sz="2400" dirty="0"/>
              <a:t> </a:t>
            </a:r>
            <a:r>
              <a:rPr lang="pt-PT" sz="2400" dirty="0" err="1"/>
              <a:t>strategies</a:t>
            </a:r>
            <a:r>
              <a:rPr lang="pt-PT" sz="2400" dirty="0"/>
              <a:t> </a:t>
            </a:r>
            <a:r>
              <a:rPr lang="pt-PT" sz="2400" dirty="0" err="1"/>
              <a:t>and</a:t>
            </a:r>
            <a:r>
              <a:rPr lang="pt-PT" sz="2400" dirty="0"/>
              <a:t> </a:t>
            </a:r>
            <a:r>
              <a:rPr lang="pt-PT" sz="2400" dirty="0" err="1"/>
              <a:t>track</a:t>
            </a:r>
            <a:r>
              <a:rPr lang="pt-PT" sz="2400" dirty="0"/>
              <a:t> </a:t>
            </a:r>
            <a:r>
              <a:rPr lang="pt-PT" sz="2400" dirty="0" err="1"/>
              <a:t>the</a:t>
            </a:r>
            <a:r>
              <a:rPr lang="pt-PT" sz="2400" dirty="0"/>
              <a:t> </a:t>
            </a:r>
            <a:r>
              <a:rPr lang="pt-PT" sz="2400" dirty="0" err="1"/>
              <a:t>results</a:t>
            </a:r>
            <a:r>
              <a:rPr lang="pt-PT" sz="2400" dirty="0"/>
              <a:t> to </a:t>
            </a:r>
            <a:r>
              <a:rPr lang="pt-PT" sz="2400" dirty="0" err="1"/>
              <a:t>guide</a:t>
            </a:r>
            <a:r>
              <a:rPr lang="pt-PT" sz="2400" dirty="0"/>
              <a:t> </a:t>
            </a:r>
            <a:r>
              <a:rPr lang="pt-PT" sz="2400" dirty="0" err="1"/>
              <a:t>the</a:t>
            </a:r>
            <a:r>
              <a:rPr lang="pt-PT" sz="2400" dirty="0"/>
              <a:t> </a:t>
            </a:r>
            <a:r>
              <a:rPr lang="pt-PT" sz="2400" dirty="0" err="1"/>
              <a:t>company</a:t>
            </a:r>
            <a:r>
              <a:rPr lang="pt-PT" sz="2400" dirty="0"/>
              <a:t> </a:t>
            </a:r>
            <a:r>
              <a:rPr lang="pt-PT" sz="2400" dirty="0" err="1"/>
              <a:t>and</a:t>
            </a:r>
            <a:r>
              <a:rPr lang="pt-PT" sz="2400" dirty="0"/>
              <a:t> </a:t>
            </a:r>
            <a:r>
              <a:rPr lang="pt-PT" sz="2400" dirty="0" err="1"/>
              <a:t>provide</a:t>
            </a:r>
            <a:r>
              <a:rPr lang="pt-PT" sz="2400" dirty="0"/>
              <a:t> </a:t>
            </a:r>
            <a:r>
              <a:rPr lang="pt-PT" sz="2400" dirty="0" smtClean="0"/>
              <a:t>feedback. </a:t>
            </a:r>
            <a:r>
              <a:rPr lang="pt-PT" sz="2400" dirty="0" err="1" smtClean="0"/>
              <a:t>So</a:t>
            </a:r>
            <a:r>
              <a:rPr lang="pt-PT" sz="2400" dirty="0" smtClean="0"/>
              <a:t> </a:t>
            </a:r>
            <a:r>
              <a:rPr lang="pt-PT" sz="2400" dirty="0" err="1"/>
              <a:t>the</a:t>
            </a:r>
            <a:r>
              <a:rPr lang="pt-PT" sz="2400" dirty="0"/>
              <a:t> </a:t>
            </a:r>
            <a:r>
              <a:rPr lang="pt-PT" sz="2400" b="1" dirty="0" err="1"/>
              <a:t>value</a:t>
            </a:r>
            <a:r>
              <a:rPr lang="pt-PT" sz="2400" b="1" dirty="0"/>
              <a:t> </a:t>
            </a:r>
            <a:r>
              <a:rPr lang="pt-PT" sz="2400" b="1" dirty="0" err="1"/>
              <a:t>of</a:t>
            </a:r>
            <a:r>
              <a:rPr lang="pt-PT" sz="2400" b="1" dirty="0"/>
              <a:t> </a:t>
            </a:r>
            <a:r>
              <a:rPr lang="pt-PT" sz="2400" b="1" dirty="0" err="1"/>
              <a:t>metrics</a:t>
            </a:r>
            <a:r>
              <a:rPr lang="pt-PT" sz="2400" dirty="0"/>
              <a:t> </a:t>
            </a:r>
            <a:r>
              <a:rPr lang="pt-PT" sz="2400" dirty="0" err="1"/>
              <a:t>is</a:t>
            </a:r>
            <a:r>
              <a:rPr lang="pt-PT" sz="2400" dirty="0"/>
              <a:t> in </a:t>
            </a:r>
            <a:r>
              <a:rPr lang="pt-PT" sz="2400" dirty="0" err="1"/>
              <a:t>their</a:t>
            </a:r>
            <a:r>
              <a:rPr lang="pt-PT" sz="2400" dirty="0"/>
              <a:t> </a:t>
            </a:r>
            <a:r>
              <a:rPr lang="pt-PT" sz="2400" dirty="0" err="1"/>
              <a:t>ability</a:t>
            </a:r>
            <a:r>
              <a:rPr lang="pt-PT" sz="2400" dirty="0"/>
              <a:t> to </a:t>
            </a:r>
            <a:r>
              <a:rPr lang="pt-PT" sz="2400" dirty="0" err="1"/>
              <a:t>provide</a:t>
            </a:r>
            <a:r>
              <a:rPr lang="pt-PT" sz="2400" dirty="0"/>
              <a:t> a factual </a:t>
            </a:r>
            <a:r>
              <a:rPr lang="pt-PT" sz="2400" dirty="0" err="1"/>
              <a:t>basis</a:t>
            </a:r>
            <a:r>
              <a:rPr lang="pt-PT" sz="2400" dirty="0"/>
              <a:t> for </a:t>
            </a:r>
            <a:r>
              <a:rPr lang="pt-PT" sz="2400" dirty="0" err="1"/>
              <a:t>defining</a:t>
            </a:r>
            <a:r>
              <a:rPr lang="pt-PT" sz="2400" dirty="0"/>
              <a:t>:</a:t>
            </a:r>
            <a:endParaRPr lang="pt-PT" sz="2400" i="1" dirty="0"/>
          </a:p>
          <a:p>
            <a:pPr algn="just" eaLnBrk="1" hangingPunct="1">
              <a:lnSpc>
                <a:spcPct val="80000"/>
              </a:lnSpc>
              <a:defRPr/>
            </a:pPr>
            <a:r>
              <a:rPr lang="pt-PT" sz="2400" i="1" dirty="0" err="1"/>
              <a:t>Strategic</a:t>
            </a:r>
            <a:r>
              <a:rPr lang="pt-PT" sz="2400" i="1" dirty="0"/>
              <a:t> feedback</a:t>
            </a:r>
            <a:r>
              <a:rPr lang="pt-PT" sz="2400" dirty="0"/>
              <a:t> to show </a:t>
            </a:r>
            <a:r>
              <a:rPr lang="pt-PT" sz="2400" dirty="0" err="1"/>
              <a:t>the</a:t>
            </a:r>
            <a:r>
              <a:rPr lang="pt-PT" sz="2400" dirty="0"/>
              <a:t> </a:t>
            </a:r>
            <a:r>
              <a:rPr lang="pt-PT" sz="2400" dirty="0" err="1"/>
              <a:t>present</a:t>
            </a:r>
            <a:r>
              <a:rPr lang="pt-PT" sz="2400" dirty="0"/>
              <a:t> status </a:t>
            </a:r>
            <a:r>
              <a:rPr lang="pt-PT" sz="2400" dirty="0" err="1"/>
              <a:t>of</a:t>
            </a:r>
            <a:r>
              <a:rPr lang="pt-PT" sz="2400" dirty="0"/>
              <a:t> </a:t>
            </a:r>
            <a:r>
              <a:rPr lang="pt-PT" sz="2400" dirty="0" err="1"/>
              <a:t>the</a:t>
            </a:r>
            <a:r>
              <a:rPr lang="pt-PT" sz="2400" dirty="0"/>
              <a:t> </a:t>
            </a:r>
            <a:r>
              <a:rPr lang="pt-PT" sz="2400" dirty="0" err="1"/>
              <a:t>organization</a:t>
            </a:r>
            <a:r>
              <a:rPr lang="pt-PT" sz="2400" dirty="0"/>
              <a:t> </a:t>
            </a:r>
            <a:r>
              <a:rPr lang="pt-PT" sz="2400" dirty="0" err="1"/>
              <a:t>from</a:t>
            </a:r>
            <a:r>
              <a:rPr lang="pt-PT" sz="2400" dirty="0"/>
              <a:t> </a:t>
            </a:r>
            <a:r>
              <a:rPr lang="pt-PT" sz="2400" dirty="0" err="1"/>
              <a:t>many</a:t>
            </a:r>
            <a:r>
              <a:rPr lang="pt-PT" sz="2400" dirty="0"/>
              <a:t> perspectives for </a:t>
            </a:r>
            <a:r>
              <a:rPr lang="pt-PT" sz="2400" dirty="0" err="1"/>
              <a:t>decision</a:t>
            </a:r>
            <a:r>
              <a:rPr lang="pt-PT" sz="2400" dirty="0"/>
              <a:t> </a:t>
            </a:r>
            <a:r>
              <a:rPr lang="pt-PT" sz="2400" dirty="0" err="1"/>
              <a:t>makers</a:t>
            </a:r>
            <a:r>
              <a:rPr lang="pt-PT" sz="2400" dirty="0"/>
              <a:t>.</a:t>
            </a:r>
            <a:endParaRPr lang="pt-PT" sz="2400" i="1" dirty="0"/>
          </a:p>
          <a:p>
            <a:pPr algn="just" eaLnBrk="1" hangingPunct="1">
              <a:lnSpc>
                <a:spcPct val="80000"/>
              </a:lnSpc>
              <a:defRPr/>
            </a:pPr>
            <a:r>
              <a:rPr lang="pt-PT" sz="2400" i="1" dirty="0" err="1"/>
              <a:t>Diagnostic</a:t>
            </a:r>
            <a:r>
              <a:rPr lang="pt-PT" sz="2400" i="1" dirty="0"/>
              <a:t> feedback</a:t>
            </a:r>
            <a:r>
              <a:rPr lang="pt-PT" sz="2400" dirty="0"/>
              <a:t> </a:t>
            </a:r>
            <a:r>
              <a:rPr lang="pt-PT" sz="2400" dirty="0" err="1"/>
              <a:t>into</a:t>
            </a:r>
            <a:r>
              <a:rPr lang="pt-PT" sz="2400" dirty="0"/>
              <a:t> </a:t>
            </a:r>
            <a:r>
              <a:rPr lang="pt-PT" sz="2400" dirty="0" err="1"/>
              <a:t>various</a:t>
            </a:r>
            <a:r>
              <a:rPr lang="pt-PT" sz="2400" dirty="0"/>
              <a:t> processes to </a:t>
            </a:r>
            <a:r>
              <a:rPr lang="pt-PT" sz="2400" dirty="0" err="1"/>
              <a:t>guide</a:t>
            </a:r>
            <a:r>
              <a:rPr lang="pt-PT" sz="2400" dirty="0"/>
              <a:t> </a:t>
            </a:r>
            <a:r>
              <a:rPr lang="pt-PT" sz="2400" dirty="0" err="1"/>
              <a:t>improvements</a:t>
            </a:r>
            <a:r>
              <a:rPr lang="pt-PT" sz="2400" dirty="0"/>
              <a:t> </a:t>
            </a:r>
            <a:r>
              <a:rPr lang="pt-PT" sz="2400" dirty="0" err="1"/>
              <a:t>on</a:t>
            </a:r>
            <a:r>
              <a:rPr lang="pt-PT" sz="2400" dirty="0"/>
              <a:t> a </a:t>
            </a:r>
            <a:r>
              <a:rPr lang="pt-PT" sz="2400" dirty="0" err="1"/>
              <a:t>continuous</a:t>
            </a:r>
            <a:r>
              <a:rPr lang="pt-PT" sz="2400" dirty="0"/>
              <a:t> </a:t>
            </a:r>
            <a:r>
              <a:rPr lang="pt-PT" sz="2400" dirty="0" err="1"/>
              <a:t>basis</a:t>
            </a:r>
            <a:r>
              <a:rPr lang="pt-PT" sz="2400" dirty="0"/>
              <a:t>.</a:t>
            </a:r>
            <a:endParaRPr lang="pt-PT" sz="2400" i="1" dirty="0"/>
          </a:p>
          <a:p>
            <a:pPr marL="0" indent="0">
              <a:lnSpc>
                <a:spcPct val="80000"/>
              </a:lnSpc>
              <a:buNone/>
              <a:defRPr/>
            </a:pPr>
            <a:r>
              <a:rPr lang="pt-PT" altLang="ja-JP" sz="1400" dirty="0">
                <a:ea typeface="ＭＳ Ｐゴシック" charset="-128"/>
              </a:rPr>
              <a:t/>
            </a:r>
            <a:br>
              <a:rPr lang="pt-PT" altLang="ja-JP" sz="1400" dirty="0">
                <a:ea typeface="ＭＳ Ｐゴシック" charset="-128"/>
              </a:rPr>
            </a:br>
            <a:endParaRPr lang="pt-PT" sz="1400" dirty="0"/>
          </a:p>
        </p:txBody>
      </p:sp>
    </p:spTree>
    <p:extLst>
      <p:ext uri="{BB962C8B-B14F-4D97-AF65-F5344CB8AC3E}">
        <p14:creationId xmlns:p14="http://schemas.microsoft.com/office/powerpoint/2010/main" val="7310147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smtClean="0"/>
              <a:t>Kaplan and Norton’s Balanced Scorecard</a:t>
            </a:r>
            <a:endParaRPr lang="pt-PT" b="1" dirty="0"/>
          </a:p>
        </p:txBody>
      </p:sp>
      <p:sp>
        <p:nvSpPr>
          <p:cNvPr id="151555" name="Content Placeholder 2"/>
          <p:cNvSpPr>
            <a:spLocks noGrp="1"/>
          </p:cNvSpPr>
          <p:nvPr>
            <p:ph idx="1"/>
          </p:nvPr>
        </p:nvSpPr>
        <p:spPr/>
        <p:txBody>
          <a:bodyPr>
            <a:noAutofit/>
          </a:bodyPr>
          <a:lstStyle/>
          <a:p>
            <a:pPr algn="just"/>
            <a:r>
              <a:rPr lang="en-US" altLang="pt-PT" dirty="0"/>
              <a:t>Trends in performance over time.</a:t>
            </a:r>
          </a:p>
          <a:p>
            <a:pPr algn="just"/>
            <a:r>
              <a:rPr lang="en-US" altLang="pt-PT" dirty="0"/>
              <a:t>Feedback around the measurement methods themselves. Which measurements should be tracked?</a:t>
            </a:r>
          </a:p>
          <a:p>
            <a:pPr algn="just"/>
            <a:r>
              <a:rPr lang="en-US" altLang="pt-PT" dirty="0"/>
              <a:t>Quantitative inputs for forecast methods and for decision support systems.</a:t>
            </a:r>
          </a:p>
          <a:p>
            <a:pPr algn="just"/>
            <a:r>
              <a:rPr lang="en-US" altLang="pt-PT" dirty="0"/>
              <a:t>Management by Fact</a:t>
            </a:r>
          </a:p>
          <a:p>
            <a:pPr algn="just"/>
            <a:r>
              <a:rPr lang="en-US" altLang="pt-PT" dirty="0"/>
              <a:t>The goal of measuring is to permit managers to see their company more clearly - from many perspectives - and hence to make wiser long-term decisions. A 1997 booklet on the Baldrige Criteria summarizes this concept of fact-based management:</a:t>
            </a:r>
            <a:br>
              <a:rPr lang="en-US" altLang="pt-PT" dirty="0"/>
            </a:br>
            <a:endParaRPr lang="pt-PT" altLang="pt-PT" dirty="0"/>
          </a:p>
        </p:txBody>
      </p:sp>
    </p:spTree>
    <p:extLst>
      <p:ext uri="{BB962C8B-B14F-4D97-AF65-F5344CB8AC3E}">
        <p14:creationId xmlns:p14="http://schemas.microsoft.com/office/powerpoint/2010/main" val="42643442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p>
        </p:txBody>
      </p:sp>
      <p:sp>
        <p:nvSpPr>
          <p:cNvPr id="152579" name="Rectangle 3"/>
          <p:cNvSpPr>
            <a:spLocks noGrp="1" noChangeArrowheads="1"/>
          </p:cNvSpPr>
          <p:nvPr>
            <p:ph type="body" idx="1"/>
          </p:nvPr>
        </p:nvSpPr>
        <p:spPr>
          <a:xfrm>
            <a:off x="838200" y="1825625"/>
            <a:ext cx="10515600" cy="4420629"/>
          </a:xfrm>
        </p:spPr>
        <p:txBody>
          <a:bodyPr>
            <a:normAutofit fontScale="92500" lnSpcReduction="20000"/>
          </a:bodyPr>
          <a:lstStyle/>
          <a:p>
            <a:pPr algn="just" eaLnBrk="1" hangingPunct="1">
              <a:lnSpc>
                <a:spcPct val="80000"/>
              </a:lnSpc>
            </a:pPr>
            <a:r>
              <a:rPr lang="pt-PT" altLang="ja-JP" sz="3000" dirty="0">
                <a:ea typeface="ＭＳ Ｐゴシック" panose="020B0600070205080204" pitchFamily="34" charset="-128"/>
              </a:rPr>
              <a:t>"</a:t>
            </a:r>
            <a:r>
              <a:rPr lang="pt-PT" altLang="ja-JP" sz="3000" dirty="0" err="1">
                <a:ea typeface="ＭＳ Ｐゴシック" panose="020B0600070205080204" pitchFamily="34" charset="-128"/>
              </a:rPr>
              <a:t>Modern</a:t>
            </a:r>
            <a:r>
              <a:rPr lang="pt-PT" altLang="ja-JP" sz="3000" dirty="0">
                <a:ea typeface="ＭＳ Ｐゴシック" panose="020B0600070205080204" pitchFamily="34" charset="-128"/>
              </a:rPr>
              <a:t> businesses </a:t>
            </a:r>
            <a:r>
              <a:rPr lang="pt-PT" altLang="ja-JP" sz="3000" dirty="0" err="1">
                <a:ea typeface="ＭＳ Ｐゴシック" panose="020B0600070205080204" pitchFamily="34" charset="-128"/>
              </a:rPr>
              <a:t>depend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upon</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measurement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analysis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of</a:t>
            </a:r>
            <a:r>
              <a:rPr lang="pt-PT" altLang="ja-JP" sz="3000" dirty="0">
                <a:ea typeface="ＭＳ Ｐゴシック" panose="020B0600070205080204" pitchFamily="34" charset="-128"/>
              </a:rPr>
              <a:t> performance. </a:t>
            </a:r>
            <a:r>
              <a:rPr lang="pt-PT" altLang="ja-JP" sz="3000" dirty="0" err="1">
                <a:ea typeface="ＭＳ Ｐゴシック" panose="020B0600070205080204" pitchFamily="34" charset="-128"/>
              </a:rPr>
              <a:t>Measurements</a:t>
            </a:r>
            <a:r>
              <a:rPr lang="pt-PT" altLang="ja-JP" sz="3000" dirty="0">
                <a:ea typeface="ＭＳ Ｐゴシック" panose="020B0600070205080204" pitchFamily="34" charset="-128"/>
              </a:rPr>
              <a:t> must derive </a:t>
            </a:r>
            <a:r>
              <a:rPr lang="pt-PT" altLang="ja-JP" sz="3000" dirty="0" err="1">
                <a:ea typeface="ＭＳ Ｐゴシック" panose="020B0600070205080204" pitchFamily="34" charset="-128"/>
              </a:rPr>
              <a:t>from</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the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company's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strategy</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provide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critical</a:t>
            </a:r>
            <a:r>
              <a:rPr lang="pt-PT" altLang="ja-JP" sz="3000" dirty="0">
                <a:ea typeface="ＭＳ Ｐゴシック" panose="020B0600070205080204" pitchFamily="34" charset="-128"/>
              </a:rPr>
              <a:t> data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information</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about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key</a:t>
            </a:r>
            <a:r>
              <a:rPr lang="pt-PT" altLang="ja-JP" sz="3000" dirty="0">
                <a:ea typeface="ＭＳ Ｐゴシック" panose="020B0600070205080204" pitchFamily="34" charset="-128"/>
              </a:rPr>
              <a:t> processes, outputs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results</a:t>
            </a:r>
            <a:r>
              <a:rPr lang="pt-PT" altLang="ja-JP" sz="3000" dirty="0">
                <a:ea typeface="ＭＳ Ｐゴシック" panose="020B0600070205080204" pitchFamily="34" charset="-128"/>
              </a:rPr>
              <a:t>. Data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information</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needed</a:t>
            </a:r>
            <a:r>
              <a:rPr lang="pt-PT" altLang="ja-JP" sz="3000" dirty="0">
                <a:ea typeface="ＭＳ Ｐゴシック" panose="020B0600070205080204" pitchFamily="34" charset="-128"/>
              </a:rPr>
              <a:t> for performance </a:t>
            </a:r>
            <a:r>
              <a:rPr lang="pt-PT" altLang="ja-JP" sz="3000" dirty="0" err="1">
                <a:ea typeface="ＭＳ Ｐゴシック" panose="020B0600070205080204" pitchFamily="34" charset="-128"/>
              </a:rPr>
              <a:t>measurement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improvement</a:t>
            </a:r>
            <a:r>
              <a:rPr lang="pt-PT" altLang="ja-JP" sz="3000" dirty="0">
                <a:ea typeface="ＭＳ Ｐゴシック" panose="020B0600070205080204" pitchFamily="34" charset="-128"/>
              </a:rPr>
              <a:t> are </a:t>
            </a:r>
            <a:r>
              <a:rPr lang="pt-PT" altLang="ja-JP" sz="3000" dirty="0" err="1">
                <a:ea typeface="ＭＳ Ｐゴシック" panose="020B0600070205080204" pitchFamily="34" charset="-128"/>
              </a:rPr>
              <a:t>of</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many</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types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including</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customer</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product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service</a:t>
            </a:r>
            <a:r>
              <a:rPr lang="pt-PT" altLang="ja-JP" sz="3000" dirty="0">
                <a:ea typeface="ＭＳ Ｐゴシック" panose="020B0600070205080204" pitchFamily="34" charset="-128"/>
              </a:rPr>
              <a:t> performance, </a:t>
            </a:r>
            <a:r>
              <a:rPr lang="pt-PT" altLang="ja-JP" sz="3000" dirty="0" err="1">
                <a:ea typeface="ＭＳ Ｐゴシック" panose="020B0600070205080204" pitchFamily="34" charset="-128"/>
              </a:rPr>
              <a:t>operations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market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competitive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comparisons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supplier</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employee-related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cost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financial. </a:t>
            </a:r>
            <a:r>
              <a:rPr lang="pt-PT" altLang="ja-JP" sz="3000" dirty="0" err="1">
                <a:ea typeface="ＭＳ Ｐゴシック" panose="020B0600070205080204" pitchFamily="34" charset="-128"/>
              </a:rPr>
              <a:t>Analysis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entails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using</a:t>
            </a:r>
            <a:r>
              <a:rPr lang="pt-PT" altLang="ja-JP" sz="3000" dirty="0">
                <a:ea typeface="ＭＳ Ｐゴシック" panose="020B0600070205080204" pitchFamily="34" charset="-128"/>
              </a:rPr>
              <a:t> data to determine </a:t>
            </a:r>
            <a:r>
              <a:rPr lang="pt-PT" altLang="ja-JP" sz="3000" dirty="0" err="1">
                <a:ea typeface="ＭＳ Ｐゴシック" panose="020B0600070205080204" pitchFamily="34" charset="-128"/>
              </a:rPr>
              <a:t>trends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projections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cause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effect</a:t>
            </a:r>
            <a:r>
              <a:rPr lang="pt-PT" altLang="ja-JP" sz="3000" dirty="0">
                <a:ea typeface="ＭＳ Ｐゴシック" panose="020B0600070205080204" pitchFamily="34" charset="-128"/>
              </a:rPr>
              <a:t> - </a:t>
            </a:r>
            <a:r>
              <a:rPr lang="pt-PT" altLang="ja-JP" sz="3000" dirty="0" err="1">
                <a:ea typeface="ＭＳ Ｐゴシック" panose="020B0600070205080204" pitchFamily="34" charset="-128"/>
              </a:rPr>
              <a:t>that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might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not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be</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evident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without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analysis</a:t>
            </a:r>
            <a:r>
              <a:rPr lang="pt-PT" altLang="ja-JP" sz="3000" dirty="0">
                <a:ea typeface="ＭＳ Ｐゴシック" panose="020B0600070205080204" pitchFamily="34" charset="-128"/>
              </a:rPr>
              <a:t>. Data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analysis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support</a:t>
            </a:r>
            <a:r>
              <a:rPr lang="pt-PT" altLang="ja-JP" sz="3000" dirty="0">
                <a:ea typeface="ＭＳ Ｐゴシック" panose="020B0600070205080204" pitchFamily="34" charset="-128"/>
              </a:rPr>
              <a:t> a </a:t>
            </a:r>
            <a:r>
              <a:rPr lang="pt-PT" altLang="ja-JP" sz="3000" dirty="0" err="1">
                <a:ea typeface="ＭＳ Ｐゴシック" panose="020B0600070205080204" pitchFamily="34" charset="-128"/>
              </a:rPr>
              <a:t>variety</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of</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company</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purposes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such</a:t>
            </a:r>
            <a:r>
              <a:rPr lang="pt-PT" altLang="ja-JP" sz="3000" dirty="0">
                <a:ea typeface="ＭＳ Ｐゴシック" panose="020B0600070205080204" pitchFamily="34" charset="-128"/>
              </a:rPr>
              <a:t> as </a:t>
            </a:r>
            <a:r>
              <a:rPr lang="pt-PT" altLang="ja-JP" sz="3000" dirty="0" err="1">
                <a:ea typeface="ＭＳ Ｐゴシック" panose="020B0600070205080204" pitchFamily="34" charset="-128"/>
              </a:rPr>
              <a:t>planning</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reviewing</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company</a:t>
            </a:r>
            <a:r>
              <a:rPr lang="pt-PT" altLang="ja-JP" sz="3000" dirty="0">
                <a:ea typeface="ＭＳ Ｐゴシック" panose="020B0600070205080204" pitchFamily="34" charset="-128"/>
              </a:rPr>
              <a:t> performance, </a:t>
            </a:r>
            <a:r>
              <a:rPr lang="pt-PT" altLang="ja-JP" sz="3000" dirty="0" err="1">
                <a:ea typeface="ＭＳ Ｐゴシック" panose="020B0600070205080204" pitchFamily="34" charset="-128"/>
              </a:rPr>
              <a:t>improving</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operations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and</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comparing</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company</a:t>
            </a:r>
            <a:r>
              <a:rPr lang="pt-PT" altLang="ja-JP" sz="3000" dirty="0">
                <a:ea typeface="ＭＳ Ｐゴシック" panose="020B0600070205080204" pitchFamily="34" charset="-128"/>
              </a:rPr>
              <a:t> performance </a:t>
            </a:r>
            <a:r>
              <a:rPr lang="pt-PT" altLang="ja-JP" sz="3000" dirty="0" err="1">
                <a:ea typeface="ＭＳ Ｐゴシック" panose="020B0600070205080204" pitchFamily="34" charset="-128"/>
              </a:rPr>
              <a:t>with</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competitors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or</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with</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best</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practices</a:t>
            </a:r>
            <a:r>
              <a:rPr lang="pt-PT" altLang="ja-JP" sz="3000" dirty="0">
                <a:ea typeface="ＭＳ Ｐゴシック" panose="020B0600070205080204" pitchFamily="34" charset="-128"/>
              </a:rPr>
              <a:t>' </a:t>
            </a:r>
            <a:r>
              <a:rPr lang="pt-PT" altLang="ja-JP" sz="3000" dirty="0" err="1">
                <a:ea typeface="ＭＳ Ｐゴシック" panose="020B0600070205080204" pitchFamily="34" charset="-128"/>
              </a:rPr>
              <a:t>benchmarks</a:t>
            </a:r>
            <a:r>
              <a:rPr lang="pt-PT" altLang="ja-JP" sz="3000" dirty="0" smtClean="0">
                <a:ea typeface="ＭＳ Ｐゴシック" panose="020B0600070205080204" pitchFamily="34" charset="-128"/>
              </a:rPr>
              <a:t>.“</a:t>
            </a:r>
          </a:p>
          <a:p>
            <a:pPr marL="0" indent="0" algn="just" eaLnBrk="1" hangingPunct="1">
              <a:lnSpc>
                <a:spcPct val="80000"/>
              </a:lnSpc>
              <a:buNone/>
            </a:pPr>
            <a:r>
              <a:rPr lang="pt-PT" altLang="ja-JP" dirty="0" smtClean="0">
                <a:ea typeface="ＭＳ Ｐゴシック" panose="020B0600070205080204" pitchFamily="34" charset="-128"/>
              </a:rPr>
              <a:t> </a:t>
            </a:r>
            <a:r>
              <a:rPr lang="pt-PT" altLang="ja-JP" dirty="0">
                <a:ea typeface="ＭＳ Ｐゴシック" panose="020B0600070205080204" pitchFamily="34" charset="-128"/>
              </a:rPr>
              <a:t/>
            </a:r>
            <a:br>
              <a:rPr lang="pt-PT" altLang="ja-JP" dirty="0">
                <a:ea typeface="ＭＳ Ｐゴシック" panose="020B0600070205080204" pitchFamily="34" charset="-128"/>
              </a:rPr>
            </a:br>
            <a:r>
              <a:rPr lang="pt-PT" altLang="ja-JP" sz="2000" dirty="0">
                <a:ea typeface="ＭＳ Ｐゴシック" panose="020B0600070205080204" pitchFamily="34" charset="-128"/>
              </a:rPr>
              <a:t/>
            </a:r>
            <a:br>
              <a:rPr lang="pt-PT" altLang="ja-JP" sz="2000" dirty="0">
                <a:ea typeface="ＭＳ Ｐゴシック" panose="020B0600070205080204" pitchFamily="34" charset="-128"/>
              </a:rPr>
            </a:br>
            <a:r>
              <a:rPr lang="pt-PT" altLang="ja-JP" sz="2000" dirty="0">
                <a:ea typeface="ＭＳ Ｐゴシック" panose="020B0600070205080204" pitchFamily="34" charset="-128"/>
              </a:rPr>
              <a:t/>
            </a:r>
            <a:br>
              <a:rPr lang="pt-PT" altLang="ja-JP" sz="2000" dirty="0">
                <a:ea typeface="ＭＳ Ｐゴシック" panose="020B0600070205080204" pitchFamily="34" charset="-128"/>
              </a:rPr>
            </a:br>
            <a:endParaRPr lang="pt-PT" altLang="pt-PT" sz="2000" dirty="0"/>
          </a:p>
        </p:txBody>
      </p:sp>
    </p:spTree>
    <p:extLst>
      <p:ext uri="{BB962C8B-B14F-4D97-AF65-F5344CB8AC3E}">
        <p14:creationId xmlns:p14="http://schemas.microsoft.com/office/powerpoint/2010/main" val="30477961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ea typeface="ＭＳ Ｐゴシック" charset="-128"/>
            </a:endParaRPr>
          </a:p>
        </p:txBody>
      </p:sp>
      <p:sp>
        <p:nvSpPr>
          <p:cNvPr id="153603" name="Rectangle 3"/>
          <p:cNvSpPr>
            <a:spLocks noGrp="1" noChangeArrowheads="1"/>
          </p:cNvSpPr>
          <p:nvPr>
            <p:ph type="body" idx="1"/>
          </p:nvPr>
        </p:nvSpPr>
        <p:spPr/>
        <p:txBody>
          <a:bodyPr>
            <a:noAutofit/>
          </a:bodyPr>
          <a:lstStyle/>
          <a:p>
            <a:pPr algn="just" eaLnBrk="1" hangingPunct="1">
              <a:lnSpc>
                <a:spcPct val="80000"/>
              </a:lnSpc>
            </a:pPr>
            <a:r>
              <a:rPr lang="pt-PT" altLang="ja-JP" dirty="0">
                <a:ea typeface="ＭＳ Ｐゴシック" panose="020B0600070205080204" pitchFamily="34" charset="-128"/>
              </a:rPr>
              <a:t>"A major </a:t>
            </a:r>
            <a:r>
              <a:rPr lang="pt-PT" altLang="ja-JP" dirty="0" err="1">
                <a:ea typeface="ＭＳ Ｐゴシック" panose="020B0600070205080204" pitchFamily="34" charset="-128"/>
              </a:rPr>
              <a:t>consideration</a:t>
            </a:r>
            <a:r>
              <a:rPr lang="pt-PT" altLang="ja-JP" dirty="0">
                <a:ea typeface="ＭＳ Ｐゴシック" panose="020B0600070205080204" pitchFamily="34" charset="-128"/>
              </a:rPr>
              <a:t> in performance </a:t>
            </a:r>
            <a:r>
              <a:rPr lang="pt-PT" altLang="ja-JP" dirty="0" err="1">
                <a:ea typeface="ＭＳ Ｐゴシック" panose="020B0600070205080204" pitchFamily="34" charset="-128"/>
              </a:rPr>
              <a:t>improvement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involves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creation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use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performance </a:t>
            </a:r>
            <a:r>
              <a:rPr lang="pt-PT" altLang="ja-JP" dirty="0" err="1">
                <a:ea typeface="ＭＳ Ｐゴシック" panose="020B0600070205080204" pitchFamily="34" charset="-128"/>
              </a:rPr>
              <a:t>measures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indicators</a:t>
            </a:r>
            <a:r>
              <a:rPr lang="pt-PT" altLang="ja-JP" dirty="0">
                <a:ea typeface="ＭＳ Ｐゴシック" panose="020B0600070205080204" pitchFamily="34" charset="-128"/>
              </a:rPr>
              <a:t>. Performance </a:t>
            </a:r>
            <a:r>
              <a:rPr lang="pt-PT" altLang="ja-JP" dirty="0" err="1">
                <a:ea typeface="ＭＳ Ｐゴシック" panose="020B0600070205080204" pitchFamily="34" charset="-128"/>
              </a:rPr>
              <a:t>measures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indicators</a:t>
            </a:r>
            <a:r>
              <a:rPr lang="pt-PT" altLang="ja-JP" dirty="0">
                <a:ea typeface="ＭＳ Ｐゴシック" panose="020B0600070205080204" pitchFamily="34" charset="-128"/>
              </a:rPr>
              <a:t> are </a:t>
            </a:r>
            <a:r>
              <a:rPr lang="pt-PT" altLang="ja-JP" dirty="0" err="1">
                <a:ea typeface="ＭＳ Ｐゴシック" panose="020B0600070205080204" pitchFamily="34" charset="-128"/>
              </a:rPr>
              <a:t>measurable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characteristics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products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services</a:t>
            </a:r>
            <a:r>
              <a:rPr lang="pt-PT" altLang="ja-JP" dirty="0">
                <a:ea typeface="ＭＳ Ｐゴシック" panose="020B0600070205080204" pitchFamily="34" charset="-128"/>
              </a:rPr>
              <a:t>, processes,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operations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company</a:t>
            </a:r>
            <a:r>
              <a:rPr lang="pt-PT" altLang="ja-JP" dirty="0">
                <a:ea typeface="ＭＳ Ｐゴシック" panose="020B0600070205080204" pitchFamily="34" charset="-128"/>
              </a:rPr>
              <a:t> uses to </a:t>
            </a:r>
            <a:r>
              <a:rPr lang="pt-PT" altLang="ja-JP" dirty="0" err="1">
                <a:ea typeface="ＭＳ Ｐゴシック" panose="020B0600070205080204" pitchFamily="34" charset="-128"/>
              </a:rPr>
              <a:t>track</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improve performance.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measures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indicators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should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selected</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best</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represent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factors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that</a:t>
            </a:r>
            <a:r>
              <a:rPr lang="pt-PT" altLang="ja-JP" dirty="0">
                <a:ea typeface="ＭＳ Ｐゴシック" panose="020B0600070205080204" pitchFamily="34" charset="-128"/>
              </a:rPr>
              <a:t> lead to </a:t>
            </a:r>
            <a:r>
              <a:rPr lang="pt-PT" altLang="ja-JP" dirty="0" err="1">
                <a:ea typeface="ＭＳ Ｐゴシック" panose="020B0600070205080204" pitchFamily="34" charset="-128"/>
              </a:rPr>
              <a:t>improved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customer</a:t>
            </a:r>
            <a:r>
              <a:rPr lang="pt-PT" altLang="ja-JP" dirty="0">
                <a:ea typeface="ＭＳ Ｐゴシック" panose="020B0600070205080204" pitchFamily="34" charset="-128"/>
              </a:rPr>
              <a:t>, </a:t>
            </a:r>
            <a:r>
              <a:rPr lang="pt-PT" altLang="ja-JP" dirty="0" err="1">
                <a:ea typeface="ＭＳ Ｐゴシック" panose="020B0600070205080204" pitchFamily="34" charset="-128"/>
              </a:rPr>
              <a:t>operational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financial performance. A </a:t>
            </a:r>
            <a:r>
              <a:rPr lang="pt-PT" altLang="ja-JP" dirty="0" err="1">
                <a:ea typeface="ＭＳ Ｐゴシック" panose="020B0600070205080204" pitchFamily="34" charset="-128"/>
              </a:rPr>
              <a:t>comprehensive</a:t>
            </a:r>
            <a:r>
              <a:rPr lang="pt-PT" altLang="ja-JP" dirty="0">
                <a:ea typeface="ＭＳ Ｐゴシック" panose="020B0600070205080204" pitchFamily="34" charset="-128"/>
              </a:rPr>
              <a:t> set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measures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indicators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tied</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customer</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company</a:t>
            </a:r>
            <a:r>
              <a:rPr lang="pt-PT" altLang="ja-JP" dirty="0">
                <a:ea typeface="ＭＳ Ｐゴシック" panose="020B0600070205080204" pitchFamily="34" charset="-128"/>
              </a:rPr>
              <a:t> performance </a:t>
            </a:r>
            <a:r>
              <a:rPr lang="pt-PT" altLang="ja-JP" dirty="0" err="1">
                <a:ea typeface="ＭＳ Ｐゴシック" panose="020B0600070205080204" pitchFamily="34" charset="-128"/>
              </a:rPr>
              <a:t>requirements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represents</a:t>
            </a:r>
            <a:r>
              <a:rPr lang="pt-PT" altLang="ja-JP" dirty="0">
                <a:ea typeface="ＭＳ Ｐゴシック" panose="020B0600070205080204" pitchFamily="34" charset="-128"/>
              </a:rPr>
              <a:t> a clear </a:t>
            </a:r>
            <a:r>
              <a:rPr lang="pt-PT" altLang="ja-JP" dirty="0" err="1">
                <a:ea typeface="ＭＳ Ｐゴシック" panose="020B0600070205080204" pitchFamily="34" charset="-128"/>
              </a:rPr>
              <a:t>basis</a:t>
            </a:r>
            <a:r>
              <a:rPr lang="pt-PT" altLang="ja-JP" dirty="0">
                <a:ea typeface="ＭＳ Ｐゴシック" panose="020B0600070205080204" pitchFamily="34" charset="-128"/>
              </a:rPr>
              <a:t> for </a:t>
            </a:r>
            <a:r>
              <a:rPr lang="pt-PT" altLang="ja-JP" dirty="0" err="1">
                <a:ea typeface="ＭＳ Ｐゴシック" panose="020B0600070205080204" pitchFamily="34" charset="-128"/>
              </a:rPr>
              <a:t>aligning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all</a:t>
            </a:r>
            <a:r>
              <a:rPr lang="pt-PT" altLang="ja-JP" dirty="0">
                <a:ea typeface="ＭＳ Ｐゴシック" panose="020B0600070205080204" pitchFamily="34" charset="-128"/>
              </a:rPr>
              <a:t> </a:t>
            </a:r>
            <a:r>
              <a:rPr lang="pt-PT" altLang="ja-JP" dirty="0" err="1">
                <a:ea typeface="ＭＳ Ｐゴシック" panose="020B0600070205080204" pitchFamily="34" charset="-128"/>
              </a:rPr>
              <a:t>activities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with</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company's</a:t>
            </a:r>
            <a:r>
              <a:rPr lang="pt-PT" altLang="ja-JP" dirty="0">
                <a:ea typeface="ＭＳ Ｐゴシック" panose="020B0600070205080204" pitchFamily="34" charset="-128"/>
              </a:rPr>
              <a:t> </a:t>
            </a:r>
            <a:r>
              <a:rPr lang="pt-PT" altLang="ja-JP" dirty="0" err="1">
                <a:ea typeface="ＭＳ Ｐゴシック" panose="020B0600070205080204" pitchFamily="34" charset="-128"/>
              </a:rPr>
              <a:t>goals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Through</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analysis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data </a:t>
            </a:r>
            <a:r>
              <a:rPr lang="pt-PT" altLang="ja-JP" dirty="0" err="1">
                <a:ea typeface="ＭＳ Ｐゴシック" panose="020B0600070205080204" pitchFamily="34" charset="-128"/>
              </a:rPr>
              <a:t>from</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tracking</a:t>
            </a:r>
            <a:r>
              <a:rPr lang="pt-PT" altLang="ja-JP" dirty="0">
                <a:ea typeface="ＭＳ Ｐゴシック" panose="020B0600070205080204" pitchFamily="34" charset="-128"/>
              </a:rPr>
              <a:t> processes,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measures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indicators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themselves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may</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a:t>
            </a:r>
            <a:r>
              <a:rPr lang="pt-PT" altLang="ja-JP" dirty="0" err="1">
                <a:ea typeface="ＭＳ Ｐゴシック" panose="020B0600070205080204" pitchFamily="34" charset="-128"/>
              </a:rPr>
              <a:t>evaluated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changed</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better</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support</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such</a:t>
            </a:r>
            <a:r>
              <a:rPr lang="pt-PT" altLang="ja-JP" dirty="0">
                <a:ea typeface="ＭＳ Ｐゴシック" panose="020B0600070205080204" pitchFamily="34" charset="-128"/>
              </a:rPr>
              <a:t> </a:t>
            </a:r>
            <a:r>
              <a:rPr lang="pt-PT" altLang="ja-JP" dirty="0" err="1">
                <a:ea typeface="ＭＳ Ｐゴシック" panose="020B0600070205080204" pitchFamily="34" charset="-128"/>
              </a:rPr>
              <a:t>goals</a:t>
            </a:r>
            <a:r>
              <a:rPr lang="pt-PT" altLang="ja-JP" dirty="0">
                <a:ea typeface="ＭＳ Ｐゴシック" panose="020B0600070205080204" pitchFamily="34" charset="-128"/>
              </a:rPr>
              <a:t>."</a:t>
            </a:r>
            <a:br>
              <a:rPr lang="pt-PT" altLang="ja-JP" dirty="0">
                <a:ea typeface="ＭＳ Ｐゴシック" panose="020B0600070205080204" pitchFamily="34" charset="-128"/>
              </a:rPr>
            </a:br>
            <a:endParaRPr lang="pt-PT" altLang="pt-PT" dirty="0">
              <a:ea typeface="ＭＳ Ｐゴシック" panose="020B0600070205080204" pitchFamily="34" charset="-128"/>
            </a:endParaRPr>
          </a:p>
        </p:txBody>
      </p:sp>
    </p:spTree>
    <p:extLst>
      <p:ext uri="{BB962C8B-B14F-4D97-AF65-F5344CB8AC3E}">
        <p14:creationId xmlns:p14="http://schemas.microsoft.com/office/powerpoint/2010/main" val="409592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Hammer</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Champy’s</a:t>
            </a:r>
            <a:r>
              <a:rPr lang="pt-PT" altLang="ja-JP" b="1" dirty="0">
                <a:ea typeface="ＭＳ Ｐゴシック" charset="-128"/>
              </a:rPr>
              <a:t> Business </a:t>
            </a:r>
            <a:r>
              <a:rPr lang="pt-PT" altLang="ja-JP" b="1" dirty="0" err="1">
                <a:ea typeface="ＭＳ Ｐゴシック" charset="-128"/>
              </a:rPr>
              <a:t>Process</a:t>
            </a:r>
            <a:r>
              <a:rPr lang="pt-PT" altLang="ja-JP" b="1" dirty="0">
                <a:ea typeface="ＭＳ Ｐゴシック" charset="-128"/>
              </a:rPr>
              <a:t> Reengineering</a:t>
            </a:r>
            <a:endParaRPr lang="pt-PT" b="1" dirty="0"/>
          </a:p>
        </p:txBody>
      </p:sp>
      <p:sp>
        <p:nvSpPr>
          <p:cNvPr id="78851" name="Rectangle 3"/>
          <p:cNvSpPr>
            <a:spLocks noGrp="1" noChangeArrowheads="1"/>
          </p:cNvSpPr>
          <p:nvPr>
            <p:ph type="body" idx="1"/>
          </p:nvPr>
        </p:nvSpPr>
        <p:spPr/>
        <p:txBody>
          <a:bodyPr>
            <a:normAutofit/>
          </a:bodyPr>
          <a:lstStyle/>
          <a:p>
            <a:pPr algn="just" eaLnBrk="1" hangingPunct="1"/>
            <a:r>
              <a:rPr lang="pt-PT" altLang="pt-PT" sz="3600" dirty="0" err="1" smtClean="0"/>
              <a:t>The</a:t>
            </a:r>
            <a:r>
              <a:rPr lang="pt-PT" altLang="pt-PT" sz="3600" dirty="0" smtClean="0"/>
              <a:t> </a:t>
            </a:r>
            <a:r>
              <a:rPr lang="pt-PT" altLang="pt-PT" sz="3600" dirty="0" err="1"/>
              <a:t>main</a:t>
            </a:r>
            <a:r>
              <a:rPr lang="pt-PT" altLang="pt-PT" sz="3600" dirty="0"/>
              <a:t> </a:t>
            </a:r>
            <a:r>
              <a:rPr lang="pt-PT" altLang="pt-PT" sz="3600" dirty="0" err="1"/>
              <a:t>proponents</a:t>
            </a:r>
            <a:r>
              <a:rPr lang="pt-PT" altLang="pt-PT" sz="3600" dirty="0"/>
              <a:t> </a:t>
            </a:r>
            <a:r>
              <a:rPr lang="pt-PT" altLang="pt-PT" sz="3600" dirty="0" err="1"/>
              <a:t>of</a:t>
            </a:r>
            <a:r>
              <a:rPr lang="pt-PT" altLang="pt-PT" sz="3600" dirty="0"/>
              <a:t> </a:t>
            </a:r>
            <a:r>
              <a:rPr lang="pt-PT" altLang="pt-PT" sz="3600" dirty="0" err="1"/>
              <a:t>re-engineering</a:t>
            </a:r>
            <a:r>
              <a:rPr lang="pt-PT" altLang="pt-PT" sz="3600" dirty="0"/>
              <a:t> </a:t>
            </a:r>
            <a:r>
              <a:rPr lang="pt-PT" altLang="pt-PT" sz="3600" dirty="0" err="1"/>
              <a:t>were</a:t>
            </a:r>
            <a:r>
              <a:rPr lang="pt-PT" altLang="pt-PT" sz="3600" dirty="0"/>
              <a:t> Michael </a:t>
            </a:r>
            <a:r>
              <a:rPr lang="pt-PT" altLang="pt-PT" sz="3600" dirty="0" err="1"/>
              <a:t>Hammer</a:t>
            </a:r>
            <a:r>
              <a:rPr lang="pt-PT" altLang="pt-PT" sz="3600" dirty="0"/>
              <a:t> </a:t>
            </a:r>
            <a:r>
              <a:rPr lang="pt-PT" altLang="pt-PT" sz="3600" dirty="0" err="1"/>
              <a:t>and</a:t>
            </a:r>
            <a:r>
              <a:rPr lang="pt-PT" altLang="pt-PT" sz="3600" dirty="0"/>
              <a:t> James </a:t>
            </a:r>
            <a:r>
              <a:rPr lang="pt-PT" altLang="pt-PT" sz="3600" dirty="0" err="1"/>
              <a:t>Champy</a:t>
            </a:r>
            <a:r>
              <a:rPr lang="pt-PT" altLang="pt-PT" sz="3600" dirty="0"/>
              <a:t>. In a series </a:t>
            </a:r>
            <a:r>
              <a:rPr lang="pt-PT" altLang="pt-PT" sz="3600" dirty="0" err="1"/>
              <a:t>of</a:t>
            </a:r>
            <a:r>
              <a:rPr lang="pt-PT" altLang="pt-PT" sz="3600" dirty="0"/>
              <a:t> </a:t>
            </a:r>
            <a:r>
              <a:rPr lang="pt-PT" altLang="pt-PT" sz="3600" dirty="0" err="1"/>
              <a:t>books</a:t>
            </a:r>
            <a:r>
              <a:rPr lang="pt-PT" altLang="pt-PT" sz="3600" dirty="0"/>
              <a:t> </a:t>
            </a:r>
            <a:r>
              <a:rPr lang="pt-PT" altLang="pt-PT" sz="3600" dirty="0" err="1"/>
              <a:t>including</a:t>
            </a:r>
            <a:r>
              <a:rPr lang="pt-PT" altLang="pt-PT" sz="3600" dirty="0"/>
              <a:t> Reengineering </a:t>
            </a:r>
            <a:r>
              <a:rPr lang="pt-PT" altLang="pt-PT" sz="3600" dirty="0" err="1"/>
              <a:t>the</a:t>
            </a:r>
            <a:r>
              <a:rPr lang="pt-PT" altLang="pt-PT" sz="3600" dirty="0"/>
              <a:t> </a:t>
            </a:r>
            <a:r>
              <a:rPr lang="pt-PT" altLang="pt-PT" sz="3600" dirty="0" err="1"/>
              <a:t>Corporation</a:t>
            </a:r>
            <a:r>
              <a:rPr lang="pt-PT" altLang="pt-PT" sz="3600" dirty="0"/>
              <a:t>, Reengineering Management, </a:t>
            </a:r>
            <a:r>
              <a:rPr lang="pt-PT" altLang="pt-PT" sz="3600" dirty="0" err="1"/>
              <a:t>and</a:t>
            </a:r>
            <a:r>
              <a:rPr lang="pt-PT" altLang="pt-PT" sz="3600" dirty="0"/>
              <a:t> </a:t>
            </a:r>
            <a:r>
              <a:rPr lang="pt-PT" altLang="pt-PT" sz="3600" dirty="0" err="1"/>
              <a:t>The</a:t>
            </a:r>
            <a:r>
              <a:rPr lang="pt-PT" altLang="pt-PT" sz="3600" dirty="0"/>
              <a:t> Agenda, </a:t>
            </a:r>
            <a:r>
              <a:rPr lang="pt-PT" altLang="pt-PT" sz="3600" dirty="0" err="1"/>
              <a:t>they</a:t>
            </a:r>
            <a:r>
              <a:rPr lang="pt-PT" altLang="pt-PT" sz="3600" dirty="0"/>
              <a:t> </a:t>
            </a:r>
            <a:r>
              <a:rPr lang="pt-PT" altLang="pt-PT" sz="3600" dirty="0" err="1"/>
              <a:t>argue</a:t>
            </a:r>
            <a:r>
              <a:rPr lang="pt-PT" altLang="pt-PT" sz="3600" dirty="0"/>
              <a:t> </a:t>
            </a:r>
            <a:r>
              <a:rPr lang="pt-PT" altLang="pt-PT" sz="3600" dirty="0" err="1"/>
              <a:t>that</a:t>
            </a:r>
            <a:r>
              <a:rPr lang="pt-PT" altLang="pt-PT" sz="3600" dirty="0"/>
              <a:t> </a:t>
            </a:r>
            <a:r>
              <a:rPr lang="pt-PT" altLang="pt-PT" sz="3600" dirty="0" err="1"/>
              <a:t>far</a:t>
            </a:r>
            <a:r>
              <a:rPr lang="pt-PT" altLang="pt-PT" sz="3600" dirty="0"/>
              <a:t> too </a:t>
            </a:r>
            <a:r>
              <a:rPr lang="pt-PT" altLang="pt-PT" sz="3600" dirty="0" err="1"/>
              <a:t>much</a:t>
            </a:r>
            <a:r>
              <a:rPr lang="pt-PT" altLang="pt-PT" sz="3600" dirty="0"/>
              <a:t> time </a:t>
            </a:r>
            <a:r>
              <a:rPr lang="pt-PT" altLang="pt-PT" sz="3600" dirty="0" err="1"/>
              <a:t>is</a:t>
            </a:r>
            <a:r>
              <a:rPr lang="pt-PT" altLang="pt-PT" sz="3600" dirty="0"/>
              <a:t> </a:t>
            </a:r>
            <a:r>
              <a:rPr lang="pt-PT" altLang="pt-PT" sz="3600" dirty="0" err="1"/>
              <a:t>wasted</a:t>
            </a:r>
            <a:r>
              <a:rPr lang="pt-PT" altLang="pt-PT" sz="3600" dirty="0"/>
              <a:t>, </a:t>
            </a:r>
            <a:r>
              <a:rPr lang="pt-PT" altLang="pt-PT" sz="3600" dirty="0" err="1"/>
              <a:t>passing</a:t>
            </a:r>
            <a:r>
              <a:rPr lang="pt-PT" altLang="pt-PT" sz="3600" dirty="0"/>
              <a:t> </a:t>
            </a:r>
            <a:r>
              <a:rPr lang="pt-PT" altLang="pt-PT" sz="3600" dirty="0" err="1"/>
              <a:t>on</a:t>
            </a:r>
            <a:r>
              <a:rPr lang="pt-PT" altLang="pt-PT" sz="3600" dirty="0"/>
              <a:t> </a:t>
            </a:r>
            <a:r>
              <a:rPr lang="pt-PT" altLang="pt-PT" sz="3600" dirty="0" err="1"/>
              <a:t>tasks</a:t>
            </a:r>
            <a:r>
              <a:rPr lang="pt-PT" altLang="pt-PT" sz="3600" dirty="0"/>
              <a:t> </a:t>
            </a:r>
            <a:r>
              <a:rPr lang="pt-PT" altLang="pt-PT" sz="3600" dirty="0" err="1"/>
              <a:t>from</a:t>
            </a:r>
            <a:r>
              <a:rPr lang="pt-PT" altLang="pt-PT" sz="3600" dirty="0"/>
              <a:t> </a:t>
            </a:r>
            <a:r>
              <a:rPr lang="pt-PT" altLang="pt-PT" sz="3600" dirty="0" err="1"/>
              <a:t>one</a:t>
            </a:r>
            <a:r>
              <a:rPr lang="pt-PT" altLang="pt-PT" sz="3600" dirty="0"/>
              <a:t> </a:t>
            </a:r>
            <a:r>
              <a:rPr lang="pt-PT" altLang="pt-PT" sz="3600" dirty="0" err="1"/>
              <a:t>department</a:t>
            </a:r>
            <a:r>
              <a:rPr lang="pt-PT" altLang="pt-PT" sz="3600" dirty="0"/>
              <a:t> to </a:t>
            </a:r>
            <a:r>
              <a:rPr lang="pt-PT" altLang="pt-PT" sz="3600" dirty="0" err="1"/>
              <a:t>another</a:t>
            </a:r>
            <a:r>
              <a:rPr lang="pt-PT" altLang="pt-PT" sz="3600" dirty="0"/>
              <a:t>. </a:t>
            </a:r>
            <a:r>
              <a:rPr lang="pt-PT" altLang="pt-PT" sz="3600" dirty="0" err="1"/>
              <a:t>They</a:t>
            </a:r>
            <a:r>
              <a:rPr lang="pt-PT" altLang="pt-PT" sz="3600" dirty="0"/>
              <a:t> </a:t>
            </a:r>
            <a:r>
              <a:rPr lang="pt-PT" altLang="pt-PT" sz="3600" dirty="0" err="1"/>
              <a:t>claim</a:t>
            </a:r>
            <a:r>
              <a:rPr lang="pt-PT" altLang="pt-PT" sz="3600" dirty="0"/>
              <a:t> </a:t>
            </a:r>
            <a:r>
              <a:rPr lang="pt-PT" altLang="pt-PT" sz="3600" dirty="0" err="1"/>
              <a:t>that</a:t>
            </a:r>
            <a:r>
              <a:rPr lang="pt-PT" altLang="pt-PT" sz="3600" dirty="0"/>
              <a:t> </a:t>
            </a:r>
            <a:r>
              <a:rPr lang="pt-PT" altLang="pt-PT" sz="3600" dirty="0" err="1"/>
              <a:t>it</a:t>
            </a:r>
            <a:r>
              <a:rPr lang="pt-PT" altLang="pt-PT" sz="3600" dirty="0"/>
              <a:t> </a:t>
            </a:r>
            <a:r>
              <a:rPr lang="pt-PT" altLang="pt-PT" sz="3600" dirty="0" err="1"/>
              <a:t>is</a:t>
            </a:r>
            <a:r>
              <a:rPr lang="pt-PT" altLang="pt-PT" sz="3600" dirty="0"/>
              <a:t> </a:t>
            </a:r>
            <a:r>
              <a:rPr lang="pt-PT" altLang="pt-PT" sz="3600" dirty="0" err="1"/>
              <a:t>far</a:t>
            </a:r>
            <a:r>
              <a:rPr lang="pt-PT" altLang="pt-PT" sz="3600" dirty="0"/>
              <a:t> more </a:t>
            </a:r>
            <a:r>
              <a:rPr lang="pt-PT" altLang="pt-PT" sz="3600" dirty="0" err="1"/>
              <a:t>efficient</a:t>
            </a:r>
            <a:r>
              <a:rPr lang="pt-PT" altLang="pt-PT" sz="3600" dirty="0"/>
              <a:t> to </a:t>
            </a:r>
            <a:r>
              <a:rPr lang="pt-PT" altLang="pt-PT" sz="3600" dirty="0" err="1"/>
              <a:t>appoint</a:t>
            </a:r>
            <a:r>
              <a:rPr lang="pt-PT" altLang="pt-PT" sz="3600" dirty="0"/>
              <a:t> a team </a:t>
            </a:r>
            <a:r>
              <a:rPr lang="pt-PT" altLang="pt-PT" sz="3600" dirty="0" err="1"/>
              <a:t>who</a:t>
            </a:r>
            <a:r>
              <a:rPr lang="pt-PT" altLang="pt-PT" sz="3600" dirty="0"/>
              <a:t> </a:t>
            </a:r>
            <a:r>
              <a:rPr lang="pt-PT" altLang="pt-PT" sz="3600" dirty="0" err="1"/>
              <a:t>perform</a:t>
            </a:r>
            <a:r>
              <a:rPr lang="pt-PT" altLang="pt-PT" sz="3600" dirty="0"/>
              <a:t> </a:t>
            </a:r>
            <a:r>
              <a:rPr lang="pt-PT" altLang="pt-PT" sz="3600" dirty="0" err="1"/>
              <a:t>all</a:t>
            </a:r>
            <a:r>
              <a:rPr lang="pt-PT" altLang="pt-PT" sz="3600" dirty="0"/>
              <a:t> </a:t>
            </a:r>
            <a:r>
              <a:rPr lang="pt-PT" altLang="pt-PT" sz="3600" dirty="0" err="1"/>
              <a:t>the</a:t>
            </a:r>
            <a:r>
              <a:rPr lang="pt-PT" altLang="pt-PT" sz="3600" dirty="0"/>
              <a:t> </a:t>
            </a:r>
            <a:r>
              <a:rPr lang="pt-PT" altLang="pt-PT" sz="3600" dirty="0" err="1"/>
              <a:t>tasks</a:t>
            </a:r>
            <a:r>
              <a:rPr lang="pt-PT" altLang="pt-PT" sz="3600" dirty="0"/>
              <a:t> in </a:t>
            </a:r>
            <a:r>
              <a:rPr lang="pt-PT" altLang="pt-PT" sz="3600" dirty="0" err="1"/>
              <a:t>the</a:t>
            </a:r>
            <a:r>
              <a:rPr lang="pt-PT" altLang="pt-PT" sz="3600" dirty="0"/>
              <a:t> </a:t>
            </a:r>
            <a:r>
              <a:rPr lang="pt-PT" altLang="pt-PT" sz="3600" dirty="0" err="1"/>
              <a:t>process</a:t>
            </a:r>
            <a:r>
              <a:rPr lang="pt-PT" altLang="pt-PT" sz="3600" dirty="0"/>
              <a:t>.</a:t>
            </a:r>
          </a:p>
        </p:txBody>
      </p:sp>
    </p:spTree>
    <p:extLst>
      <p:ext uri="{BB962C8B-B14F-4D97-AF65-F5344CB8AC3E}">
        <p14:creationId xmlns:p14="http://schemas.microsoft.com/office/powerpoint/2010/main" val="13164218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p>
        </p:txBody>
      </p:sp>
      <p:sp>
        <p:nvSpPr>
          <p:cNvPr id="154627" name="Rectangle 3"/>
          <p:cNvSpPr>
            <a:spLocks noGrp="1" noChangeArrowheads="1"/>
          </p:cNvSpPr>
          <p:nvPr>
            <p:ph type="body" idx="1"/>
          </p:nvPr>
        </p:nvSpPr>
        <p:spPr/>
        <p:txBody>
          <a:bodyPr>
            <a:noAutofit/>
          </a:bodyPr>
          <a:lstStyle/>
          <a:p>
            <a:pPr algn="just" eaLnBrk="1" hangingPunct="1">
              <a:lnSpc>
                <a:spcPct val="80000"/>
              </a:lnSpc>
            </a:pPr>
            <a:r>
              <a:rPr lang="pt-PT" altLang="pt-PT" sz="2000" b="1" dirty="0" err="1"/>
              <a:t>Cautionary</a:t>
            </a:r>
            <a:r>
              <a:rPr lang="pt-PT" altLang="pt-PT" sz="2000" b="1" dirty="0"/>
              <a:t> note </a:t>
            </a:r>
            <a:r>
              <a:rPr lang="pt-PT" altLang="pt-PT" sz="2000" b="1" dirty="0" err="1"/>
              <a:t>on</a:t>
            </a:r>
            <a:r>
              <a:rPr lang="pt-PT" altLang="pt-PT" sz="2000" b="1" dirty="0"/>
              <a:t> </a:t>
            </a:r>
            <a:r>
              <a:rPr lang="pt-PT" altLang="pt-PT" sz="2000" b="1" dirty="0" err="1"/>
              <a:t>using</a:t>
            </a:r>
            <a:r>
              <a:rPr lang="pt-PT" altLang="pt-PT" sz="2000" b="1" dirty="0"/>
              <a:t> </a:t>
            </a:r>
            <a:r>
              <a:rPr lang="pt-PT" altLang="pt-PT" sz="2000" b="1" dirty="0" err="1"/>
              <a:t>the</a:t>
            </a:r>
            <a:r>
              <a:rPr lang="pt-PT" altLang="pt-PT" sz="2000" b="1" dirty="0"/>
              <a:t> </a:t>
            </a:r>
            <a:r>
              <a:rPr lang="pt-PT" altLang="pt-PT" sz="2000" b="1" dirty="0" err="1"/>
              <a:t>Balanced</a:t>
            </a:r>
            <a:r>
              <a:rPr lang="pt-PT" altLang="pt-PT" sz="2000" b="1" dirty="0"/>
              <a:t> </a:t>
            </a:r>
            <a:r>
              <a:rPr lang="pt-PT" altLang="pt-PT" sz="2000" b="1" dirty="0" err="1"/>
              <a:t>Scorecard</a:t>
            </a:r>
            <a:endParaRPr lang="pt-PT" altLang="pt-PT" sz="2000" b="1" dirty="0"/>
          </a:p>
          <a:p>
            <a:pPr algn="just" eaLnBrk="1" hangingPunct="1">
              <a:lnSpc>
                <a:spcPct val="80000"/>
              </a:lnSpc>
            </a:pPr>
            <a:r>
              <a:rPr lang="pt-PT" altLang="pt-PT" sz="2000" dirty="0" err="1"/>
              <a:t>You</a:t>
            </a:r>
            <a:r>
              <a:rPr lang="pt-PT" altLang="pt-PT" sz="2000" dirty="0"/>
              <a:t> </a:t>
            </a:r>
            <a:r>
              <a:rPr lang="pt-PT" altLang="pt-PT" sz="2000" dirty="0" err="1"/>
              <a:t>tend</a:t>
            </a:r>
            <a:r>
              <a:rPr lang="pt-PT" altLang="pt-PT" sz="2000" dirty="0"/>
              <a:t> to </a:t>
            </a:r>
            <a:r>
              <a:rPr lang="pt-PT" altLang="pt-PT" sz="2000" dirty="0" err="1"/>
              <a:t>get</a:t>
            </a:r>
            <a:r>
              <a:rPr lang="pt-PT" altLang="pt-PT" sz="2000" dirty="0"/>
              <a:t> </a:t>
            </a:r>
            <a:r>
              <a:rPr lang="pt-PT" altLang="pt-PT" sz="2000" dirty="0" err="1"/>
              <a:t>what</a:t>
            </a:r>
            <a:r>
              <a:rPr lang="pt-PT" altLang="pt-PT" sz="2000" dirty="0"/>
              <a:t> </a:t>
            </a:r>
            <a:r>
              <a:rPr lang="pt-PT" altLang="pt-PT" sz="2000" dirty="0" err="1"/>
              <a:t>you</a:t>
            </a:r>
            <a:r>
              <a:rPr lang="pt-PT" altLang="pt-PT" sz="2000" dirty="0"/>
              <a:t> </a:t>
            </a:r>
            <a:r>
              <a:rPr lang="pt-PT" altLang="pt-PT" sz="2000" dirty="0" err="1"/>
              <a:t>measure</a:t>
            </a:r>
            <a:r>
              <a:rPr lang="pt-PT" altLang="pt-PT" sz="2000" dirty="0"/>
              <a:t>. </a:t>
            </a:r>
            <a:r>
              <a:rPr lang="pt-PT" altLang="pt-PT" sz="2000" dirty="0" err="1"/>
              <a:t>People</a:t>
            </a:r>
            <a:r>
              <a:rPr lang="pt-PT" altLang="pt-PT" sz="2000" dirty="0"/>
              <a:t> </a:t>
            </a:r>
            <a:r>
              <a:rPr lang="pt-PT" altLang="pt-PT" sz="2000" dirty="0" err="1"/>
              <a:t>will</a:t>
            </a:r>
            <a:r>
              <a:rPr lang="pt-PT" altLang="pt-PT" sz="2000" dirty="0"/>
              <a:t> </a:t>
            </a:r>
            <a:r>
              <a:rPr lang="pt-PT" altLang="pt-PT" sz="2000" dirty="0" err="1"/>
              <a:t>work</a:t>
            </a:r>
            <a:r>
              <a:rPr lang="pt-PT" altLang="pt-PT" sz="2000" dirty="0"/>
              <a:t> to </a:t>
            </a:r>
            <a:r>
              <a:rPr lang="pt-PT" altLang="pt-PT" sz="2000" dirty="0" err="1"/>
              <a:t>achieve</a:t>
            </a:r>
            <a:r>
              <a:rPr lang="pt-PT" altLang="pt-PT" sz="2000" dirty="0"/>
              <a:t> </a:t>
            </a:r>
            <a:r>
              <a:rPr lang="pt-PT" altLang="pt-PT" sz="2000" dirty="0" err="1"/>
              <a:t>the</a:t>
            </a:r>
            <a:r>
              <a:rPr lang="pt-PT" altLang="pt-PT" sz="2000" dirty="0"/>
              <a:t> </a:t>
            </a:r>
            <a:r>
              <a:rPr lang="pt-PT" altLang="pt-PT" sz="2000" dirty="0" err="1"/>
              <a:t>explicit</a:t>
            </a:r>
            <a:r>
              <a:rPr lang="pt-PT" altLang="pt-PT" sz="2000" dirty="0"/>
              <a:t> targets </a:t>
            </a:r>
            <a:r>
              <a:rPr lang="pt-PT" altLang="pt-PT" sz="2000" dirty="0" err="1"/>
              <a:t>which</a:t>
            </a:r>
            <a:r>
              <a:rPr lang="pt-PT" altLang="pt-PT" sz="2000" dirty="0"/>
              <a:t> are set. For </a:t>
            </a:r>
            <a:r>
              <a:rPr lang="pt-PT" altLang="pt-PT" sz="2000" dirty="0" err="1"/>
              <a:t>example</a:t>
            </a:r>
            <a:r>
              <a:rPr lang="pt-PT" altLang="pt-PT" sz="2000" dirty="0"/>
              <a:t>, </a:t>
            </a:r>
            <a:r>
              <a:rPr lang="pt-PT" altLang="pt-PT" sz="2000" dirty="0" err="1"/>
              <a:t>emphasizing</a:t>
            </a:r>
            <a:r>
              <a:rPr lang="pt-PT" altLang="pt-PT" sz="2000" dirty="0"/>
              <a:t> </a:t>
            </a:r>
            <a:r>
              <a:rPr lang="pt-PT" altLang="pt-PT" sz="2000" dirty="0" err="1"/>
              <a:t>traditional</a:t>
            </a:r>
            <a:r>
              <a:rPr lang="pt-PT" altLang="pt-PT" sz="2000" dirty="0"/>
              <a:t> financial </a:t>
            </a:r>
            <a:r>
              <a:rPr lang="pt-PT" altLang="pt-PT" sz="2000" dirty="0" err="1"/>
              <a:t>measures</a:t>
            </a:r>
            <a:r>
              <a:rPr lang="pt-PT" altLang="pt-PT" sz="2000" dirty="0"/>
              <a:t> </a:t>
            </a:r>
            <a:r>
              <a:rPr lang="pt-PT" altLang="pt-PT" sz="2000" dirty="0" err="1"/>
              <a:t>may</a:t>
            </a:r>
            <a:r>
              <a:rPr lang="pt-PT" altLang="pt-PT" sz="2000" dirty="0"/>
              <a:t> </a:t>
            </a:r>
            <a:r>
              <a:rPr lang="pt-PT" altLang="pt-PT" sz="2000" dirty="0" err="1"/>
              <a:t>encourage</a:t>
            </a:r>
            <a:r>
              <a:rPr lang="pt-PT" altLang="pt-PT" sz="2000" dirty="0"/>
              <a:t> short-</a:t>
            </a:r>
            <a:r>
              <a:rPr lang="pt-PT" altLang="pt-PT" sz="2000" dirty="0" err="1"/>
              <a:t>term</a:t>
            </a:r>
            <a:r>
              <a:rPr lang="pt-PT" altLang="pt-PT" sz="2000" dirty="0"/>
              <a:t> </a:t>
            </a:r>
            <a:r>
              <a:rPr lang="pt-PT" altLang="pt-PT" sz="2000" dirty="0" err="1"/>
              <a:t>thinking</a:t>
            </a:r>
            <a:r>
              <a:rPr lang="pt-PT" altLang="pt-PT" sz="2000" dirty="0"/>
              <a:t>. </a:t>
            </a:r>
            <a:r>
              <a:rPr lang="pt-PT" altLang="pt-PT" sz="2000" dirty="0" err="1"/>
              <a:t>The</a:t>
            </a:r>
            <a:r>
              <a:rPr lang="pt-PT" altLang="pt-PT" sz="2000" dirty="0"/>
              <a:t> </a:t>
            </a:r>
            <a:r>
              <a:rPr lang="pt-PT" altLang="pt-PT" sz="2000" dirty="0">
                <a:hlinkClick r:id="rId3"/>
              </a:rPr>
              <a:t>Core </a:t>
            </a:r>
            <a:r>
              <a:rPr lang="pt-PT" altLang="pt-PT" sz="2000" dirty="0" err="1">
                <a:hlinkClick r:id="rId3"/>
              </a:rPr>
              <a:t>Group</a:t>
            </a:r>
            <a:r>
              <a:rPr lang="pt-PT" altLang="pt-PT" sz="2000" dirty="0">
                <a:hlinkClick r:id="rId3"/>
              </a:rPr>
              <a:t> </a:t>
            </a:r>
            <a:r>
              <a:rPr lang="pt-PT" altLang="pt-PT" sz="2000" dirty="0" err="1">
                <a:hlinkClick r:id="rId3"/>
              </a:rPr>
              <a:t>Theory</a:t>
            </a:r>
            <a:r>
              <a:rPr lang="pt-PT" altLang="pt-PT" sz="2000" dirty="0"/>
              <a:t> </a:t>
            </a:r>
            <a:r>
              <a:rPr lang="pt-PT" altLang="pt-PT" sz="2000" dirty="0" err="1"/>
              <a:t>by</a:t>
            </a:r>
            <a:r>
              <a:rPr lang="pt-PT" altLang="pt-PT" sz="2000" dirty="0"/>
              <a:t> </a:t>
            </a:r>
            <a:r>
              <a:rPr lang="pt-PT" altLang="pt-PT" sz="2000" dirty="0" err="1"/>
              <a:t>Kleiner</a:t>
            </a:r>
            <a:r>
              <a:rPr lang="pt-PT" altLang="pt-PT" sz="2000" dirty="0"/>
              <a:t> </a:t>
            </a:r>
            <a:r>
              <a:rPr lang="pt-PT" altLang="pt-PT" sz="2000" dirty="0" err="1"/>
              <a:t>provides</a:t>
            </a:r>
            <a:r>
              <a:rPr lang="pt-PT" altLang="pt-PT" sz="2000" dirty="0"/>
              <a:t> </a:t>
            </a:r>
            <a:r>
              <a:rPr lang="pt-PT" altLang="pt-PT" sz="2000" dirty="0" err="1"/>
              <a:t>further</a:t>
            </a:r>
            <a:r>
              <a:rPr lang="pt-PT" altLang="pt-PT" sz="2000" dirty="0"/>
              <a:t> </a:t>
            </a:r>
            <a:r>
              <a:rPr lang="pt-PT" altLang="pt-PT" sz="2000" dirty="0" err="1"/>
              <a:t>clues</a:t>
            </a:r>
            <a:r>
              <a:rPr lang="pt-PT" altLang="pt-PT" sz="2000" dirty="0"/>
              <a:t> </a:t>
            </a:r>
            <a:r>
              <a:rPr lang="pt-PT" altLang="pt-PT" sz="2000" dirty="0" err="1"/>
              <a:t>on</a:t>
            </a:r>
            <a:r>
              <a:rPr lang="pt-PT" altLang="pt-PT" sz="2000" dirty="0"/>
              <a:t> </a:t>
            </a:r>
            <a:r>
              <a:rPr lang="pt-PT" altLang="pt-PT" sz="2000" dirty="0" err="1"/>
              <a:t>the</a:t>
            </a:r>
            <a:r>
              <a:rPr lang="pt-PT" altLang="pt-PT" sz="2000" dirty="0"/>
              <a:t> </a:t>
            </a:r>
            <a:r>
              <a:rPr lang="pt-PT" altLang="pt-PT" sz="2000" dirty="0" err="1"/>
              <a:t>mechanisms</a:t>
            </a:r>
            <a:r>
              <a:rPr lang="pt-PT" altLang="pt-PT" sz="2000" dirty="0"/>
              <a:t> </a:t>
            </a:r>
            <a:r>
              <a:rPr lang="pt-PT" altLang="pt-PT" sz="2000" dirty="0" err="1"/>
              <a:t>behind</a:t>
            </a:r>
            <a:r>
              <a:rPr lang="pt-PT" altLang="pt-PT" sz="2000" dirty="0"/>
              <a:t> </a:t>
            </a:r>
            <a:r>
              <a:rPr lang="pt-PT" altLang="pt-PT" sz="2000" dirty="0" err="1"/>
              <a:t>this</a:t>
            </a:r>
            <a:r>
              <a:rPr lang="pt-PT" altLang="pt-PT" sz="2000" dirty="0"/>
              <a:t>. </a:t>
            </a:r>
            <a:r>
              <a:rPr lang="pt-PT" altLang="pt-PT" sz="2000" dirty="0" err="1"/>
              <a:t>Kaplan</a:t>
            </a:r>
            <a:r>
              <a:rPr lang="pt-PT" altLang="pt-PT" sz="2000" dirty="0"/>
              <a:t> </a:t>
            </a:r>
            <a:r>
              <a:rPr lang="pt-PT" altLang="pt-PT" sz="2000" dirty="0" err="1"/>
              <a:t>and</a:t>
            </a:r>
            <a:r>
              <a:rPr lang="pt-PT" altLang="pt-PT" sz="2000" dirty="0"/>
              <a:t> Norton </a:t>
            </a:r>
            <a:r>
              <a:rPr lang="pt-PT" altLang="pt-PT" sz="2000" dirty="0" err="1"/>
              <a:t>recognize</a:t>
            </a:r>
            <a:r>
              <a:rPr lang="pt-PT" altLang="pt-PT" sz="2000" dirty="0"/>
              <a:t> </a:t>
            </a:r>
            <a:r>
              <a:rPr lang="pt-PT" altLang="pt-PT" sz="2000" dirty="0" err="1"/>
              <a:t>this</a:t>
            </a:r>
            <a:r>
              <a:rPr lang="pt-PT" altLang="pt-PT" sz="2000" dirty="0"/>
              <a:t>, </a:t>
            </a:r>
            <a:r>
              <a:rPr lang="pt-PT" altLang="pt-PT" sz="2000" dirty="0" err="1"/>
              <a:t>and</a:t>
            </a:r>
            <a:r>
              <a:rPr lang="pt-PT" altLang="pt-PT" sz="2000" dirty="0"/>
              <a:t> urge for a more </a:t>
            </a:r>
            <a:r>
              <a:rPr lang="pt-PT" altLang="pt-PT" sz="2000" dirty="0" err="1"/>
              <a:t>balanced</a:t>
            </a:r>
            <a:r>
              <a:rPr lang="pt-PT" altLang="pt-PT" sz="2000" dirty="0"/>
              <a:t> set </a:t>
            </a:r>
            <a:r>
              <a:rPr lang="pt-PT" altLang="pt-PT" sz="2000" dirty="0" err="1"/>
              <a:t>of</a:t>
            </a:r>
            <a:r>
              <a:rPr lang="pt-PT" altLang="pt-PT" sz="2000" dirty="0"/>
              <a:t> </a:t>
            </a:r>
            <a:r>
              <a:rPr lang="pt-PT" altLang="pt-PT" sz="2000" dirty="0" err="1"/>
              <a:t>measurements</a:t>
            </a:r>
            <a:r>
              <a:rPr lang="pt-PT" altLang="pt-PT" sz="2000" dirty="0"/>
              <a:t>. </a:t>
            </a:r>
            <a:r>
              <a:rPr lang="pt-PT" altLang="pt-PT" sz="2000" dirty="0" err="1"/>
              <a:t>But</a:t>
            </a:r>
            <a:r>
              <a:rPr lang="pt-PT" altLang="pt-PT" sz="2000" dirty="0"/>
              <a:t> </a:t>
            </a:r>
            <a:r>
              <a:rPr lang="pt-PT" altLang="pt-PT" sz="2000" dirty="0" err="1"/>
              <a:t>still</a:t>
            </a:r>
            <a:r>
              <a:rPr lang="pt-PT" altLang="pt-PT" sz="2000" dirty="0"/>
              <a:t>, </a:t>
            </a:r>
            <a:r>
              <a:rPr lang="pt-PT" altLang="pt-PT" sz="2000" dirty="0" err="1"/>
              <a:t>people</a:t>
            </a:r>
            <a:r>
              <a:rPr lang="pt-PT" altLang="pt-PT" sz="2000" dirty="0"/>
              <a:t> </a:t>
            </a:r>
            <a:r>
              <a:rPr lang="pt-PT" altLang="pt-PT" sz="2000" dirty="0" err="1"/>
              <a:t>will</a:t>
            </a:r>
            <a:r>
              <a:rPr lang="pt-PT" altLang="pt-PT" sz="2000" dirty="0"/>
              <a:t> </a:t>
            </a:r>
            <a:r>
              <a:rPr lang="pt-PT" altLang="pt-PT" sz="2000" dirty="0" err="1"/>
              <a:t>work</a:t>
            </a:r>
            <a:r>
              <a:rPr lang="pt-PT" altLang="pt-PT" sz="2000" dirty="0"/>
              <a:t> to </a:t>
            </a:r>
            <a:r>
              <a:rPr lang="pt-PT" altLang="pt-PT" sz="2000" dirty="0" err="1"/>
              <a:t>achieve</a:t>
            </a:r>
            <a:r>
              <a:rPr lang="pt-PT" altLang="pt-PT" sz="2000" dirty="0"/>
              <a:t> </a:t>
            </a:r>
            <a:r>
              <a:rPr lang="pt-PT" altLang="pt-PT" sz="2000" dirty="0" err="1"/>
              <a:t>their</a:t>
            </a:r>
            <a:r>
              <a:rPr lang="pt-PT" altLang="pt-PT" sz="2000" dirty="0"/>
              <a:t> </a:t>
            </a:r>
            <a:r>
              <a:rPr lang="pt-PT" altLang="pt-PT" sz="2000" dirty="0" err="1"/>
              <a:t>scorecard</a:t>
            </a:r>
            <a:r>
              <a:rPr lang="pt-PT" altLang="pt-PT" sz="2000" dirty="0"/>
              <a:t> </a:t>
            </a:r>
            <a:r>
              <a:rPr lang="pt-PT" altLang="pt-PT" sz="2000" dirty="0" err="1"/>
              <a:t>goals</a:t>
            </a:r>
            <a:r>
              <a:rPr lang="pt-PT" altLang="pt-PT" sz="2000" dirty="0"/>
              <a:t>, </a:t>
            </a:r>
            <a:r>
              <a:rPr lang="pt-PT" altLang="pt-PT" sz="2000" dirty="0" err="1"/>
              <a:t>and</a:t>
            </a:r>
            <a:r>
              <a:rPr lang="pt-PT" altLang="pt-PT" sz="2000" dirty="0"/>
              <a:t> </a:t>
            </a:r>
            <a:r>
              <a:rPr lang="pt-PT" altLang="pt-PT" sz="2000" dirty="0" err="1"/>
              <a:t>may</a:t>
            </a:r>
            <a:r>
              <a:rPr lang="pt-PT" altLang="pt-PT" sz="2000" dirty="0"/>
              <a:t> ignore </a:t>
            </a:r>
            <a:r>
              <a:rPr lang="pt-PT" altLang="pt-PT" sz="2000" dirty="0" err="1"/>
              <a:t>important</a:t>
            </a:r>
            <a:r>
              <a:rPr lang="pt-PT" altLang="pt-PT" sz="2000" dirty="0"/>
              <a:t> </a:t>
            </a:r>
            <a:r>
              <a:rPr lang="pt-PT" altLang="pt-PT" sz="2000" dirty="0" err="1"/>
              <a:t>things</a:t>
            </a:r>
            <a:r>
              <a:rPr lang="pt-PT" altLang="pt-PT" sz="2000" dirty="0"/>
              <a:t> </a:t>
            </a:r>
            <a:r>
              <a:rPr lang="pt-PT" altLang="pt-PT" sz="2000" dirty="0" err="1"/>
              <a:t>which</a:t>
            </a:r>
            <a:r>
              <a:rPr lang="pt-PT" altLang="pt-PT" sz="2000" dirty="0"/>
              <a:t> </a:t>
            </a:r>
            <a:r>
              <a:rPr lang="pt-PT" altLang="pt-PT" sz="2000" dirty="0" err="1"/>
              <a:t>have</a:t>
            </a:r>
            <a:r>
              <a:rPr lang="pt-PT" altLang="pt-PT" sz="2000" dirty="0"/>
              <a:t> no </a:t>
            </a:r>
            <a:r>
              <a:rPr lang="pt-PT" altLang="pt-PT" sz="2000" dirty="0" err="1"/>
              <a:t>place</a:t>
            </a:r>
            <a:r>
              <a:rPr lang="pt-PT" altLang="pt-PT" sz="2000" dirty="0"/>
              <a:t> </a:t>
            </a:r>
            <a:r>
              <a:rPr lang="pt-PT" altLang="pt-PT" sz="2000" dirty="0" err="1"/>
              <a:t>on</a:t>
            </a:r>
            <a:r>
              <a:rPr lang="pt-PT" altLang="pt-PT" sz="2000" dirty="0"/>
              <a:t> </a:t>
            </a:r>
            <a:r>
              <a:rPr lang="pt-PT" altLang="pt-PT" sz="2000" dirty="0" err="1"/>
              <a:t>their</a:t>
            </a:r>
            <a:r>
              <a:rPr lang="pt-PT" altLang="pt-PT" sz="2000" dirty="0"/>
              <a:t> </a:t>
            </a:r>
            <a:r>
              <a:rPr lang="pt-PT" altLang="pt-PT" sz="2000" dirty="0" err="1"/>
              <a:t>scorecard</a:t>
            </a:r>
            <a:r>
              <a:rPr lang="pt-PT" altLang="pt-PT" sz="2000" dirty="0"/>
              <a:t>. </a:t>
            </a:r>
            <a:endParaRPr lang="pt-PT" altLang="pt-PT" sz="2000" dirty="0" smtClean="0"/>
          </a:p>
          <a:p>
            <a:pPr algn="just" eaLnBrk="1" hangingPunct="1">
              <a:lnSpc>
                <a:spcPct val="80000"/>
              </a:lnSpc>
            </a:pPr>
            <a:r>
              <a:rPr lang="pt-PT" altLang="pt-PT" sz="2000" b="1" dirty="0" err="1" smtClean="0"/>
              <a:t>Evolution</a:t>
            </a:r>
            <a:r>
              <a:rPr lang="pt-PT" altLang="pt-PT" sz="2000" b="1" dirty="0" smtClean="0"/>
              <a:t> </a:t>
            </a:r>
            <a:r>
              <a:rPr lang="pt-PT" altLang="pt-PT" sz="2000" b="1" dirty="0" err="1"/>
              <a:t>of</a:t>
            </a:r>
            <a:r>
              <a:rPr lang="pt-PT" altLang="pt-PT" sz="2000" b="1" dirty="0"/>
              <a:t> </a:t>
            </a:r>
            <a:r>
              <a:rPr lang="pt-PT" altLang="pt-PT" sz="2000" b="1" dirty="0" err="1"/>
              <a:t>the</a:t>
            </a:r>
            <a:r>
              <a:rPr lang="pt-PT" altLang="pt-PT" sz="2000" b="1" dirty="0"/>
              <a:t> </a:t>
            </a:r>
            <a:r>
              <a:rPr lang="pt-PT" altLang="pt-PT" sz="2000" b="1" dirty="0" err="1"/>
              <a:t>Balanced</a:t>
            </a:r>
            <a:r>
              <a:rPr lang="pt-PT" altLang="pt-PT" sz="2000" b="1" dirty="0"/>
              <a:t> </a:t>
            </a:r>
            <a:r>
              <a:rPr lang="pt-PT" altLang="pt-PT" sz="2000" b="1" dirty="0" err="1"/>
              <a:t>Scorecard</a:t>
            </a:r>
            <a:endParaRPr lang="pt-PT" altLang="pt-PT" sz="2000" b="1" dirty="0"/>
          </a:p>
          <a:p>
            <a:pPr algn="just" eaLnBrk="1" hangingPunct="1">
              <a:lnSpc>
                <a:spcPct val="80000"/>
              </a:lnSpc>
            </a:pPr>
            <a:r>
              <a:rPr lang="pt-PT" altLang="pt-PT" sz="2000" dirty="0"/>
              <a:t>In 2002, </a:t>
            </a:r>
            <a:r>
              <a:rPr lang="pt-PT" altLang="pt-PT" sz="2000" dirty="0" err="1"/>
              <a:t>Cobbold</a:t>
            </a:r>
            <a:r>
              <a:rPr lang="pt-PT" altLang="pt-PT" sz="2000" dirty="0"/>
              <a:t> </a:t>
            </a:r>
            <a:r>
              <a:rPr lang="pt-PT" altLang="pt-PT" sz="2000" dirty="0" err="1"/>
              <a:t>and</a:t>
            </a:r>
            <a:r>
              <a:rPr lang="pt-PT" altLang="pt-PT" sz="2000" dirty="0"/>
              <a:t> </a:t>
            </a:r>
            <a:r>
              <a:rPr lang="pt-PT" altLang="pt-PT" sz="2000" dirty="0" err="1"/>
              <a:t>Lawrie</a:t>
            </a:r>
            <a:r>
              <a:rPr lang="pt-PT" altLang="pt-PT" sz="2000" dirty="0"/>
              <a:t> </a:t>
            </a:r>
            <a:r>
              <a:rPr lang="pt-PT" altLang="pt-PT" sz="2000" dirty="0" err="1"/>
              <a:t>developed</a:t>
            </a:r>
            <a:r>
              <a:rPr lang="pt-PT" altLang="pt-PT" sz="2000" dirty="0"/>
              <a:t> a </a:t>
            </a:r>
            <a:r>
              <a:rPr lang="pt-PT" altLang="pt-PT" sz="2000" dirty="0" err="1"/>
              <a:t>classification</a:t>
            </a:r>
            <a:r>
              <a:rPr lang="pt-PT" altLang="pt-PT" sz="2000" dirty="0"/>
              <a:t> </a:t>
            </a:r>
            <a:r>
              <a:rPr lang="pt-PT" altLang="pt-PT" sz="2000" dirty="0" err="1"/>
              <a:t>of</a:t>
            </a:r>
            <a:r>
              <a:rPr lang="pt-PT" altLang="pt-PT" sz="2000" dirty="0"/>
              <a:t> </a:t>
            </a:r>
            <a:r>
              <a:rPr lang="pt-PT" altLang="pt-PT" sz="2000" dirty="0" err="1"/>
              <a:t>Balanced</a:t>
            </a:r>
            <a:r>
              <a:rPr lang="pt-PT" altLang="pt-PT" sz="2000" dirty="0"/>
              <a:t> </a:t>
            </a:r>
            <a:r>
              <a:rPr lang="pt-PT" altLang="pt-PT" sz="2000" dirty="0" err="1"/>
              <a:t>Scorecard</a:t>
            </a:r>
            <a:r>
              <a:rPr lang="pt-PT" altLang="pt-PT" sz="2000" dirty="0"/>
              <a:t> designs </a:t>
            </a:r>
            <a:r>
              <a:rPr lang="pt-PT" altLang="pt-PT" sz="2000" dirty="0" err="1"/>
              <a:t>based</a:t>
            </a:r>
            <a:r>
              <a:rPr lang="pt-PT" altLang="pt-PT" sz="2000" dirty="0"/>
              <a:t> </a:t>
            </a:r>
            <a:r>
              <a:rPr lang="pt-PT" altLang="pt-PT" sz="2000" dirty="0" err="1"/>
              <a:t>upon</a:t>
            </a:r>
            <a:r>
              <a:rPr lang="pt-PT" altLang="pt-PT" sz="2000" dirty="0"/>
              <a:t> </a:t>
            </a:r>
            <a:r>
              <a:rPr lang="pt-PT" altLang="pt-PT" sz="2000" dirty="0" err="1"/>
              <a:t>the</a:t>
            </a:r>
            <a:r>
              <a:rPr lang="pt-PT" altLang="pt-PT" sz="2000" dirty="0"/>
              <a:t> </a:t>
            </a:r>
            <a:r>
              <a:rPr lang="pt-PT" altLang="pt-PT" sz="2000" dirty="0" err="1"/>
              <a:t>intended</a:t>
            </a:r>
            <a:r>
              <a:rPr lang="pt-PT" altLang="pt-PT" sz="2000" dirty="0"/>
              <a:t> </a:t>
            </a:r>
            <a:r>
              <a:rPr lang="pt-PT" altLang="pt-PT" sz="2000" dirty="0" err="1"/>
              <a:t>method</a:t>
            </a:r>
            <a:r>
              <a:rPr lang="pt-PT" altLang="pt-PT" sz="2000" dirty="0"/>
              <a:t> </a:t>
            </a:r>
            <a:r>
              <a:rPr lang="pt-PT" altLang="pt-PT" sz="2000" dirty="0" err="1"/>
              <a:t>of</a:t>
            </a:r>
            <a:r>
              <a:rPr lang="pt-PT" altLang="pt-PT" sz="2000" dirty="0"/>
              <a:t> use </a:t>
            </a:r>
            <a:r>
              <a:rPr lang="pt-PT" altLang="pt-PT" sz="2000" dirty="0" err="1"/>
              <a:t>within</a:t>
            </a:r>
            <a:r>
              <a:rPr lang="pt-PT" altLang="pt-PT" sz="2000" dirty="0"/>
              <a:t> </a:t>
            </a:r>
            <a:r>
              <a:rPr lang="pt-PT" altLang="pt-PT" sz="2000" dirty="0" err="1"/>
              <a:t>an</a:t>
            </a:r>
            <a:r>
              <a:rPr lang="pt-PT" altLang="pt-PT" sz="2000" dirty="0"/>
              <a:t> </a:t>
            </a:r>
            <a:r>
              <a:rPr lang="pt-PT" altLang="pt-PT" sz="2000" dirty="0" err="1"/>
              <a:t>organization</a:t>
            </a:r>
            <a:r>
              <a:rPr lang="pt-PT" altLang="pt-PT" sz="2000" dirty="0"/>
              <a:t>. </a:t>
            </a:r>
            <a:r>
              <a:rPr lang="pt-PT" altLang="pt-PT" sz="2000" dirty="0" err="1"/>
              <a:t>They</a:t>
            </a:r>
            <a:r>
              <a:rPr lang="pt-PT" altLang="pt-PT" sz="2000" dirty="0"/>
              <a:t> </a:t>
            </a:r>
            <a:r>
              <a:rPr lang="pt-PT" altLang="pt-PT" sz="2000" dirty="0" err="1"/>
              <a:t>describe</a:t>
            </a:r>
            <a:r>
              <a:rPr lang="pt-PT" altLang="pt-PT" sz="2000" dirty="0"/>
              <a:t> </a:t>
            </a:r>
            <a:r>
              <a:rPr lang="pt-PT" altLang="pt-PT" sz="2000" dirty="0" err="1"/>
              <a:t>how</a:t>
            </a:r>
            <a:r>
              <a:rPr lang="pt-PT" altLang="pt-PT" sz="2000" dirty="0"/>
              <a:t> </a:t>
            </a:r>
            <a:r>
              <a:rPr lang="pt-PT" altLang="pt-PT" sz="2000" dirty="0" err="1"/>
              <a:t>the</a:t>
            </a:r>
            <a:r>
              <a:rPr lang="pt-PT" altLang="pt-PT" sz="2000" dirty="0"/>
              <a:t> </a:t>
            </a:r>
            <a:r>
              <a:rPr lang="pt-PT" altLang="pt-PT" sz="2000" dirty="0" err="1"/>
              <a:t>Balanced</a:t>
            </a:r>
            <a:r>
              <a:rPr lang="pt-PT" altLang="pt-PT" sz="2000" dirty="0"/>
              <a:t> </a:t>
            </a:r>
            <a:r>
              <a:rPr lang="pt-PT" altLang="pt-PT" sz="2000" dirty="0" err="1"/>
              <a:t>Scorecard</a:t>
            </a:r>
            <a:r>
              <a:rPr lang="pt-PT" altLang="pt-PT" sz="2000" dirty="0"/>
              <a:t> can </a:t>
            </a:r>
            <a:r>
              <a:rPr lang="pt-PT" altLang="pt-PT" sz="2000" dirty="0" err="1"/>
              <a:t>be</a:t>
            </a:r>
            <a:r>
              <a:rPr lang="pt-PT" altLang="pt-PT" sz="2000" dirty="0"/>
              <a:t> </a:t>
            </a:r>
            <a:r>
              <a:rPr lang="pt-PT" altLang="pt-PT" sz="2000" dirty="0" err="1"/>
              <a:t>used</a:t>
            </a:r>
            <a:r>
              <a:rPr lang="pt-PT" altLang="pt-PT" sz="2000" dirty="0"/>
              <a:t> to </a:t>
            </a:r>
            <a:r>
              <a:rPr lang="pt-PT" altLang="pt-PT" sz="2000" dirty="0" err="1"/>
              <a:t>support</a:t>
            </a:r>
            <a:r>
              <a:rPr lang="pt-PT" altLang="pt-PT" sz="2000" dirty="0"/>
              <a:t> </a:t>
            </a:r>
            <a:r>
              <a:rPr lang="pt-PT" altLang="pt-PT" sz="2000" dirty="0" err="1"/>
              <a:t>three</a:t>
            </a:r>
            <a:r>
              <a:rPr lang="pt-PT" altLang="pt-PT" sz="2000" dirty="0"/>
              <a:t> </a:t>
            </a:r>
            <a:r>
              <a:rPr lang="pt-PT" altLang="pt-PT" sz="2000" dirty="0" err="1"/>
              <a:t>distinct</a:t>
            </a:r>
            <a:r>
              <a:rPr lang="pt-PT" altLang="pt-PT" sz="2000" dirty="0"/>
              <a:t> management </a:t>
            </a:r>
            <a:r>
              <a:rPr lang="pt-PT" altLang="pt-PT" sz="2000" dirty="0" err="1"/>
              <a:t>activities</a:t>
            </a:r>
            <a:r>
              <a:rPr lang="pt-PT" altLang="pt-PT" sz="2000" dirty="0"/>
              <a:t>, </a:t>
            </a:r>
            <a:r>
              <a:rPr lang="pt-PT" altLang="pt-PT" sz="2000" dirty="0" err="1"/>
              <a:t>the</a:t>
            </a:r>
            <a:r>
              <a:rPr lang="pt-PT" altLang="pt-PT" sz="2000" dirty="0"/>
              <a:t> </a:t>
            </a:r>
            <a:r>
              <a:rPr lang="pt-PT" altLang="pt-PT" sz="2000" dirty="0" err="1"/>
              <a:t>first</a:t>
            </a:r>
            <a:r>
              <a:rPr lang="pt-PT" altLang="pt-PT" sz="2000" dirty="0"/>
              <a:t> </a:t>
            </a:r>
            <a:r>
              <a:rPr lang="pt-PT" altLang="pt-PT" sz="2000" dirty="0" err="1"/>
              <a:t>two</a:t>
            </a:r>
            <a:r>
              <a:rPr lang="pt-PT" altLang="pt-PT" sz="2000" dirty="0"/>
              <a:t> </a:t>
            </a:r>
            <a:r>
              <a:rPr lang="pt-PT" altLang="pt-PT" sz="2000" dirty="0" err="1"/>
              <a:t>being</a:t>
            </a:r>
            <a:r>
              <a:rPr lang="pt-PT" altLang="pt-PT" sz="2000" dirty="0"/>
              <a:t> </a:t>
            </a:r>
            <a:r>
              <a:rPr lang="pt-PT" altLang="pt-PT" sz="2000" b="1" dirty="0"/>
              <a:t>management </a:t>
            </a:r>
            <a:r>
              <a:rPr lang="pt-PT" altLang="pt-PT" sz="2000" b="1" dirty="0" err="1"/>
              <a:t>control</a:t>
            </a:r>
            <a:r>
              <a:rPr lang="pt-PT" altLang="pt-PT" sz="2000" dirty="0"/>
              <a:t> </a:t>
            </a:r>
            <a:r>
              <a:rPr lang="pt-PT" altLang="pt-PT" sz="2000" dirty="0" err="1"/>
              <a:t>and</a:t>
            </a:r>
            <a:r>
              <a:rPr lang="pt-PT" altLang="pt-PT" sz="2000" dirty="0"/>
              <a:t> </a:t>
            </a:r>
            <a:r>
              <a:rPr lang="pt-PT" altLang="pt-PT" sz="2000" b="1" dirty="0" err="1"/>
              <a:t>strategic</a:t>
            </a:r>
            <a:r>
              <a:rPr lang="pt-PT" altLang="pt-PT" sz="2000" b="1" dirty="0"/>
              <a:t> </a:t>
            </a:r>
            <a:r>
              <a:rPr lang="pt-PT" altLang="pt-PT" sz="2000" b="1" dirty="0" err="1"/>
              <a:t>control</a:t>
            </a:r>
            <a:r>
              <a:rPr lang="pt-PT" altLang="pt-PT" sz="2000" dirty="0"/>
              <a:t>. </a:t>
            </a:r>
            <a:r>
              <a:rPr lang="pt-PT" altLang="pt-PT" sz="2000" dirty="0" err="1"/>
              <a:t>They</a:t>
            </a:r>
            <a:r>
              <a:rPr lang="pt-PT" altLang="pt-PT" sz="2000" dirty="0"/>
              <a:t> </a:t>
            </a:r>
            <a:r>
              <a:rPr lang="pt-PT" altLang="pt-PT" sz="2000" dirty="0" err="1"/>
              <a:t>assert</a:t>
            </a:r>
            <a:r>
              <a:rPr lang="pt-PT" altLang="pt-PT" sz="2000" dirty="0"/>
              <a:t> </a:t>
            </a:r>
            <a:r>
              <a:rPr lang="pt-PT" altLang="pt-PT" sz="2000" dirty="0" err="1"/>
              <a:t>that</a:t>
            </a:r>
            <a:r>
              <a:rPr lang="pt-PT" altLang="pt-PT" sz="2000" dirty="0"/>
              <a:t> </a:t>
            </a:r>
            <a:r>
              <a:rPr lang="pt-PT" altLang="pt-PT" sz="2000" dirty="0" err="1"/>
              <a:t>due</a:t>
            </a:r>
            <a:r>
              <a:rPr lang="pt-PT" altLang="pt-PT" sz="2000" dirty="0"/>
              <a:t> to </a:t>
            </a:r>
            <a:r>
              <a:rPr lang="pt-PT" altLang="pt-PT" sz="2000" dirty="0" err="1"/>
              <a:t>differences</a:t>
            </a:r>
            <a:r>
              <a:rPr lang="pt-PT" altLang="pt-PT" sz="2000" dirty="0"/>
              <a:t> in </a:t>
            </a:r>
            <a:r>
              <a:rPr lang="pt-PT" altLang="pt-PT" sz="2000" dirty="0" err="1"/>
              <a:t>the</a:t>
            </a:r>
            <a:r>
              <a:rPr lang="pt-PT" altLang="pt-PT" sz="2000" dirty="0"/>
              <a:t> performance data </a:t>
            </a:r>
            <a:r>
              <a:rPr lang="pt-PT" altLang="pt-PT" sz="2000" dirty="0" err="1"/>
              <a:t>requirements</a:t>
            </a:r>
            <a:r>
              <a:rPr lang="pt-PT" altLang="pt-PT" sz="2000" dirty="0"/>
              <a:t> </a:t>
            </a:r>
            <a:r>
              <a:rPr lang="pt-PT" altLang="pt-PT" sz="2000" dirty="0" err="1"/>
              <a:t>of</a:t>
            </a:r>
            <a:r>
              <a:rPr lang="pt-PT" altLang="pt-PT" sz="2000" dirty="0"/>
              <a:t> </a:t>
            </a:r>
            <a:r>
              <a:rPr lang="pt-PT" altLang="pt-PT" sz="2000" dirty="0" err="1"/>
              <a:t>these</a:t>
            </a:r>
            <a:r>
              <a:rPr lang="pt-PT" altLang="pt-PT" sz="2000" dirty="0"/>
              <a:t> </a:t>
            </a:r>
            <a:r>
              <a:rPr lang="pt-PT" altLang="pt-PT" sz="2000" dirty="0" err="1"/>
              <a:t>applications</a:t>
            </a:r>
            <a:r>
              <a:rPr lang="pt-PT" altLang="pt-PT" sz="2000" dirty="0"/>
              <a:t>, </a:t>
            </a:r>
            <a:r>
              <a:rPr lang="pt-PT" altLang="pt-PT" sz="2000" dirty="0" err="1"/>
              <a:t>planned</a:t>
            </a:r>
            <a:r>
              <a:rPr lang="pt-PT" altLang="pt-PT" sz="2000" dirty="0"/>
              <a:t> use </a:t>
            </a:r>
            <a:r>
              <a:rPr lang="pt-PT" altLang="pt-PT" sz="2000" dirty="0" err="1"/>
              <a:t>should</a:t>
            </a:r>
            <a:r>
              <a:rPr lang="pt-PT" altLang="pt-PT" sz="2000" dirty="0"/>
              <a:t> </a:t>
            </a:r>
            <a:r>
              <a:rPr lang="pt-PT" altLang="pt-PT" sz="2000" dirty="0" err="1"/>
              <a:t>influence</a:t>
            </a:r>
            <a:r>
              <a:rPr lang="pt-PT" altLang="pt-PT" sz="2000" dirty="0"/>
              <a:t> </a:t>
            </a:r>
            <a:r>
              <a:rPr lang="pt-PT" altLang="pt-PT" sz="2000" dirty="0" err="1"/>
              <a:t>the</a:t>
            </a:r>
            <a:r>
              <a:rPr lang="pt-PT" altLang="pt-PT" sz="2000" dirty="0"/>
              <a:t> </a:t>
            </a:r>
            <a:r>
              <a:rPr lang="pt-PT" altLang="pt-PT" sz="2000" dirty="0" err="1"/>
              <a:t>type</a:t>
            </a:r>
            <a:r>
              <a:rPr lang="pt-PT" altLang="pt-PT" sz="2000" dirty="0"/>
              <a:t> </a:t>
            </a:r>
            <a:r>
              <a:rPr lang="pt-PT" altLang="pt-PT" sz="2000" dirty="0" err="1"/>
              <a:t>of</a:t>
            </a:r>
            <a:r>
              <a:rPr lang="pt-PT" altLang="pt-PT" sz="2000" dirty="0"/>
              <a:t> BSC design </a:t>
            </a:r>
            <a:r>
              <a:rPr lang="pt-PT" altLang="pt-PT" sz="2000" dirty="0" err="1"/>
              <a:t>adopted</a:t>
            </a:r>
            <a:r>
              <a:rPr lang="pt-PT" altLang="pt-PT" sz="2000" dirty="0"/>
              <a:t>. Later </a:t>
            </a:r>
            <a:r>
              <a:rPr lang="pt-PT" altLang="pt-PT" sz="2000" dirty="0" err="1"/>
              <a:t>that</a:t>
            </a:r>
            <a:r>
              <a:rPr lang="pt-PT" altLang="pt-PT" sz="2000" dirty="0"/>
              <a:t> </a:t>
            </a:r>
            <a:r>
              <a:rPr lang="pt-PT" altLang="pt-PT" sz="2000" dirty="0" err="1"/>
              <a:t>year</a:t>
            </a:r>
            <a:r>
              <a:rPr lang="pt-PT" altLang="pt-PT" sz="2000" dirty="0"/>
              <a:t> </a:t>
            </a:r>
            <a:r>
              <a:rPr lang="pt-PT" altLang="pt-PT" sz="2000" dirty="0" err="1"/>
              <a:t>the</a:t>
            </a:r>
            <a:r>
              <a:rPr lang="pt-PT" altLang="pt-PT" sz="2000" dirty="0"/>
              <a:t> </a:t>
            </a:r>
            <a:r>
              <a:rPr lang="pt-PT" altLang="pt-PT" sz="2000" dirty="0" err="1"/>
              <a:t>same</a:t>
            </a:r>
            <a:r>
              <a:rPr lang="pt-PT" altLang="pt-PT" sz="2000" dirty="0"/>
              <a:t> </a:t>
            </a:r>
            <a:r>
              <a:rPr lang="pt-PT" altLang="pt-PT" sz="2000" dirty="0" err="1"/>
              <a:t>authors</a:t>
            </a:r>
            <a:r>
              <a:rPr lang="pt-PT" altLang="pt-PT" sz="2000" dirty="0"/>
              <a:t> </a:t>
            </a:r>
            <a:r>
              <a:rPr lang="pt-PT" altLang="pt-PT" sz="2000" dirty="0" err="1"/>
              <a:t>reviewed</a:t>
            </a:r>
            <a:r>
              <a:rPr lang="pt-PT" altLang="pt-PT" sz="2000" dirty="0"/>
              <a:t> </a:t>
            </a:r>
            <a:r>
              <a:rPr lang="pt-PT" altLang="pt-PT" sz="2000" dirty="0" err="1"/>
              <a:t>the</a:t>
            </a:r>
            <a:r>
              <a:rPr lang="pt-PT" altLang="pt-PT" sz="2000" dirty="0"/>
              <a:t> </a:t>
            </a:r>
            <a:r>
              <a:rPr lang="pt-PT" altLang="pt-PT" sz="2000" dirty="0" err="1"/>
              <a:t>evolution</a:t>
            </a:r>
            <a:r>
              <a:rPr lang="pt-PT" altLang="pt-PT" sz="2000" dirty="0"/>
              <a:t> </a:t>
            </a:r>
            <a:r>
              <a:rPr lang="pt-PT" altLang="pt-PT" sz="2000" dirty="0" err="1"/>
              <a:t>of</a:t>
            </a:r>
            <a:r>
              <a:rPr lang="pt-PT" altLang="pt-PT" sz="2000" dirty="0"/>
              <a:t> </a:t>
            </a:r>
            <a:r>
              <a:rPr lang="pt-PT" altLang="pt-PT" sz="2000" dirty="0" err="1"/>
              <a:t>the</a:t>
            </a:r>
            <a:r>
              <a:rPr lang="pt-PT" altLang="pt-PT" sz="2000" dirty="0"/>
              <a:t> </a:t>
            </a:r>
            <a:r>
              <a:rPr lang="pt-PT" altLang="pt-PT" sz="2000" dirty="0" err="1"/>
              <a:t>Balanced</a:t>
            </a:r>
            <a:r>
              <a:rPr lang="pt-PT" altLang="pt-PT" sz="2000" dirty="0"/>
              <a:t> </a:t>
            </a:r>
            <a:r>
              <a:rPr lang="pt-PT" altLang="pt-PT" sz="2000" dirty="0" err="1"/>
              <a:t>Scorecard</a:t>
            </a:r>
            <a:r>
              <a:rPr lang="pt-PT" altLang="pt-PT" sz="2000" dirty="0"/>
              <a:t> as </a:t>
            </a:r>
            <a:r>
              <a:rPr lang="pt-PT" altLang="pt-PT" sz="2000" dirty="0" err="1"/>
              <a:t>shown</a:t>
            </a:r>
            <a:r>
              <a:rPr lang="pt-PT" altLang="pt-PT" sz="2000" dirty="0"/>
              <a:t> </a:t>
            </a:r>
            <a:r>
              <a:rPr lang="pt-PT" altLang="pt-PT" sz="2000" dirty="0" err="1"/>
              <a:t>through</a:t>
            </a:r>
            <a:r>
              <a:rPr lang="pt-PT" altLang="pt-PT" sz="2000" dirty="0"/>
              <a:t> </a:t>
            </a:r>
            <a:r>
              <a:rPr lang="pt-PT" altLang="pt-PT" sz="2000" dirty="0" err="1"/>
              <a:t>the</a:t>
            </a:r>
            <a:r>
              <a:rPr lang="pt-PT" altLang="pt-PT" sz="2000" dirty="0"/>
              <a:t> use </a:t>
            </a:r>
            <a:r>
              <a:rPr lang="pt-PT" altLang="pt-PT" sz="2000" dirty="0" err="1"/>
              <a:t>of</a:t>
            </a:r>
            <a:r>
              <a:rPr lang="pt-PT" altLang="pt-PT" sz="2000" dirty="0"/>
              <a:t> </a:t>
            </a:r>
            <a:r>
              <a:rPr lang="pt-PT" altLang="pt-PT" sz="2000" dirty="0" err="1">
                <a:hlinkClick r:id="rId4"/>
              </a:rPr>
              <a:t>Strategy</a:t>
            </a:r>
            <a:r>
              <a:rPr lang="pt-PT" altLang="pt-PT" sz="2000" dirty="0">
                <a:hlinkClick r:id="rId4"/>
              </a:rPr>
              <a:t> </a:t>
            </a:r>
            <a:r>
              <a:rPr lang="pt-PT" altLang="pt-PT" sz="2000" dirty="0" err="1">
                <a:hlinkClick r:id="rId4"/>
              </a:rPr>
              <a:t>Maps</a:t>
            </a:r>
            <a:r>
              <a:rPr lang="pt-PT" altLang="pt-PT" sz="2000" dirty="0"/>
              <a:t> as a </a:t>
            </a:r>
            <a:r>
              <a:rPr lang="pt-PT" altLang="pt-PT" sz="2000" b="1" dirty="0" err="1"/>
              <a:t>strategic</a:t>
            </a:r>
            <a:r>
              <a:rPr lang="pt-PT" altLang="pt-PT" sz="2000" b="1" dirty="0"/>
              <a:t> management </a:t>
            </a:r>
            <a:r>
              <a:rPr lang="pt-PT" altLang="pt-PT" sz="2000" b="1" dirty="0" err="1"/>
              <a:t>tool</a:t>
            </a:r>
            <a:r>
              <a:rPr lang="pt-PT" altLang="pt-PT" sz="2000" dirty="0"/>
              <a:t>, </a:t>
            </a:r>
            <a:r>
              <a:rPr lang="pt-PT" altLang="pt-PT" sz="2000" dirty="0" err="1"/>
              <a:t>recognizing</a:t>
            </a:r>
            <a:r>
              <a:rPr lang="pt-PT" altLang="pt-PT" sz="2000" dirty="0"/>
              <a:t> </a:t>
            </a:r>
            <a:r>
              <a:rPr lang="pt-PT" altLang="pt-PT" sz="2000" dirty="0" err="1"/>
              <a:t>three</a:t>
            </a:r>
            <a:r>
              <a:rPr lang="pt-PT" altLang="pt-PT" sz="2000" dirty="0"/>
              <a:t> </a:t>
            </a:r>
            <a:r>
              <a:rPr lang="pt-PT" altLang="pt-PT" sz="2000" dirty="0" err="1"/>
              <a:t>distinct</a:t>
            </a:r>
            <a:r>
              <a:rPr lang="pt-PT" altLang="pt-PT" sz="2000" dirty="0"/>
              <a:t> </a:t>
            </a:r>
            <a:r>
              <a:rPr lang="pt-PT" altLang="pt-PT" sz="2000" dirty="0" err="1"/>
              <a:t>generations</a:t>
            </a:r>
            <a:r>
              <a:rPr lang="pt-PT" altLang="pt-PT" sz="2000" dirty="0"/>
              <a:t> </a:t>
            </a:r>
            <a:r>
              <a:rPr lang="pt-PT" altLang="pt-PT" sz="2000" dirty="0" err="1"/>
              <a:t>of</a:t>
            </a:r>
            <a:r>
              <a:rPr lang="pt-PT" altLang="pt-PT" sz="2000" dirty="0"/>
              <a:t> </a:t>
            </a:r>
            <a:r>
              <a:rPr lang="pt-PT" altLang="pt-PT" sz="2000" dirty="0" err="1"/>
              <a:t>Balanced</a:t>
            </a:r>
            <a:r>
              <a:rPr lang="pt-PT" altLang="pt-PT" sz="2000" dirty="0"/>
              <a:t> </a:t>
            </a:r>
            <a:r>
              <a:rPr lang="pt-PT" altLang="pt-PT" sz="2000" dirty="0" err="1"/>
              <a:t>Scorecard</a:t>
            </a:r>
            <a:r>
              <a:rPr lang="pt-PT" altLang="pt-PT" sz="2000" dirty="0"/>
              <a:t> design. </a:t>
            </a:r>
          </a:p>
        </p:txBody>
      </p:sp>
    </p:spTree>
    <p:extLst>
      <p:ext uri="{BB962C8B-B14F-4D97-AF65-F5344CB8AC3E}">
        <p14:creationId xmlns:p14="http://schemas.microsoft.com/office/powerpoint/2010/main" val="7215660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Kaplan</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Norton’s</a:t>
            </a:r>
            <a:r>
              <a:rPr lang="pt-PT" altLang="ja-JP" b="1" dirty="0">
                <a:ea typeface="ＭＳ Ｐゴシック" charset="-128"/>
              </a:rPr>
              <a:t> </a:t>
            </a:r>
            <a:r>
              <a:rPr lang="pt-PT" altLang="ja-JP" b="1" dirty="0" err="1">
                <a:ea typeface="ＭＳ Ｐゴシック" charset="-128"/>
              </a:rPr>
              <a:t>Balanced</a:t>
            </a:r>
            <a:r>
              <a:rPr lang="pt-PT" altLang="ja-JP" b="1" dirty="0">
                <a:ea typeface="ＭＳ Ｐゴシック" charset="-128"/>
              </a:rPr>
              <a:t> </a:t>
            </a:r>
            <a:r>
              <a:rPr lang="pt-PT" altLang="ja-JP" b="1" dirty="0" err="1">
                <a:ea typeface="ＭＳ Ｐゴシック" charset="-128"/>
              </a:rPr>
              <a:t>Scorecard</a:t>
            </a:r>
            <a:endParaRPr lang="pt-PT" b="1" dirty="0"/>
          </a:p>
        </p:txBody>
      </p:sp>
      <p:sp>
        <p:nvSpPr>
          <p:cNvPr id="155651" name="Rectangle 3"/>
          <p:cNvSpPr>
            <a:spLocks noGrp="1" noChangeArrowheads="1"/>
          </p:cNvSpPr>
          <p:nvPr>
            <p:ph type="body" idx="1"/>
          </p:nvPr>
        </p:nvSpPr>
        <p:spPr/>
        <p:txBody>
          <a:bodyPr>
            <a:normAutofit fontScale="92500" lnSpcReduction="10000"/>
          </a:bodyPr>
          <a:lstStyle/>
          <a:p>
            <a:pPr algn="just" eaLnBrk="1" hangingPunct="1">
              <a:lnSpc>
                <a:spcPct val="80000"/>
              </a:lnSpc>
            </a:pPr>
            <a:r>
              <a:rPr lang="pt-PT" altLang="ja-JP" dirty="0" err="1">
                <a:ea typeface="ＭＳ Ｐゴシック" panose="020B0600070205080204" pitchFamily="34" charset="-128"/>
              </a:rPr>
              <a:t>Kaplan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Norton </a:t>
            </a:r>
            <a:r>
              <a:rPr lang="pt-PT" altLang="ja-JP" dirty="0" err="1">
                <a:ea typeface="ＭＳ Ｐゴシック" panose="020B0600070205080204" pitchFamily="34" charset="-128"/>
              </a:rPr>
              <a:t>already</a:t>
            </a:r>
            <a:r>
              <a:rPr lang="pt-PT" altLang="ja-JP" dirty="0">
                <a:ea typeface="ＭＳ Ｐゴシック" panose="020B0600070205080204" pitchFamily="34" charset="-128"/>
              </a:rPr>
              <a:t> </a:t>
            </a:r>
            <a:r>
              <a:rPr lang="pt-PT" altLang="ja-JP" dirty="0" err="1">
                <a:ea typeface="ＭＳ Ｐゴシック" panose="020B0600070205080204" pitchFamily="34" charset="-128"/>
              </a:rPr>
              <a:t>mention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following</a:t>
            </a:r>
            <a:r>
              <a:rPr lang="pt-PT" altLang="ja-JP" dirty="0">
                <a:ea typeface="ＭＳ Ｐゴシック" panose="020B0600070205080204" pitchFamily="34" charset="-128"/>
              </a:rPr>
              <a:t> 5 </a:t>
            </a:r>
            <a:r>
              <a:rPr lang="pt-PT" altLang="ja-JP" dirty="0" err="1">
                <a:ea typeface="ＭＳ Ｐゴシック" panose="020B0600070205080204" pitchFamily="34" charset="-128"/>
              </a:rPr>
              <a:t>principles</a:t>
            </a:r>
            <a:r>
              <a:rPr lang="pt-PT" altLang="ja-JP" dirty="0">
                <a:ea typeface="ＭＳ Ｐゴシック" panose="020B0600070205080204" pitchFamily="34" charset="-128"/>
              </a:rPr>
              <a:t>:</a:t>
            </a:r>
            <a:br>
              <a:rPr lang="pt-PT" altLang="ja-JP" dirty="0">
                <a:ea typeface="ＭＳ Ｐゴシック" panose="020B0600070205080204" pitchFamily="34" charset="-128"/>
              </a:rPr>
            </a:br>
            <a:endParaRPr lang="pt-PT" altLang="ja-JP" dirty="0">
              <a:ea typeface="ＭＳ Ｐゴシック" panose="020B0600070205080204" pitchFamily="34" charset="-128"/>
            </a:endParaRPr>
          </a:p>
          <a:p>
            <a:pPr algn="just" eaLnBrk="1" hangingPunct="1">
              <a:lnSpc>
                <a:spcPct val="80000"/>
              </a:lnSpc>
            </a:pPr>
            <a:r>
              <a:rPr lang="pt-PT" altLang="ja-JP" dirty="0" smtClean="0">
                <a:ea typeface="ＭＳ Ｐゴシック" panose="020B0600070205080204" pitchFamily="34" charset="-128"/>
              </a:rPr>
              <a:t>1</a:t>
            </a:r>
            <a:r>
              <a:rPr lang="pt-PT" altLang="ja-JP" dirty="0">
                <a:ea typeface="ＭＳ Ｐゴシック" panose="020B0600070205080204" pitchFamily="34" charset="-128"/>
              </a:rPr>
              <a:t>. Mobilize </a:t>
            </a:r>
            <a:r>
              <a:rPr lang="pt-PT" altLang="ja-JP" dirty="0" err="1">
                <a:ea typeface="ＭＳ Ｐゴシック" panose="020B0600070205080204" pitchFamily="34" charset="-128"/>
              </a:rPr>
              <a:t>change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through</a:t>
            </a:r>
            <a:r>
              <a:rPr lang="pt-PT" altLang="ja-JP" dirty="0">
                <a:ea typeface="ＭＳ Ｐゴシック" panose="020B0600070205080204" pitchFamily="34" charset="-128"/>
              </a:rPr>
              <a:t> </a:t>
            </a:r>
            <a:r>
              <a:rPr lang="pt-PT" altLang="ja-JP" dirty="0" err="1">
                <a:ea typeface="ＭＳ Ｐゴシック" panose="020B0600070205080204" pitchFamily="34" charset="-128"/>
              </a:rPr>
              <a:t>executive</a:t>
            </a:r>
            <a:r>
              <a:rPr lang="pt-PT" altLang="ja-JP" dirty="0">
                <a:ea typeface="ＭＳ Ｐゴシック" panose="020B0600070205080204" pitchFamily="34" charset="-128"/>
              </a:rPr>
              <a:t> </a:t>
            </a:r>
            <a:r>
              <a:rPr lang="pt-PT" altLang="ja-JP" dirty="0" err="1">
                <a:ea typeface="ＭＳ Ｐゴシック" panose="020B0600070205080204" pitchFamily="34" charset="-128"/>
              </a:rPr>
              <a:t>leadership</a:t>
            </a:r>
            <a:r>
              <a:rPr lang="pt-PT" altLang="ja-JP" dirty="0">
                <a:ea typeface="ＭＳ Ｐゴシック" panose="020B0600070205080204" pitchFamily="34" charset="-128"/>
              </a:rPr>
              <a:t> (</a:t>
            </a:r>
            <a:r>
              <a:rPr lang="pt-PT" altLang="ja-JP" dirty="0" err="1">
                <a:ea typeface="ＭＳ Ｐゴシック" panose="020B0600070205080204" pitchFamily="34" charset="-128"/>
              </a:rPr>
              <a:t>ownership</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active</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involvement</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change</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project</a:t>
            </a:r>
            <a:r>
              <a:rPr lang="pt-PT" altLang="ja-JP" dirty="0" smtClean="0">
                <a:ea typeface="ＭＳ Ｐゴシック" panose="020B0600070205080204" pitchFamily="34" charset="-128"/>
              </a:rPr>
              <a:t>).</a:t>
            </a:r>
          </a:p>
          <a:p>
            <a:pPr algn="just" eaLnBrk="1" hangingPunct="1">
              <a:lnSpc>
                <a:spcPct val="80000"/>
              </a:lnSpc>
            </a:pPr>
            <a:r>
              <a:rPr lang="pt-PT" altLang="ja-JP" dirty="0" smtClean="0">
                <a:ea typeface="ＭＳ Ｐゴシック" panose="020B0600070205080204" pitchFamily="34" charset="-128"/>
              </a:rPr>
              <a:t>2</a:t>
            </a:r>
            <a:r>
              <a:rPr lang="pt-PT" altLang="ja-JP" dirty="0">
                <a:ea typeface="ＭＳ Ｐゴシック" panose="020B0600070205080204" pitchFamily="34" charset="-128"/>
              </a:rPr>
              <a:t>. </a:t>
            </a:r>
            <a:r>
              <a:rPr lang="pt-PT" altLang="ja-JP" dirty="0" err="1">
                <a:ea typeface="ＭＳ Ｐゴシック" panose="020B0600070205080204" pitchFamily="34" charset="-128"/>
              </a:rPr>
              <a:t>Translate</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strategy</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into</a:t>
            </a:r>
            <a:r>
              <a:rPr lang="pt-PT" altLang="ja-JP" dirty="0">
                <a:ea typeface="ＭＳ Ｐゴシック" panose="020B0600070205080204" pitchFamily="34" charset="-128"/>
              </a:rPr>
              <a:t> </a:t>
            </a:r>
            <a:r>
              <a:rPr lang="pt-PT" altLang="ja-JP" dirty="0" err="1">
                <a:ea typeface="ＭＳ Ｐゴシック" panose="020B0600070205080204" pitchFamily="34" charset="-128"/>
              </a:rPr>
              <a:t>operational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terms</a:t>
            </a:r>
            <a:r>
              <a:rPr lang="pt-PT" altLang="ja-JP" dirty="0">
                <a:ea typeface="ＭＳ Ｐゴシック" panose="020B0600070205080204" pitchFamily="34" charset="-128"/>
              </a:rPr>
              <a:t> (</a:t>
            </a:r>
            <a:r>
              <a:rPr lang="pt-PT" altLang="ja-JP" dirty="0" err="1">
                <a:ea typeface="ＭＳ Ｐゴシック" panose="020B0600070205080204" pitchFamily="34" charset="-128"/>
              </a:rPr>
              <a:t>using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4 </a:t>
            </a:r>
            <a:r>
              <a:rPr lang="pt-PT" altLang="ja-JP" dirty="0" err="1">
                <a:ea typeface="ＭＳ Ｐゴシック" panose="020B0600070205080204" pitchFamily="34" charset="-128"/>
              </a:rPr>
              <a:t>perspectives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strategy</a:t>
            </a:r>
            <a:r>
              <a:rPr lang="pt-PT" altLang="ja-JP" dirty="0">
                <a:ea typeface="ＭＳ Ｐゴシック" panose="020B0600070205080204" pitchFamily="34" charset="-128"/>
              </a:rPr>
              <a:t> </a:t>
            </a:r>
            <a:r>
              <a:rPr lang="pt-PT" altLang="ja-JP" dirty="0" err="1" smtClean="0">
                <a:ea typeface="ＭＳ Ｐゴシック" panose="020B0600070205080204" pitchFamily="34" charset="-128"/>
              </a:rPr>
              <a:t>map</a:t>
            </a:r>
            <a:r>
              <a:rPr lang="pt-PT" altLang="ja-JP" dirty="0" smtClean="0">
                <a:ea typeface="ＭＳ Ｐゴシック" panose="020B0600070205080204" pitchFamily="34" charset="-128"/>
              </a:rPr>
              <a:t>).</a:t>
            </a:r>
          </a:p>
          <a:p>
            <a:pPr algn="just" eaLnBrk="1" hangingPunct="1">
              <a:lnSpc>
                <a:spcPct val="80000"/>
              </a:lnSpc>
            </a:pPr>
            <a:r>
              <a:rPr lang="pt-PT" altLang="ja-JP" dirty="0" smtClean="0">
                <a:ea typeface="ＭＳ Ｐゴシック" panose="020B0600070205080204" pitchFamily="34" charset="-128"/>
              </a:rPr>
              <a:t>3</a:t>
            </a:r>
            <a:r>
              <a:rPr lang="pt-PT" altLang="ja-JP" dirty="0">
                <a:ea typeface="ＭＳ Ｐゴシック" panose="020B0600070205080204" pitchFamily="34" charset="-128"/>
              </a:rPr>
              <a:t>. </a:t>
            </a:r>
            <a:r>
              <a:rPr lang="pt-PT" altLang="ja-JP" dirty="0" err="1">
                <a:ea typeface="ＭＳ Ｐゴシック" panose="020B0600070205080204" pitchFamily="34" charset="-128"/>
              </a:rPr>
              <a:t>Align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organization</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strategy</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coordination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amongst</a:t>
            </a:r>
            <a:r>
              <a:rPr lang="pt-PT" altLang="ja-JP" dirty="0">
                <a:ea typeface="ＭＳ Ｐゴシック" panose="020B0600070205080204" pitchFamily="34" charset="-128"/>
              </a:rPr>
              <a:t> business </a:t>
            </a:r>
            <a:r>
              <a:rPr lang="pt-PT" altLang="ja-JP" dirty="0" err="1">
                <a:ea typeface="ＭＳ Ｐゴシック" panose="020B0600070205080204" pitchFamily="34" charset="-128"/>
              </a:rPr>
              <a:t>units</a:t>
            </a:r>
            <a:r>
              <a:rPr lang="pt-PT" altLang="ja-JP" dirty="0">
                <a:ea typeface="ＭＳ Ｐゴシック" panose="020B0600070205080204" pitchFamily="34" charset="-128"/>
              </a:rPr>
              <a:t>, staff </a:t>
            </a:r>
            <a:r>
              <a:rPr lang="pt-PT" altLang="ja-JP" dirty="0" err="1">
                <a:ea typeface="ＭＳ Ｐゴシック" panose="020B0600070205080204" pitchFamily="34" charset="-128"/>
              </a:rPr>
              <a:t>units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shared-service</a:t>
            </a:r>
            <a:r>
              <a:rPr lang="pt-PT" altLang="ja-JP" dirty="0">
                <a:ea typeface="ＭＳ Ｐゴシック" panose="020B0600070205080204" pitchFamily="34" charset="-128"/>
              </a:rPr>
              <a:t> </a:t>
            </a:r>
            <a:r>
              <a:rPr lang="pt-PT" altLang="ja-JP" dirty="0" err="1" smtClean="0">
                <a:ea typeface="ＭＳ Ｐゴシック" panose="020B0600070205080204" pitchFamily="34" charset="-128"/>
              </a:rPr>
              <a:t>centers</a:t>
            </a:r>
            <a:r>
              <a:rPr lang="pt-PT" altLang="ja-JP" dirty="0" smtClean="0">
                <a:ea typeface="ＭＳ Ｐゴシック" panose="020B0600070205080204" pitchFamily="34" charset="-128"/>
              </a:rPr>
              <a:t>).</a:t>
            </a:r>
          </a:p>
          <a:p>
            <a:pPr algn="just" eaLnBrk="1" hangingPunct="1">
              <a:lnSpc>
                <a:spcPct val="80000"/>
              </a:lnSpc>
            </a:pPr>
            <a:r>
              <a:rPr lang="pt-PT" altLang="ja-JP" dirty="0" smtClean="0">
                <a:ea typeface="ＭＳ Ｐゴシック" panose="020B0600070205080204" pitchFamily="34" charset="-128"/>
              </a:rPr>
              <a:t>4</a:t>
            </a:r>
            <a:r>
              <a:rPr lang="pt-PT" altLang="ja-JP" dirty="0">
                <a:ea typeface="ＭＳ Ｐゴシック" panose="020B0600070205080204" pitchFamily="34" charset="-128"/>
              </a:rPr>
              <a:t>. </a:t>
            </a:r>
            <a:r>
              <a:rPr lang="pt-PT" altLang="ja-JP" dirty="0" err="1">
                <a:ea typeface="ＭＳ Ｐゴシック" panose="020B0600070205080204" pitchFamily="34" charset="-128"/>
              </a:rPr>
              <a:t>Make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strategy</a:t>
            </a:r>
            <a:r>
              <a:rPr lang="pt-PT" altLang="ja-JP" dirty="0">
                <a:ea typeface="ＭＳ Ｐゴシック" panose="020B0600070205080204" pitchFamily="34" charset="-128"/>
              </a:rPr>
              <a:t> </a:t>
            </a:r>
            <a:r>
              <a:rPr lang="pt-PT" altLang="ja-JP" dirty="0" err="1">
                <a:ea typeface="ＭＳ Ｐゴシック" panose="020B0600070205080204" pitchFamily="34" charset="-128"/>
              </a:rPr>
              <a:t>everyone's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everyday</a:t>
            </a:r>
            <a:r>
              <a:rPr lang="pt-PT" altLang="ja-JP" dirty="0">
                <a:ea typeface="ＭＳ Ｐゴシック" panose="020B0600070205080204" pitchFamily="34" charset="-128"/>
              </a:rPr>
              <a:t> job (</a:t>
            </a:r>
            <a:r>
              <a:rPr lang="pt-PT" altLang="ja-JP" dirty="0" err="1">
                <a:ea typeface="ＭＳ Ｐゴシック" panose="020B0600070205080204" pitchFamily="34" charset="-128"/>
              </a:rPr>
              <a:t>communication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education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align</a:t>
            </a:r>
            <a:r>
              <a:rPr lang="pt-PT" altLang="ja-JP" dirty="0">
                <a:ea typeface="ＭＳ Ｐゴシック" panose="020B0600070205080204" pitchFamily="34" charset="-128"/>
              </a:rPr>
              <a:t> </a:t>
            </a:r>
            <a:r>
              <a:rPr lang="pt-PT" altLang="ja-JP" dirty="0" err="1">
                <a:ea typeface="ＭＳ Ｐゴシック" panose="020B0600070205080204" pitchFamily="34" charset="-128"/>
              </a:rPr>
              <a:t>personal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objectives</a:t>
            </a:r>
            <a:r>
              <a:rPr lang="pt-PT" altLang="ja-JP" dirty="0">
                <a:ea typeface="ＭＳ Ｐゴシック" panose="020B0600070205080204" pitchFamily="34" charset="-128"/>
              </a:rPr>
              <a:t>, link </a:t>
            </a:r>
            <a:r>
              <a:rPr lang="pt-PT" altLang="ja-JP" dirty="0" err="1" smtClean="0">
                <a:ea typeface="ＭＳ Ｐゴシック" panose="020B0600070205080204" pitchFamily="34" charset="-128"/>
              </a:rPr>
              <a:t>compensation</a:t>
            </a:r>
            <a:r>
              <a:rPr lang="pt-PT" altLang="ja-JP" dirty="0" smtClean="0">
                <a:ea typeface="ＭＳ Ｐゴシック" panose="020B0600070205080204" pitchFamily="34" charset="-128"/>
              </a:rPr>
              <a:t>).</a:t>
            </a:r>
          </a:p>
          <a:p>
            <a:pPr algn="just" eaLnBrk="1" hangingPunct="1">
              <a:lnSpc>
                <a:spcPct val="80000"/>
              </a:lnSpc>
            </a:pPr>
            <a:r>
              <a:rPr lang="pt-PT" altLang="ja-JP" dirty="0" smtClean="0">
                <a:ea typeface="ＭＳ Ｐゴシック" panose="020B0600070205080204" pitchFamily="34" charset="-128"/>
              </a:rPr>
              <a:t>5</a:t>
            </a:r>
            <a:r>
              <a:rPr lang="pt-PT" altLang="ja-JP" dirty="0">
                <a:ea typeface="ＭＳ Ｐゴシック" panose="020B0600070205080204" pitchFamily="34" charset="-128"/>
              </a:rPr>
              <a:t>. </a:t>
            </a:r>
            <a:r>
              <a:rPr lang="pt-PT" altLang="ja-JP" dirty="0" err="1">
                <a:ea typeface="ＭＳ Ｐゴシック" panose="020B0600070205080204" pitchFamily="34" charset="-128"/>
              </a:rPr>
              <a:t>Make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strategy</a:t>
            </a:r>
            <a:r>
              <a:rPr lang="pt-PT" altLang="ja-JP" dirty="0">
                <a:ea typeface="ＭＳ Ｐゴシック" panose="020B0600070205080204" pitchFamily="34" charset="-128"/>
              </a:rPr>
              <a:t> a </a:t>
            </a:r>
            <a:r>
              <a:rPr lang="pt-PT" altLang="ja-JP" dirty="0" err="1">
                <a:ea typeface="ＭＳ Ｐゴシック" panose="020B0600070205080204" pitchFamily="34" charset="-128"/>
              </a:rPr>
              <a:t>continual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process</a:t>
            </a:r>
            <a:r>
              <a:rPr lang="pt-PT" altLang="ja-JP" dirty="0">
                <a:ea typeface="ＭＳ Ｐゴシック" panose="020B0600070205080204" pitchFamily="34" charset="-128"/>
              </a:rPr>
              <a:t> (regular </a:t>
            </a:r>
            <a:r>
              <a:rPr lang="pt-PT" altLang="ja-JP" dirty="0" err="1">
                <a:ea typeface="ＭＳ Ｐゴシック" panose="020B0600070205080204" pitchFamily="34" charset="-128"/>
              </a:rPr>
              <a:t>strategy</a:t>
            </a:r>
            <a:r>
              <a:rPr lang="pt-PT" altLang="ja-JP" dirty="0">
                <a:ea typeface="ＭＳ Ｐゴシック" panose="020B0600070205080204" pitchFamily="34" charset="-128"/>
              </a:rPr>
              <a:t> meetings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update</a:t>
            </a:r>
            <a:r>
              <a:rPr lang="pt-PT" altLang="ja-JP" dirty="0">
                <a:ea typeface="ＭＳ Ｐゴシック" panose="020B0600070205080204" pitchFamily="34" charset="-128"/>
              </a:rPr>
              <a:t> BSC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strategy</a:t>
            </a:r>
            <a:r>
              <a:rPr lang="pt-PT" altLang="ja-JP" dirty="0">
                <a:ea typeface="ＭＳ Ｐゴシック" panose="020B0600070205080204" pitchFamily="34" charset="-128"/>
              </a:rPr>
              <a:t> </a:t>
            </a:r>
            <a:r>
              <a:rPr lang="pt-PT" altLang="ja-JP" dirty="0" err="1">
                <a:ea typeface="ＭＳ Ｐゴシック" panose="020B0600070205080204" pitchFamily="34" charset="-128"/>
              </a:rPr>
              <a:t>map</a:t>
            </a:r>
            <a:r>
              <a:rPr lang="pt-PT" altLang="ja-JP" dirty="0" smtClean="0">
                <a:ea typeface="ＭＳ Ｐゴシック" panose="020B0600070205080204" pitchFamily="34" charset="-128"/>
              </a:rPr>
              <a:t>).</a:t>
            </a:r>
            <a:endParaRPr lang="pt-PT" altLang="pt-PT" sz="2000" i="1" dirty="0"/>
          </a:p>
        </p:txBody>
      </p:sp>
    </p:spTree>
    <p:extLst>
      <p:ext uri="{BB962C8B-B14F-4D97-AF65-F5344CB8AC3E}">
        <p14:creationId xmlns:p14="http://schemas.microsoft.com/office/powerpoint/2010/main" val="38085568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p>
        </p:txBody>
      </p:sp>
      <p:sp>
        <p:nvSpPr>
          <p:cNvPr id="110595" name="Rectangle 3"/>
          <p:cNvSpPr>
            <a:spLocks noGrp="1" noChangeArrowheads="1"/>
          </p:cNvSpPr>
          <p:nvPr>
            <p:ph type="body" idx="1"/>
          </p:nvPr>
        </p:nvSpPr>
        <p:spPr/>
        <p:txBody>
          <a:bodyPr/>
          <a:lstStyle/>
          <a:p>
            <a:pPr marL="0" indent="0" eaLnBrk="1" hangingPunct="1">
              <a:lnSpc>
                <a:spcPct val="90000"/>
              </a:lnSpc>
              <a:buNone/>
            </a:pPr>
            <a:endParaRPr lang="pt-PT" altLang="pt-PT" sz="2400" dirty="0"/>
          </a:p>
          <a:p>
            <a:pPr algn="just" eaLnBrk="1" hangingPunct="1">
              <a:lnSpc>
                <a:spcPct val="90000"/>
              </a:lnSpc>
            </a:pPr>
            <a:r>
              <a:rPr lang="pt-PT" altLang="pt-PT" sz="3200" dirty="0" err="1"/>
              <a:t>Although</a:t>
            </a:r>
            <a:r>
              <a:rPr lang="pt-PT" altLang="pt-PT" sz="3200" dirty="0"/>
              <a:t> </a:t>
            </a:r>
            <a:r>
              <a:rPr lang="pt-PT" altLang="pt-PT" sz="3200" dirty="0" err="1"/>
              <a:t>Adrian</a:t>
            </a:r>
            <a:r>
              <a:rPr lang="pt-PT" altLang="pt-PT" sz="3200" dirty="0"/>
              <a:t> J. </a:t>
            </a:r>
            <a:r>
              <a:rPr lang="pt-PT" altLang="pt-PT" sz="3200" dirty="0" err="1"/>
              <a:t>Slywotzky</a:t>
            </a:r>
            <a:r>
              <a:rPr lang="pt-PT" altLang="pt-PT" sz="3200" dirty="0"/>
              <a:t> </a:t>
            </a:r>
            <a:r>
              <a:rPr lang="pt-PT" altLang="pt-PT" sz="3200" dirty="0" err="1"/>
              <a:t>and</a:t>
            </a:r>
            <a:r>
              <a:rPr lang="pt-PT" altLang="pt-PT" sz="3200" dirty="0"/>
              <a:t> John </a:t>
            </a:r>
            <a:r>
              <a:rPr lang="pt-PT" altLang="pt-PT" sz="3200" dirty="0" err="1"/>
              <a:t>Drzik</a:t>
            </a:r>
            <a:r>
              <a:rPr lang="pt-PT" altLang="pt-PT" sz="3200" dirty="0"/>
              <a:t> </a:t>
            </a:r>
            <a:r>
              <a:rPr lang="pt-PT" altLang="pt-PT" sz="3200" dirty="0" err="1"/>
              <a:t>of</a:t>
            </a:r>
            <a:r>
              <a:rPr lang="pt-PT" altLang="pt-PT" sz="3200" dirty="0"/>
              <a:t> </a:t>
            </a:r>
            <a:r>
              <a:rPr lang="pt-PT" altLang="pt-PT" sz="3200" dirty="0" err="1"/>
              <a:t>Mercer</a:t>
            </a:r>
            <a:r>
              <a:rPr lang="pt-PT" altLang="pt-PT" sz="3200" dirty="0"/>
              <a:t> </a:t>
            </a:r>
            <a:r>
              <a:rPr lang="pt-PT" altLang="pt-PT" sz="3200" dirty="0" err="1"/>
              <a:t>did</a:t>
            </a:r>
            <a:r>
              <a:rPr lang="pt-PT" altLang="pt-PT" sz="3200" dirty="0"/>
              <a:t> </a:t>
            </a:r>
            <a:r>
              <a:rPr lang="pt-PT" altLang="pt-PT" sz="3200" dirty="0" err="1"/>
              <a:t>not</a:t>
            </a:r>
            <a:r>
              <a:rPr lang="pt-PT" altLang="pt-PT" sz="3200" dirty="0"/>
              <a:t> </a:t>
            </a:r>
            <a:r>
              <a:rPr lang="pt-PT" altLang="pt-PT" sz="3200" dirty="0" err="1"/>
              <a:t>conceive</a:t>
            </a:r>
            <a:r>
              <a:rPr lang="pt-PT" altLang="pt-PT" sz="3200" dirty="0"/>
              <a:t> </a:t>
            </a:r>
            <a:r>
              <a:rPr lang="pt-PT" altLang="pt-PT" sz="3200" dirty="0" err="1"/>
              <a:t>the</a:t>
            </a:r>
            <a:r>
              <a:rPr lang="pt-PT" altLang="pt-PT" sz="3200" dirty="0"/>
              <a:t> </a:t>
            </a:r>
            <a:r>
              <a:rPr lang="pt-PT" altLang="pt-PT" sz="3200" dirty="0" err="1"/>
              <a:t>terminology</a:t>
            </a:r>
            <a:r>
              <a:rPr lang="pt-PT" altLang="pt-PT" sz="3200" dirty="0"/>
              <a:t> </a:t>
            </a:r>
            <a:r>
              <a:rPr lang="pt-PT" altLang="pt-PT" sz="3200" dirty="0" err="1"/>
              <a:t>Strategic</a:t>
            </a:r>
            <a:r>
              <a:rPr lang="pt-PT" altLang="pt-PT" sz="3200" dirty="0"/>
              <a:t> </a:t>
            </a:r>
            <a:r>
              <a:rPr lang="pt-PT" altLang="pt-PT" sz="3200" dirty="0" err="1"/>
              <a:t>Risk</a:t>
            </a:r>
            <a:r>
              <a:rPr lang="pt-PT" altLang="pt-PT" sz="3200" dirty="0"/>
              <a:t> Management (</a:t>
            </a:r>
            <a:r>
              <a:rPr lang="pt-PT" altLang="pt-PT" sz="3200" b="1" dirty="0"/>
              <a:t>SRM</a:t>
            </a:r>
            <a:r>
              <a:rPr lang="pt-PT" altLang="pt-PT" sz="3200" dirty="0"/>
              <a:t>), </a:t>
            </a:r>
            <a:r>
              <a:rPr lang="pt-PT" altLang="pt-PT" sz="3200" dirty="0" err="1"/>
              <a:t>they</a:t>
            </a:r>
            <a:r>
              <a:rPr lang="pt-PT" altLang="pt-PT" sz="3200" dirty="0"/>
              <a:t> </a:t>
            </a:r>
            <a:r>
              <a:rPr lang="pt-PT" altLang="pt-PT" sz="3200" dirty="0" err="1"/>
              <a:t>deserve</a:t>
            </a:r>
            <a:r>
              <a:rPr lang="pt-PT" altLang="pt-PT" sz="3200" dirty="0"/>
              <a:t> </a:t>
            </a:r>
            <a:r>
              <a:rPr lang="pt-PT" altLang="pt-PT" sz="3200" dirty="0" err="1"/>
              <a:t>credit</a:t>
            </a:r>
            <a:r>
              <a:rPr lang="pt-PT" altLang="pt-PT" sz="3200" dirty="0"/>
              <a:t> for </a:t>
            </a:r>
            <a:r>
              <a:rPr lang="pt-PT" altLang="pt-PT" sz="3200" dirty="0" err="1"/>
              <a:t>their</a:t>
            </a:r>
            <a:r>
              <a:rPr lang="pt-PT" altLang="pt-PT" sz="3200" dirty="0"/>
              <a:t> </a:t>
            </a:r>
            <a:r>
              <a:rPr lang="pt-PT" altLang="pt-PT" sz="3200" dirty="0" err="1"/>
              <a:t>excellent</a:t>
            </a:r>
            <a:r>
              <a:rPr lang="pt-PT" altLang="pt-PT" sz="3200" dirty="0"/>
              <a:t> </a:t>
            </a:r>
            <a:r>
              <a:rPr lang="pt-PT" altLang="pt-PT" sz="3200" dirty="0" err="1"/>
              <a:t>description</a:t>
            </a:r>
            <a:r>
              <a:rPr lang="pt-PT" altLang="pt-PT" sz="3200" dirty="0"/>
              <a:t> </a:t>
            </a:r>
            <a:r>
              <a:rPr lang="pt-PT" altLang="pt-PT" sz="3200" dirty="0" err="1"/>
              <a:t>of</a:t>
            </a:r>
            <a:r>
              <a:rPr lang="pt-PT" altLang="pt-PT" sz="3200" dirty="0"/>
              <a:t> </a:t>
            </a:r>
            <a:r>
              <a:rPr lang="pt-PT" altLang="pt-PT" sz="3200" dirty="0" err="1"/>
              <a:t>it</a:t>
            </a:r>
            <a:r>
              <a:rPr lang="pt-PT" altLang="pt-PT" sz="3200" dirty="0"/>
              <a:t> in </a:t>
            </a:r>
            <a:r>
              <a:rPr lang="pt-PT" altLang="pt-PT" sz="3200" dirty="0" err="1"/>
              <a:t>an</a:t>
            </a:r>
            <a:r>
              <a:rPr lang="pt-PT" altLang="pt-PT" sz="3200" dirty="0"/>
              <a:t> </a:t>
            </a:r>
            <a:r>
              <a:rPr lang="pt-PT" altLang="pt-PT" sz="3200" dirty="0" err="1"/>
              <a:t>article</a:t>
            </a:r>
            <a:r>
              <a:rPr lang="pt-PT" altLang="pt-PT" sz="3200" dirty="0"/>
              <a:t> in </a:t>
            </a:r>
            <a:r>
              <a:rPr lang="pt-PT" altLang="pt-PT" sz="3200" dirty="0" err="1"/>
              <a:t>the</a:t>
            </a:r>
            <a:r>
              <a:rPr lang="pt-PT" altLang="pt-PT" sz="3200" dirty="0"/>
              <a:t> Harvard Business </a:t>
            </a:r>
            <a:r>
              <a:rPr lang="pt-PT" altLang="pt-PT" sz="3200" dirty="0" err="1"/>
              <a:t>Review</a:t>
            </a:r>
            <a:r>
              <a:rPr lang="pt-PT" altLang="pt-PT" sz="3200" dirty="0"/>
              <a:t> </a:t>
            </a:r>
            <a:r>
              <a:rPr lang="pt-PT" altLang="pt-PT" sz="3200" dirty="0" err="1"/>
              <a:t>of</a:t>
            </a:r>
            <a:r>
              <a:rPr lang="pt-PT" altLang="pt-PT" sz="3200" dirty="0"/>
              <a:t> </a:t>
            </a:r>
            <a:r>
              <a:rPr lang="pt-PT" altLang="pt-PT" sz="3200" dirty="0" err="1"/>
              <a:t>April</a:t>
            </a:r>
            <a:r>
              <a:rPr lang="pt-PT" altLang="pt-PT" sz="3200" dirty="0"/>
              <a:t> 2005. SRM </a:t>
            </a:r>
            <a:r>
              <a:rPr lang="pt-PT" altLang="pt-PT" sz="3200" dirty="0" err="1"/>
              <a:t>is</a:t>
            </a:r>
            <a:r>
              <a:rPr lang="pt-PT" altLang="pt-PT" sz="3200" dirty="0"/>
              <a:t> a </a:t>
            </a:r>
            <a:r>
              <a:rPr lang="pt-PT" altLang="pt-PT" sz="3200" dirty="0" err="1"/>
              <a:t>technique</a:t>
            </a:r>
            <a:r>
              <a:rPr lang="pt-PT" altLang="pt-PT" sz="3200" dirty="0"/>
              <a:t> </a:t>
            </a:r>
            <a:r>
              <a:rPr lang="pt-PT" altLang="pt-PT" sz="3200" dirty="0" err="1"/>
              <a:t>that</a:t>
            </a:r>
            <a:r>
              <a:rPr lang="pt-PT" altLang="pt-PT" sz="3200" dirty="0"/>
              <a:t> can </a:t>
            </a:r>
            <a:r>
              <a:rPr lang="pt-PT" altLang="pt-PT" sz="3200" dirty="0" err="1"/>
              <a:t>be</a:t>
            </a:r>
            <a:r>
              <a:rPr lang="pt-PT" altLang="pt-PT" sz="3200" dirty="0"/>
              <a:t> </a:t>
            </a:r>
            <a:r>
              <a:rPr lang="pt-PT" altLang="pt-PT" sz="3200" dirty="0" err="1"/>
              <a:t>used</a:t>
            </a:r>
            <a:r>
              <a:rPr lang="pt-PT" altLang="pt-PT" sz="3200" dirty="0"/>
              <a:t> for </a:t>
            </a:r>
            <a:r>
              <a:rPr lang="pt-PT" altLang="pt-PT" sz="3200" dirty="0" err="1"/>
              <a:t>devising</a:t>
            </a:r>
            <a:r>
              <a:rPr lang="pt-PT" altLang="pt-PT" sz="3200" dirty="0"/>
              <a:t> </a:t>
            </a:r>
            <a:r>
              <a:rPr lang="pt-PT" altLang="pt-PT" sz="3200" dirty="0" err="1"/>
              <a:t>and</a:t>
            </a:r>
            <a:r>
              <a:rPr lang="pt-PT" altLang="pt-PT" sz="3200" dirty="0"/>
              <a:t> </a:t>
            </a:r>
            <a:r>
              <a:rPr lang="pt-PT" altLang="pt-PT" sz="3200" dirty="0" err="1"/>
              <a:t>deploying</a:t>
            </a:r>
            <a:r>
              <a:rPr lang="pt-PT" altLang="pt-PT" sz="3200" dirty="0"/>
              <a:t> a </a:t>
            </a:r>
            <a:r>
              <a:rPr lang="pt-PT" altLang="pt-PT" sz="3200" dirty="0" err="1"/>
              <a:t>systematic</a:t>
            </a:r>
            <a:r>
              <a:rPr lang="pt-PT" altLang="pt-PT" sz="3200" dirty="0"/>
              <a:t> </a:t>
            </a:r>
            <a:r>
              <a:rPr lang="pt-PT" altLang="pt-PT" sz="3200" dirty="0" err="1"/>
              <a:t>approach</a:t>
            </a:r>
            <a:r>
              <a:rPr lang="pt-PT" altLang="pt-PT" sz="3200" dirty="0"/>
              <a:t> for </a:t>
            </a:r>
            <a:r>
              <a:rPr lang="pt-PT" altLang="pt-PT" sz="3200" dirty="0" err="1"/>
              <a:t>managing</a:t>
            </a:r>
            <a:r>
              <a:rPr lang="pt-PT" altLang="pt-PT" sz="3200" dirty="0"/>
              <a:t> </a:t>
            </a:r>
            <a:r>
              <a:rPr lang="pt-PT" altLang="pt-PT" sz="3200" dirty="0" err="1"/>
              <a:t>strategic</a:t>
            </a:r>
            <a:r>
              <a:rPr lang="pt-PT" altLang="pt-PT" sz="3200" dirty="0"/>
              <a:t> </a:t>
            </a:r>
            <a:r>
              <a:rPr lang="pt-PT" altLang="pt-PT" sz="3200" dirty="0" err="1"/>
              <a:t>risk</a:t>
            </a:r>
            <a:r>
              <a:rPr lang="pt-PT" altLang="pt-PT" sz="3200" dirty="0"/>
              <a:t>, </a:t>
            </a:r>
            <a:r>
              <a:rPr lang="pt-PT" altLang="pt-PT" sz="3200" dirty="0" err="1"/>
              <a:t>the</a:t>
            </a:r>
            <a:r>
              <a:rPr lang="pt-PT" altLang="pt-PT" sz="3200" dirty="0"/>
              <a:t> </a:t>
            </a:r>
            <a:r>
              <a:rPr lang="pt-PT" altLang="pt-PT" sz="3200" dirty="0" err="1"/>
              <a:t>array</a:t>
            </a:r>
            <a:r>
              <a:rPr lang="pt-PT" altLang="pt-PT" sz="3200" dirty="0"/>
              <a:t> </a:t>
            </a:r>
            <a:r>
              <a:rPr lang="pt-PT" altLang="pt-PT" sz="3200" dirty="0" err="1"/>
              <a:t>of</a:t>
            </a:r>
            <a:r>
              <a:rPr lang="pt-PT" altLang="pt-PT" sz="3200" dirty="0"/>
              <a:t> </a:t>
            </a:r>
            <a:r>
              <a:rPr lang="pt-PT" altLang="pt-PT" sz="3200" dirty="0" err="1"/>
              <a:t>external</a:t>
            </a:r>
            <a:r>
              <a:rPr lang="pt-PT" altLang="pt-PT" sz="3200" dirty="0"/>
              <a:t> </a:t>
            </a:r>
            <a:r>
              <a:rPr lang="pt-PT" altLang="pt-PT" sz="3200" dirty="0" err="1"/>
              <a:t>events</a:t>
            </a:r>
            <a:r>
              <a:rPr lang="pt-PT" altLang="pt-PT" sz="3200" dirty="0"/>
              <a:t> </a:t>
            </a:r>
            <a:r>
              <a:rPr lang="pt-PT" altLang="pt-PT" sz="3200" dirty="0" err="1"/>
              <a:t>and</a:t>
            </a:r>
            <a:r>
              <a:rPr lang="pt-PT" altLang="pt-PT" sz="3200" dirty="0"/>
              <a:t> </a:t>
            </a:r>
            <a:r>
              <a:rPr lang="pt-PT" altLang="pt-PT" sz="3200" dirty="0" err="1"/>
              <a:t>trends</a:t>
            </a:r>
            <a:r>
              <a:rPr lang="pt-PT" altLang="pt-PT" sz="3200" dirty="0"/>
              <a:t> </a:t>
            </a:r>
            <a:r>
              <a:rPr lang="pt-PT" altLang="pt-PT" sz="3200" dirty="0" err="1"/>
              <a:t>that</a:t>
            </a:r>
            <a:r>
              <a:rPr lang="pt-PT" altLang="pt-PT" sz="3200" dirty="0"/>
              <a:t> can </a:t>
            </a:r>
            <a:r>
              <a:rPr lang="pt-PT" altLang="pt-PT" sz="3200" dirty="0" err="1"/>
              <a:t>devastate</a:t>
            </a:r>
            <a:r>
              <a:rPr lang="pt-PT" altLang="pt-PT" sz="3200" dirty="0"/>
              <a:t> a </a:t>
            </a:r>
            <a:r>
              <a:rPr lang="pt-PT" altLang="pt-PT" sz="3200" dirty="0" err="1"/>
              <a:t>company's</a:t>
            </a:r>
            <a:r>
              <a:rPr lang="pt-PT" altLang="pt-PT" sz="3200" dirty="0"/>
              <a:t> </a:t>
            </a:r>
            <a:r>
              <a:rPr lang="pt-PT" altLang="pt-PT" sz="3200" dirty="0" err="1"/>
              <a:t>growth</a:t>
            </a:r>
            <a:r>
              <a:rPr lang="pt-PT" altLang="pt-PT" sz="3200" dirty="0"/>
              <a:t> </a:t>
            </a:r>
            <a:r>
              <a:rPr lang="pt-PT" altLang="pt-PT" sz="3200" dirty="0" err="1"/>
              <a:t>trajectory</a:t>
            </a:r>
            <a:r>
              <a:rPr lang="pt-PT" altLang="pt-PT" sz="3200" dirty="0"/>
              <a:t> </a:t>
            </a:r>
            <a:r>
              <a:rPr lang="pt-PT" altLang="pt-PT" sz="3200" dirty="0" err="1"/>
              <a:t>and</a:t>
            </a:r>
            <a:r>
              <a:rPr lang="pt-PT" altLang="pt-PT" sz="3200" dirty="0"/>
              <a:t> </a:t>
            </a:r>
            <a:r>
              <a:rPr lang="pt-PT" altLang="pt-PT" sz="3200" dirty="0" err="1"/>
              <a:t>shareholder</a:t>
            </a:r>
            <a:r>
              <a:rPr lang="pt-PT" altLang="pt-PT" sz="3200" dirty="0"/>
              <a:t> </a:t>
            </a:r>
            <a:r>
              <a:rPr lang="pt-PT" altLang="pt-PT" sz="3200" dirty="0" err="1"/>
              <a:t>value</a:t>
            </a:r>
            <a:r>
              <a:rPr lang="pt-PT" altLang="pt-PT" sz="3200" dirty="0"/>
              <a:t>.</a:t>
            </a:r>
          </a:p>
        </p:txBody>
      </p:sp>
    </p:spTree>
    <p:extLst>
      <p:ext uri="{BB962C8B-B14F-4D97-AF65-F5344CB8AC3E}">
        <p14:creationId xmlns:p14="http://schemas.microsoft.com/office/powerpoint/2010/main" val="13453206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p>
        </p:txBody>
      </p:sp>
      <p:sp>
        <p:nvSpPr>
          <p:cNvPr id="111619" name="Rectangle 3"/>
          <p:cNvSpPr>
            <a:spLocks noGrp="1" noChangeArrowheads="1"/>
          </p:cNvSpPr>
          <p:nvPr>
            <p:ph type="body" idx="1"/>
          </p:nvPr>
        </p:nvSpPr>
        <p:spPr/>
        <p:txBody>
          <a:bodyPr>
            <a:noAutofit/>
          </a:bodyPr>
          <a:lstStyle/>
          <a:p>
            <a:pPr algn="just" eaLnBrk="1" hangingPunct="1">
              <a:lnSpc>
                <a:spcPct val="80000"/>
              </a:lnSpc>
            </a:pPr>
            <a:r>
              <a:rPr lang="pt-PT" altLang="pt-PT" sz="2400" dirty="0" err="1"/>
              <a:t>The</a:t>
            </a:r>
            <a:r>
              <a:rPr lang="pt-PT" altLang="pt-PT" sz="2400" dirty="0"/>
              <a:t> </a:t>
            </a:r>
            <a:r>
              <a:rPr lang="pt-PT" altLang="pt-PT" sz="2400" dirty="0" err="1"/>
              <a:t>authors</a:t>
            </a:r>
            <a:r>
              <a:rPr lang="pt-PT" altLang="pt-PT" sz="2400" dirty="0"/>
              <a:t> </a:t>
            </a:r>
            <a:r>
              <a:rPr lang="pt-PT" altLang="pt-PT" sz="2400" dirty="0" err="1"/>
              <a:t>distinguish</a:t>
            </a:r>
            <a:r>
              <a:rPr lang="pt-PT" altLang="pt-PT" sz="2400" dirty="0"/>
              <a:t> </a:t>
            </a:r>
            <a:r>
              <a:rPr lang="pt-PT" altLang="pt-PT" sz="2400" b="1" dirty="0"/>
              <a:t>7 Classes </a:t>
            </a:r>
            <a:r>
              <a:rPr lang="pt-PT" altLang="pt-PT" sz="2400" b="1" dirty="0" err="1"/>
              <a:t>of</a:t>
            </a:r>
            <a:r>
              <a:rPr lang="pt-PT" altLang="pt-PT" sz="2400" b="1" dirty="0"/>
              <a:t> </a:t>
            </a:r>
            <a:r>
              <a:rPr lang="pt-PT" altLang="pt-PT" sz="2400" b="1" dirty="0" err="1"/>
              <a:t>Strategic</a:t>
            </a:r>
            <a:r>
              <a:rPr lang="pt-PT" altLang="pt-PT" sz="2400" b="1" dirty="0"/>
              <a:t> </a:t>
            </a:r>
            <a:r>
              <a:rPr lang="pt-PT" altLang="pt-PT" sz="2400" b="1" dirty="0" err="1"/>
              <a:t>Risk</a:t>
            </a:r>
            <a:r>
              <a:rPr lang="pt-PT" altLang="pt-PT" sz="2400" dirty="0"/>
              <a:t>, </a:t>
            </a:r>
            <a:r>
              <a:rPr lang="pt-PT" altLang="pt-PT" sz="2400" dirty="0" err="1"/>
              <a:t>with</a:t>
            </a:r>
            <a:r>
              <a:rPr lang="pt-PT" altLang="pt-PT" sz="2400" dirty="0"/>
              <a:t> </a:t>
            </a:r>
            <a:r>
              <a:rPr lang="pt-PT" altLang="pt-PT" sz="2400" dirty="0" err="1"/>
              <a:t>underlying</a:t>
            </a:r>
            <a:r>
              <a:rPr lang="pt-PT" altLang="pt-PT" sz="2400" dirty="0"/>
              <a:t> </a:t>
            </a:r>
            <a:r>
              <a:rPr lang="pt-PT" altLang="pt-PT" sz="2400" dirty="0" err="1"/>
              <a:t>subcategories</a:t>
            </a:r>
            <a:r>
              <a:rPr lang="pt-PT" altLang="pt-PT" sz="2400" dirty="0"/>
              <a:t>. (some </a:t>
            </a:r>
            <a:r>
              <a:rPr lang="pt-PT" altLang="pt-PT" sz="2400" dirty="0" err="1"/>
              <a:t>typical</a:t>
            </a:r>
            <a:r>
              <a:rPr lang="pt-PT" altLang="pt-PT" sz="2400" dirty="0"/>
              <a:t> </a:t>
            </a:r>
            <a:r>
              <a:rPr lang="pt-PT" altLang="pt-PT" sz="2400" i="1" dirty="0" err="1"/>
              <a:t>countermeasures</a:t>
            </a:r>
            <a:r>
              <a:rPr lang="pt-PT" altLang="pt-PT" sz="2400" i="1" dirty="0"/>
              <a:t> in </a:t>
            </a:r>
            <a:r>
              <a:rPr lang="pt-PT" altLang="pt-PT" sz="2400" i="1" dirty="0" err="1"/>
              <a:t>italic</a:t>
            </a:r>
            <a:r>
              <a:rPr lang="pt-PT" altLang="pt-PT" sz="2400" dirty="0"/>
              <a:t>):</a:t>
            </a:r>
            <a:endParaRPr lang="pt-PT" altLang="pt-PT" sz="2400" b="1" dirty="0"/>
          </a:p>
          <a:p>
            <a:pPr algn="just" eaLnBrk="1" hangingPunct="1">
              <a:lnSpc>
                <a:spcPct val="80000"/>
              </a:lnSpc>
            </a:pPr>
            <a:endParaRPr lang="pt-PT" altLang="pt-PT" sz="2400" b="1" dirty="0" smtClean="0"/>
          </a:p>
          <a:p>
            <a:pPr algn="just" eaLnBrk="1" hangingPunct="1">
              <a:lnSpc>
                <a:spcPct val="80000"/>
              </a:lnSpc>
            </a:pPr>
            <a:r>
              <a:rPr lang="pt-PT" altLang="pt-PT" sz="2400" b="1" dirty="0" err="1" smtClean="0"/>
              <a:t>Industry</a:t>
            </a:r>
            <a:endParaRPr lang="pt-PT" altLang="pt-PT" sz="2400" dirty="0"/>
          </a:p>
          <a:p>
            <a:pPr lvl="1" algn="just" eaLnBrk="1" hangingPunct="1">
              <a:lnSpc>
                <a:spcPct val="80000"/>
              </a:lnSpc>
            </a:pPr>
            <a:r>
              <a:rPr lang="pt-PT" altLang="pt-PT" dirty="0" err="1"/>
              <a:t>Margin</a:t>
            </a:r>
            <a:r>
              <a:rPr lang="pt-PT" altLang="pt-PT" dirty="0"/>
              <a:t> </a:t>
            </a:r>
            <a:r>
              <a:rPr lang="pt-PT" altLang="pt-PT" dirty="0" err="1"/>
              <a:t>Squeeze</a:t>
            </a:r>
            <a:r>
              <a:rPr lang="pt-PT" altLang="pt-PT" dirty="0"/>
              <a:t> - </a:t>
            </a:r>
            <a:r>
              <a:rPr lang="pt-PT" altLang="pt-PT" i="1" dirty="0" err="1"/>
              <a:t>shift</a:t>
            </a:r>
            <a:r>
              <a:rPr lang="pt-PT" altLang="pt-PT" i="1" dirty="0"/>
              <a:t> </a:t>
            </a:r>
            <a:r>
              <a:rPr lang="pt-PT" altLang="pt-PT" i="1" dirty="0" err="1"/>
              <a:t>the</a:t>
            </a:r>
            <a:r>
              <a:rPr lang="pt-PT" altLang="pt-PT" i="1" dirty="0"/>
              <a:t> compete / </a:t>
            </a:r>
            <a:r>
              <a:rPr lang="pt-PT" altLang="pt-PT" i="1" dirty="0" err="1"/>
              <a:t>collaboration</a:t>
            </a:r>
            <a:r>
              <a:rPr lang="pt-PT" altLang="pt-PT" i="1" dirty="0"/>
              <a:t> ratio</a:t>
            </a:r>
            <a:endParaRPr lang="pt-PT" altLang="pt-PT" dirty="0"/>
          </a:p>
          <a:p>
            <a:pPr lvl="1" algn="just" eaLnBrk="1" hangingPunct="1">
              <a:lnSpc>
                <a:spcPct val="80000"/>
              </a:lnSpc>
            </a:pPr>
            <a:r>
              <a:rPr lang="pt-PT" altLang="pt-PT" dirty="0" err="1"/>
              <a:t>Rising</a:t>
            </a:r>
            <a:r>
              <a:rPr lang="pt-PT" altLang="pt-PT" dirty="0"/>
              <a:t> R&amp;D / capital </a:t>
            </a:r>
            <a:r>
              <a:rPr lang="pt-PT" altLang="pt-PT" dirty="0" err="1"/>
              <a:t>expenditure</a:t>
            </a:r>
            <a:r>
              <a:rPr lang="pt-PT" altLang="pt-PT" dirty="0"/>
              <a:t> </a:t>
            </a:r>
            <a:r>
              <a:rPr lang="pt-PT" altLang="pt-PT" dirty="0" err="1"/>
              <a:t>costs</a:t>
            </a:r>
            <a:endParaRPr lang="pt-PT" altLang="pt-PT" dirty="0"/>
          </a:p>
          <a:p>
            <a:pPr lvl="1" algn="just" eaLnBrk="1" hangingPunct="1">
              <a:lnSpc>
                <a:spcPct val="80000"/>
              </a:lnSpc>
            </a:pPr>
            <a:r>
              <a:rPr lang="pt-PT" altLang="pt-PT" dirty="0" err="1"/>
              <a:t>Overcapacity</a:t>
            </a:r>
            <a:endParaRPr lang="pt-PT" altLang="pt-PT" dirty="0"/>
          </a:p>
          <a:p>
            <a:pPr lvl="1" algn="just" eaLnBrk="1" hangingPunct="1">
              <a:lnSpc>
                <a:spcPct val="80000"/>
              </a:lnSpc>
            </a:pPr>
            <a:r>
              <a:rPr lang="pt-PT" altLang="pt-PT" dirty="0" err="1"/>
              <a:t>Commoditization</a:t>
            </a:r>
            <a:endParaRPr lang="pt-PT" altLang="pt-PT" dirty="0"/>
          </a:p>
          <a:p>
            <a:pPr lvl="1" algn="just" eaLnBrk="1" hangingPunct="1">
              <a:lnSpc>
                <a:spcPct val="80000"/>
              </a:lnSpc>
            </a:pPr>
            <a:r>
              <a:rPr lang="pt-PT" altLang="pt-PT" dirty="0" err="1"/>
              <a:t>Deregulation</a:t>
            </a:r>
            <a:endParaRPr lang="pt-PT" altLang="pt-PT" dirty="0"/>
          </a:p>
          <a:p>
            <a:pPr lvl="1" algn="just" eaLnBrk="1" hangingPunct="1">
              <a:lnSpc>
                <a:spcPct val="80000"/>
              </a:lnSpc>
            </a:pPr>
            <a:r>
              <a:rPr lang="pt-PT" altLang="pt-PT" dirty="0" err="1"/>
              <a:t>Increased</a:t>
            </a:r>
            <a:r>
              <a:rPr lang="pt-PT" altLang="pt-PT" dirty="0"/>
              <a:t> </a:t>
            </a:r>
            <a:r>
              <a:rPr lang="pt-PT" altLang="pt-PT" dirty="0" err="1"/>
              <a:t>power</a:t>
            </a:r>
            <a:r>
              <a:rPr lang="pt-PT" altLang="pt-PT" dirty="0"/>
              <a:t> </a:t>
            </a:r>
            <a:r>
              <a:rPr lang="pt-PT" altLang="pt-PT" dirty="0" err="1"/>
              <a:t>among</a:t>
            </a:r>
            <a:r>
              <a:rPr lang="pt-PT" altLang="pt-PT" dirty="0"/>
              <a:t> </a:t>
            </a:r>
            <a:r>
              <a:rPr lang="pt-PT" altLang="pt-PT" dirty="0" err="1"/>
              <a:t>suppliers</a:t>
            </a:r>
            <a:endParaRPr lang="pt-PT" altLang="pt-PT" dirty="0"/>
          </a:p>
          <a:p>
            <a:pPr lvl="1" algn="just" eaLnBrk="1" hangingPunct="1">
              <a:lnSpc>
                <a:spcPct val="80000"/>
              </a:lnSpc>
            </a:pPr>
            <a:r>
              <a:rPr lang="pt-PT" altLang="pt-PT" dirty="0"/>
              <a:t>Extreme business-</a:t>
            </a:r>
            <a:r>
              <a:rPr lang="pt-PT" altLang="pt-PT" dirty="0" err="1"/>
              <a:t>cycle</a:t>
            </a:r>
            <a:r>
              <a:rPr lang="pt-PT" altLang="pt-PT" dirty="0"/>
              <a:t> </a:t>
            </a:r>
            <a:r>
              <a:rPr lang="pt-PT" altLang="pt-PT" dirty="0" err="1"/>
              <a:t>volatility</a:t>
            </a:r>
            <a:r>
              <a:rPr lang="pt-PT" altLang="pt-PT" dirty="0"/>
              <a:t> </a:t>
            </a:r>
            <a:endParaRPr lang="pt-PT" altLang="pt-PT" b="1" dirty="0"/>
          </a:p>
        </p:txBody>
      </p:sp>
    </p:spTree>
    <p:extLst>
      <p:ext uri="{BB962C8B-B14F-4D97-AF65-F5344CB8AC3E}">
        <p14:creationId xmlns:p14="http://schemas.microsoft.com/office/powerpoint/2010/main" val="39367931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altLang="ja-JP" b="1" dirty="0" err="1" smtClean="0">
                <a:ea typeface="ＭＳ Ｐゴシック" charset="-128"/>
              </a:rPr>
              <a:t>Slywotzky</a:t>
            </a:r>
            <a:r>
              <a:rPr lang="pt-PT" altLang="ja-JP" b="1" dirty="0" smtClean="0">
                <a:ea typeface="ＭＳ Ｐゴシック" charset="-128"/>
              </a:rPr>
              <a:t> </a:t>
            </a:r>
            <a:r>
              <a:rPr lang="pt-PT" altLang="ja-JP" b="1" dirty="0" err="1" smtClean="0">
                <a:ea typeface="ＭＳ Ｐゴシック" charset="-128"/>
              </a:rPr>
              <a:t>and</a:t>
            </a:r>
            <a:r>
              <a:rPr lang="pt-PT" altLang="ja-JP" b="1" dirty="0" smtClean="0">
                <a:ea typeface="ＭＳ Ｐゴシック" charset="-128"/>
              </a:rPr>
              <a:t> </a:t>
            </a:r>
            <a:r>
              <a:rPr lang="pt-PT" altLang="ja-JP" b="1" dirty="0" err="1" smtClean="0">
                <a:ea typeface="ＭＳ Ｐゴシック" charset="-128"/>
              </a:rPr>
              <a:t>Drzik’s</a:t>
            </a:r>
            <a:r>
              <a:rPr lang="pt-PT" altLang="ja-JP" b="1" dirty="0" smtClean="0">
                <a:ea typeface="ＭＳ Ｐゴシック" charset="-128"/>
              </a:rPr>
              <a:t> </a:t>
            </a:r>
            <a:r>
              <a:rPr lang="pt-PT" altLang="ja-JP" b="1" dirty="0" err="1" smtClean="0">
                <a:ea typeface="ＭＳ Ｐゴシック" charset="-128"/>
              </a:rPr>
              <a:t>Strategic</a:t>
            </a:r>
            <a:r>
              <a:rPr lang="pt-PT" altLang="ja-JP" b="1" dirty="0" smtClean="0">
                <a:ea typeface="ＭＳ Ｐゴシック" charset="-128"/>
              </a:rPr>
              <a:t> </a:t>
            </a:r>
            <a:r>
              <a:rPr lang="pt-PT" altLang="ja-JP" b="1" dirty="0" err="1" smtClean="0">
                <a:ea typeface="ＭＳ Ｐゴシック" charset="-128"/>
              </a:rPr>
              <a:t>Risk</a:t>
            </a:r>
            <a:r>
              <a:rPr lang="pt-PT" altLang="ja-JP" b="1" dirty="0" smtClean="0">
                <a:ea typeface="ＭＳ Ｐゴシック" charset="-128"/>
              </a:rPr>
              <a:t> Management</a:t>
            </a:r>
            <a:endParaRPr lang="pt-PT" dirty="0"/>
          </a:p>
        </p:txBody>
      </p:sp>
      <p:sp>
        <p:nvSpPr>
          <p:cNvPr id="3" name="Content Placeholder 2"/>
          <p:cNvSpPr>
            <a:spLocks noGrp="1"/>
          </p:cNvSpPr>
          <p:nvPr>
            <p:ph idx="1"/>
          </p:nvPr>
        </p:nvSpPr>
        <p:spPr/>
        <p:txBody>
          <a:bodyPr>
            <a:normAutofit lnSpcReduction="10000"/>
          </a:bodyPr>
          <a:lstStyle/>
          <a:p>
            <a:pPr>
              <a:lnSpc>
                <a:spcPct val="80000"/>
              </a:lnSpc>
            </a:pPr>
            <a:r>
              <a:rPr lang="pt-PT" altLang="pt-PT" sz="2400" b="1" dirty="0" err="1" smtClean="0"/>
              <a:t>Technology</a:t>
            </a:r>
            <a:endParaRPr lang="pt-PT" altLang="pt-PT" sz="2400" dirty="0" smtClean="0"/>
          </a:p>
          <a:p>
            <a:pPr lvl="1">
              <a:lnSpc>
                <a:spcPct val="80000"/>
              </a:lnSpc>
            </a:pPr>
            <a:r>
              <a:rPr lang="pt-PT" altLang="pt-PT" dirty="0" err="1" smtClean="0"/>
              <a:t>Shift</a:t>
            </a:r>
            <a:r>
              <a:rPr lang="pt-PT" altLang="pt-PT" dirty="0" smtClean="0"/>
              <a:t> in </a:t>
            </a:r>
            <a:r>
              <a:rPr lang="pt-PT" altLang="pt-PT" dirty="0" err="1" smtClean="0"/>
              <a:t>technology</a:t>
            </a:r>
            <a:r>
              <a:rPr lang="pt-PT" altLang="pt-PT" dirty="0" smtClean="0"/>
              <a:t> - </a:t>
            </a:r>
            <a:r>
              <a:rPr lang="pt-PT" altLang="pt-PT" i="1" dirty="0" err="1" smtClean="0"/>
              <a:t>double</a:t>
            </a:r>
            <a:r>
              <a:rPr lang="pt-PT" altLang="pt-PT" i="1" dirty="0" smtClean="0"/>
              <a:t> </a:t>
            </a:r>
            <a:r>
              <a:rPr lang="pt-PT" altLang="pt-PT" i="1" dirty="0" err="1" smtClean="0"/>
              <a:t>bet</a:t>
            </a:r>
            <a:endParaRPr lang="pt-PT" altLang="pt-PT" dirty="0" smtClean="0"/>
          </a:p>
          <a:p>
            <a:pPr lvl="1">
              <a:lnSpc>
                <a:spcPct val="80000"/>
              </a:lnSpc>
            </a:pPr>
            <a:r>
              <a:rPr lang="pt-PT" altLang="pt-PT" dirty="0" err="1" smtClean="0"/>
              <a:t>Patent</a:t>
            </a:r>
            <a:r>
              <a:rPr lang="pt-PT" altLang="pt-PT" dirty="0" smtClean="0"/>
              <a:t> </a:t>
            </a:r>
            <a:r>
              <a:rPr lang="pt-PT" altLang="pt-PT" dirty="0" err="1" smtClean="0"/>
              <a:t>expiration</a:t>
            </a:r>
            <a:endParaRPr lang="pt-PT" altLang="pt-PT" dirty="0" smtClean="0"/>
          </a:p>
          <a:p>
            <a:pPr lvl="1">
              <a:lnSpc>
                <a:spcPct val="80000"/>
              </a:lnSpc>
            </a:pPr>
            <a:r>
              <a:rPr lang="pt-PT" altLang="pt-PT" dirty="0" err="1" smtClean="0"/>
              <a:t>Process</a:t>
            </a:r>
            <a:r>
              <a:rPr lang="pt-PT" altLang="pt-PT" dirty="0" smtClean="0"/>
              <a:t> </a:t>
            </a:r>
            <a:r>
              <a:rPr lang="pt-PT" altLang="pt-PT" dirty="0" err="1" smtClean="0"/>
              <a:t>becomes</a:t>
            </a:r>
            <a:r>
              <a:rPr lang="pt-PT" altLang="pt-PT" dirty="0" smtClean="0"/>
              <a:t> </a:t>
            </a:r>
            <a:r>
              <a:rPr lang="pt-PT" altLang="pt-PT" dirty="0" err="1" smtClean="0"/>
              <a:t>obsolete</a:t>
            </a:r>
            <a:endParaRPr lang="pt-PT" altLang="pt-PT" b="1" dirty="0" smtClean="0"/>
          </a:p>
          <a:p>
            <a:pPr>
              <a:lnSpc>
                <a:spcPct val="80000"/>
              </a:lnSpc>
            </a:pPr>
            <a:r>
              <a:rPr lang="pt-PT" altLang="pt-PT" sz="2400" b="1" dirty="0" smtClean="0"/>
              <a:t>Brand</a:t>
            </a:r>
            <a:endParaRPr lang="pt-PT" altLang="pt-PT" sz="2400" dirty="0" smtClean="0"/>
          </a:p>
          <a:p>
            <a:pPr lvl="1">
              <a:lnSpc>
                <a:spcPct val="80000"/>
              </a:lnSpc>
            </a:pPr>
            <a:r>
              <a:rPr lang="pt-PT" altLang="pt-PT" dirty="0" err="1" smtClean="0"/>
              <a:t>Erosion</a:t>
            </a:r>
            <a:r>
              <a:rPr lang="pt-PT" altLang="pt-PT" dirty="0" smtClean="0"/>
              <a:t> - </a:t>
            </a:r>
            <a:r>
              <a:rPr lang="pt-PT" altLang="pt-PT" i="1" dirty="0" smtClean="0"/>
              <a:t>redefine </a:t>
            </a:r>
            <a:r>
              <a:rPr lang="pt-PT" altLang="pt-PT" i="1" dirty="0" err="1" smtClean="0"/>
              <a:t>the</a:t>
            </a:r>
            <a:r>
              <a:rPr lang="pt-PT" altLang="pt-PT" i="1" dirty="0" smtClean="0"/>
              <a:t> scope </a:t>
            </a:r>
            <a:r>
              <a:rPr lang="pt-PT" altLang="pt-PT" i="1" dirty="0" err="1" smtClean="0"/>
              <a:t>of</a:t>
            </a:r>
            <a:r>
              <a:rPr lang="pt-PT" altLang="pt-PT" i="1" dirty="0" smtClean="0"/>
              <a:t> </a:t>
            </a:r>
            <a:r>
              <a:rPr lang="pt-PT" altLang="pt-PT" i="1" dirty="0" err="1" smtClean="0"/>
              <a:t>brand</a:t>
            </a:r>
            <a:r>
              <a:rPr lang="pt-PT" altLang="pt-PT" i="1" dirty="0" smtClean="0"/>
              <a:t> </a:t>
            </a:r>
            <a:r>
              <a:rPr lang="pt-PT" altLang="pt-PT" i="1" dirty="0" err="1" smtClean="0"/>
              <a:t>investment</a:t>
            </a:r>
            <a:r>
              <a:rPr lang="pt-PT" altLang="pt-PT" i="1" dirty="0" smtClean="0"/>
              <a:t>, </a:t>
            </a:r>
            <a:r>
              <a:rPr lang="pt-PT" altLang="pt-PT" i="1" dirty="0" err="1" smtClean="0"/>
              <a:t>reallocate</a:t>
            </a:r>
            <a:r>
              <a:rPr lang="pt-PT" altLang="pt-PT" i="1" dirty="0" smtClean="0"/>
              <a:t> </a:t>
            </a:r>
            <a:r>
              <a:rPr lang="pt-PT" altLang="pt-PT" i="1" dirty="0" err="1" smtClean="0"/>
              <a:t>your</a:t>
            </a:r>
            <a:r>
              <a:rPr lang="pt-PT" altLang="pt-PT" i="1" dirty="0" smtClean="0"/>
              <a:t> </a:t>
            </a:r>
            <a:r>
              <a:rPr lang="pt-PT" altLang="pt-PT" i="1" dirty="0" err="1" smtClean="0"/>
              <a:t>brand</a:t>
            </a:r>
            <a:r>
              <a:rPr lang="pt-PT" altLang="pt-PT" i="1" dirty="0" smtClean="0"/>
              <a:t> </a:t>
            </a:r>
            <a:r>
              <a:rPr lang="pt-PT" altLang="pt-PT" i="1" dirty="0" err="1" smtClean="0"/>
              <a:t>investment</a:t>
            </a:r>
            <a:r>
              <a:rPr lang="pt-PT" altLang="pt-PT" i="1" dirty="0" smtClean="0"/>
              <a:t> </a:t>
            </a:r>
            <a:endParaRPr lang="pt-PT" altLang="pt-PT" dirty="0" smtClean="0"/>
          </a:p>
          <a:p>
            <a:pPr lvl="1">
              <a:lnSpc>
                <a:spcPct val="80000"/>
              </a:lnSpc>
            </a:pPr>
            <a:r>
              <a:rPr lang="pt-PT" altLang="pt-PT" dirty="0" err="1" smtClean="0"/>
              <a:t>Collapse</a:t>
            </a:r>
            <a:endParaRPr lang="pt-PT" altLang="pt-PT" dirty="0" smtClean="0"/>
          </a:p>
          <a:p>
            <a:pPr>
              <a:lnSpc>
                <a:spcPct val="80000"/>
              </a:lnSpc>
            </a:pPr>
            <a:r>
              <a:rPr lang="pt-PT" altLang="pt-PT" sz="2400" b="1" dirty="0" err="1" smtClean="0"/>
              <a:t>Competitor</a:t>
            </a:r>
            <a:endParaRPr lang="pt-PT" altLang="pt-PT" sz="2400" dirty="0" smtClean="0"/>
          </a:p>
          <a:p>
            <a:pPr lvl="1">
              <a:lnSpc>
                <a:spcPct val="80000"/>
              </a:lnSpc>
            </a:pPr>
            <a:r>
              <a:rPr lang="pt-PT" altLang="pt-PT" dirty="0" err="1" smtClean="0"/>
              <a:t>Emerging</a:t>
            </a:r>
            <a:r>
              <a:rPr lang="pt-PT" altLang="pt-PT" dirty="0" smtClean="0"/>
              <a:t> global </a:t>
            </a:r>
            <a:r>
              <a:rPr lang="pt-PT" altLang="pt-PT" dirty="0" err="1" smtClean="0"/>
              <a:t>rivals</a:t>
            </a:r>
            <a:endParaRPr lang="pt-PT" altLang="pt-PT" dirty="0" smtClean="0"/>
          </a:p>
          <a:p>
            <a:pPr lvl="1">
              <a:lnSpc>
                <a:spcPct val="80000"/>
              </a:lnSpc>
            </a:pPr>
            <a:r>
              <a:rPr lang="pt-PT" altLang="pt-PT" dirty="0" smtClean="0"/>
              <a:t>Gradual </a:t>
            </a:r>
            <a:r>
              <a:rPr lang="pt-PT" altLang="pt-PT" dirty="0" err="1" smtClean="0"/>
              <a:t>market</a:t>
            </a:r>
            <a:r>
              <a:rPr lang="pt-PT" altLang="pt-PT" dirty="0" smtClean="0"/>
              <a:t>-share </a:t>
            </a:r>
            <a:r>
              <a:rPr lang="pt-PT" altLang="pt-PT" dirty="0" err="1" smtClean="0"/>
              <a:t>gainer</a:t>
            </a:r>
            <a:endParaRPr lang="pt-PT" altLang="pt-PT" dirty="0" smtClean="0"/>
          </a:p>
          <a:p>
            <a:pPr lvl="1">
              <a:lnSpc>
                <a:spcPct val="80000"/>
              </a:lnSpc>
            </a:pPr>
            <a:r>
              <a:rPr lang="pt-PT" altLang="pt-PT" dirty="0" err="1" smtClean="0"/>
              <a:t>One</a:t>
            </a:r>
            <a:r>
              <a:rPr lang="pt-PT" altLang="pt-PT" dirty="0" smtClean="0"/>
              <a:t>-</a:t>
            </a:r>
            <a:r>
              <a:rPr lang="pt-PT" altLang="pt-PT" dirty="0" err="1" smtClean="0"/>
              <a:t>of</a:t>
            </a:r>
            <a:r>
              <a:rPr lang="pt-PT" altLang="pt-PT" dirty="0" smtClean="0"/>
              <a:t>-a-</a:t>
            </a:r>
            <a:r>
              <a:rPr lang="pt-PT" altLang="pt-PT" dirty="0" err="1" smtClean="0"/>
              <a:t>kind</a:t>
            </a:r>
            <a:r>
              <a:rPr lang="pt-PT" altLang="pt-PT" dirty="0" smtClean="0"/>
              <a:t> </a:t>
            </a:r>
            <a:r>
              <a:rPr lang="pt-PT" altLang="pt-PT" dirty="0" err="1" smtClean="0"/>
              <a:t>competitor</a:t>
            </a:r>
            <a:r>
              <a:rPr lang="pt-PT" altLang="pt-PT" dirty="0" smtClean="0"/>
              <a:t> - </a:t>
            </a:r>
            <a:r>
              <a:rPr lang="pt-PT" altLang="pt-PT" i="1" dirty="0" err="1" smtClean="0"/>
              <a:t>create</a:t>
            </a:r>
            <a:r>
              <a:rPr lang="pt-PT" altLang="pt-PT" i="1" dirty="0" smtClean="0"/>
              <a:t> a </a:t>
            </a:r>
            <a:r>
              <a:rPr lang="pt-PT" altLang="pt-PT" i="1" dirty="0" err="1" smtClean="0"/>
              <a:t>new</a:t>
            </a:r>
            <a:r>
              <a:rPr lang="pt-PT" altLang="pt-PT" i="1" dirty="0" smtClean="0"/>
              <a:t>, non </a:t>
            </a:r>
            <a:r>
              <a:rPr lang="pt-PT" altLang="pt-PT" i="1" dirty="0" err="1" smtClean="0"/>
              <a:t>overlapping</a:t>
            </a:r>
            <a:r>
              <a:rPr lang="pt-PT" altLang="pt-PT" i="1" dirty="0" smtClean="0"/>
              <a:t> business design</a:t>
            </a:r>
            <a:endParaRPr lang="pt-PT" altLang="pt-PT" b="1" dirty="0" smtClean="0"/>
          </a:p>
          <a:p>
            <a:endParaRPr lang="pt-PT" dirty="0"/>
          </a:p>
        </p:txBody>
      </p:sp>
    </p:spTree>
    <p:extLst>
      <p:ext uri="{BB962C8B-B14F-4D97-AF65-F5344CB8AC3E}">
        <p14:creationId xmlns:p14="http://schemas.microsoft.com/office/powerpoint/2010/main" val="12957956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ea typeface="ＭＳ Ｐゴシック" charset="-128"/>
            </a:endParaRPr>
          </a:p>
        </p:txBody>
      </p:sp>
      <p:sp>
        <p:nvSpPr>
          <p:cNvPr id="112643" name="Rectangle 3"/>
          <p:cNvSpPr>
            <a:spLocks noGrp="1" noChangeArrowheads="1"/>
          </p:cNvSpPr>
          <p:nvPr>
            <p:ph type="body" idx="1"/>
          </p:nvPr>
        </p:nvSpPr>
        <p:spPr>
          <a:xfrm>
            <a:off x="838200" y="1825625"/>
            <a:ext cx="10515600" cy="4523660"/>
          </a:xfrm>
        </p:spPr>
        <p:txBody>
          <a:bodyPr>
            <a:noAutofit/>
          </a:bodyPr>
          <a:lstStyle/>
          <a:p>
            <a:pPr algn="just" eaLnBrk="1" hangingPunct="1">
              <a:lnSpc>
                <a:spcPct val="80000"/>
              </a:lnSpc>
            </a:pPr>
            <a:r>
              <a:rPr lang="pt-PT" altLang="pt-PT" sz="2000" b="1" dirty="0" err="1" smtClean="0"/>
              <a:t>Customer</a:t>
            </a:r>
            <a:endParaRPr lang="pt-PT" altLang="pt-PT" sz="2000" dirty="0"/>
          </a:p>
          <a:p>
            <a:pPr lvl="1" algn="just" eaLnBrk="1" hangingPunct="1">
              <a:lnSpc>
                <a:spcPct val="80000"/>
              </a:lnSpc>
            </a:pPr>
            <a:r>
              <a:rPr lang="pt-PT" altLang="pt-PT" sz="2000" dirty="0" err="1"/>
              <a:t>Customer</a:t>
            </a:r>
            <a:r>
              <a:rPr lang="pt-PT" altLang="pt-PT" sz="2000" dirty="0"/>
              <a:t> </a:t>
            </a:r>
            <a:r>
              <a:rPr lang="pt-PT" altLang="pt-PT" sz="2000" dirty="0" err="1"/>
              <a:t>priority</a:t>
            </a:r>
            <a:r>
              <a:rPr lang="pt-PT" altLang="pt-PT" sz="2000" dirty="0"/>
              <a:t> </a:t>
            </a:r>
            <a:r>
              <a:rPr lang="pt-PT" altLang="pt-PT" sz="2000" dirty="0" err="1"/>
              <a:t>shift</a:t>
            </a:r>
            <a:r>
              <a:rPr lang="pt-PT" altLang="pt-PT" sz="2000" dirty="0"/>
              <a:t> - </a:t>
            </a:r>
            <a:r>
              <a:rPr lang="pt-PT" altLang="pt-PT" sz="2000" i="1" dirty="0" err="1"/>
              <a:t>create</a:t>
            </a:r>
            <a:r>
              <a:rPr lang="pt-PT" altLang="pt-PT" sz="2000" i="1" dirty="0"/>
              <a:t> </a:t>
            </a:r>
            <a:r>
              <a:rPr lang="pt-PT" altLang="pt-PT" sz="2000" i="1" dirty="0" err="1"/>
              <a:t>and</a:t>
            </a:r>
            <a:r>
              <a:rPr lang="pt-PT" altLang="pt-PT" sz="2000" i="1" dirty="0"/>
              <a:t> </a:t>
            </a:r>
            <a:r>
              <a:rPr lang="pt-PT" altLang="pt-PT" sz="2000" i="1" dirty="0" err="1"/>
              <a:t>analyze</a:t>
            </a:r>
            <a:r>
              <a:rPr lang="pt-PT" altLang="pt-PT" sz="2000" i="1" dirty="0"/>
              <a:t> </a:t>
            </a:r>
            <a:r>
              <a:rPr lang="pt-PT" altLang="pt-PT" sz="2000" i="1" dirty="0" err="1"/>
              <a:t>proprietary</a:t>
            </a:r>
            <a:r>
              <a:rPr lang="pt-PT" altLang="pt-PT" sz="2000" i="1" dirty="0"/>
              <a:t> </a:t>
            </a:r>
            <a:r>
              <a:rPr lang="pt-PT" altLang="pt-PT" sz="2000" i="1" dirty="0" err="1"/>
              <a:t>information</a:t>
            </a:r>
            <a:r>
              <a:rPr lang="pt-PT" altLang="pt-PT" sz="2000" i="1" dirty="0"/>
              <a:t>, </a:t>
            </a:r>
            <a:r>
              <a:rPr lang="pt-PT" altLang="pt-PT" sz="2000" i="1" dirty="0" err="1"/>
              <a:t>conduct</a:t>
            </a:r>
            <a:r>
              <a:rPr lang="pt-PT" altLang="pt-PT" sz="2000" i="1" dirty="0"/>
              <a:t> </a:t>
            </a:r>
            <a:r>
              <a:rPr lang="pt-PT" altLang="pt-PT" sz="2000" i="1" dirty="0" err="1"/>
              <a:t>quick</a:t>
            </a:r>
            <a:r>
              <a:rPr lang="pt-PT" altLang="pt-PT" sz="2000" i="1" dirty="0"/>
              <a:t> </a:t>
            </a:r>
            <a:r>
              <a:rPr lang="pt-PT" altLang="pt-PT" sz="2000" i="1" dirty="0" err="1"/>
              <a:t>and</a:t>
            </a:r>
            <a:r>
              <a:rPr lang="pt-PT" altLang="pt-PT" sz="2000" i="1" dirty="0"/>
              <a:t> </a:t>
            </a:r>
            <a:r>
              <a:rPr lang="pt-PT" altLang="pt-PT" sz="2000" i="1" dirty="0" err="1"/>
              <a:t>cheap</a:t>
            </a:r>
            <a:r>
              <a:rPr lang="pt-PT" altLang="pt-PT" sz="2000" i="1" dirty="0"/>
              <a:t> </a:t>
            </a:r>
            <a:r>
              <a:rPr lang="pt-PT" altLang="pt-PT" sz="2000" i="1" dirty="0" err="1"/>
              <a:t>market</a:t>
            </a:r>
            <a:r>
              <a:rPr lang="pt-PT" altLang="pt-PT" sz="2000" i="1" dirty="0"/>
              <a:t> </a:t>
            </a:r>
            <a:r>
              <a:rPr lang="pt-PT" altLang="pt-PT" sz="2000" i="1" dirty="0" err="1"/>
              <a:t>experiments</a:t>
            </a:r>
            <a:endParaRPr lang="pt-PT" altLang="pt-PT" sz="2000" dirty="0"/>
          </a:p>
          <a:p>
            <a:pPr lvl="1" algn="just" eaLnBrk="1" hangingPunct="1">
              <a:lnSpc>
                <a:spcPct val="80000"/>
              </a:lnSpc>
            </a:pPr>
            <a:r>
              <a:rPr lang="pt-PT" altLang="pt-PT" sz="2000" dirty="0" err="1"/>
              <a:t>Increasing</a:t>
            </a:r>
            <a:r>
              <a:rPr lang="pt-PT" altLang="pt-PT" sz="2000" dirty="0"/>
              <a:t> </a:t>
            </a:r>
            <a:r>
              <a:rPr lang="pt-PT" altLang="pt-PT" sz="2000" dirty="0" err="1"/>
              <a:t>customer</a:t>
            </a:r>
            <a:r>
              <a:rPr lang="pt-PT" altLang="pt-PT" sz="2000" dirty="0"/>
              <a:t> </a:t>
            </a:r>
            <a:r>
              <a:rPr lang="pt-PT" altLang="pt-PT" sz="2000" dirty="0" err="1"/>
              <a:t>power</a:t>
            </a:r>
            <a:endParaRPr lang="pt-PT" altLang="pt-PT" sz="2000" dirty="0"/>
          </a:p>
          <a:p>
            <a:pPr lvl="1" algn="just" eaLnBrk="1" hangingPunct="1">
              <a:lnSpc>
                <a:spcPct val="80000"/>
              </a:lnSpc>
            </a:pPr>
            <a:r>
              <a:rPr lang="pt-PT" altLang="pt-PT" sz="2000" dirty="0" err="1"/>
              <a:t>Over-reliance</a:t>
            </a:r>
            <a:r>
              <a:rPr lang="pt-PT" altLang="pt-PT" sz="2000" dirty="0"/>
              <a:t> </a:t>
            </a:r>
            <a:r>
              <a:rPr lang="pt-PT" altLang="pt-PT" sz="2000" dirty="0" err="1"/>
              <a:t>on</a:t>
            </a:r>
            <a:r>
              <a:rPr lang="pt-PT" altLang="pt-PT" sz="2000" dirty="0"/>
              <a:t> a </a:t>
            </a:r>
            <a:r>
              <a:rPr lang="pt-PT" altLang="pt-PT" sz="2000" dirty="0" err="1"/>
              <a:t>few</a:t>
            </a:r>
            <a:r>
              <a:rPr lang="pt-PT" altLang="pt-PT" sz="2000" dirty="0"/>
              <a:t> </a:t>
            </a:r>
            <a:r>
              <a:rPr lang="pt-PT" altLang="pt-PT" sz="2000" dirty="0" err="1"/>
              <a:t>customers</a:t>
            </a:r>
            <a:endParaRPr lang="pt-PT" altLang="pt-PT" sz="2000" b="1" dirty="0"/>
          </a:p>
          <a:p>
            <a:pPr algn="just" eaLnBrk="1" hangingPunct="1">
              <a:lnSpc>
                <a:spcPct val="80000"/>
              </a:lnSpc>
            </a:pPr>
            <a:r>
              <a:rPr lang="pt-PT" altLang="pt-PT" sz="2000" b="1" dirty="0"/>
              <a:t>Project</a:t>
            </a:r>
            <a:r>
              <a:rPr lang="pt-PT" altLang="pt-PT" sz="2000" dirty="0"/>
              <a:t> - </a:t>
            </a:r>
            <a:r>
              <a:rPr lang="pt-PT" altLang="pt-PT" sz="2000" i="1" dirty="0" err="1"/>
              <a:t>smart</a:t>
            </a:r>
            <a:r>
              <a:rPr lang="pt-PT" altLang="pt-PT" sz="2000" i="1" dirty="0"/>
              <a:t> </a:t>
            </a:r>
            <a:r>
              <a:rPr lang="pt-PT" altLang="pt-PT" sz="2000" i="1" dirty="0" err="1"/>
              <a:t>sequencing</a:t>
            </a:r>
            <a:r>
              <a:rPr lang="pt-PT" altLang="pt-PT" sz="2000" i="1" dirty="0"/>
              <a:t>, </a:t>
            </a:r>
            <a:r>
              <a:rPr lang="pt-PT" altLang="pt-PT" sz="2000" i="1" dirty="0" err="1"/>
              <a:t>developing</a:t>
            </a:r>
            <a:r>
              <a:rPr lang="pt-PT" altLang="pt-PT" sz="2000" i="1" dirty="0"/>
              <a:t> </a:t>
            </a:r>
            <a:r>
              <a:rPr lang="pt-PT" altLang="pt-PT" sz="2000" i="1" dirty="0" err="1"/>
              <a:t>excess</a:t>
            </a:r>
            <a:r>
              <a:rPr lang="pt-PT" altLang="pt-PT" sz="2000" i="1" dirty="0"/>
              <a:t> </a:t>
            </a:r>
            <a:r>
              <a:rPr lang="pt-PT" altLang="pt-PT" sz="2000" i="1" dirty="0" err="1"/>
              <a:t>options</a:t>
            </a:r>
            <a:r>
              <a:rPr lang="pt-PT" altLang="pt-PT" sz="2000" i="1" dirty="0"/>
              <a:t>, </a:t>
            </a:r>
            <a:r>
              <a:rPr lang="pt-PT" altLang="pt-PT" sz="2000" i="1" dirty="0" err="1"/>
              <a:t>employing</a:t>
            </a:r>
            <a:r>
              <a:rPr lang="pt-PT" altLang="pt-PT" sz="2000" i="1" dirty="0"/>
              <a:t> </a:t>
            </a:r>
            <a:r>
              <a:rPr lang="pt-PT" altLang="pt-PT" sz="2000" i="1" dirty="0" err="1"/>
              <a:t>the</a:t>
            </a:r>
            <a:r>
              <a:rPr lang="pt-PT" altLang="pt-PT" sz="2000" i="1" dirty="0"/>
              <a:t> </a:t>
            </a:r>
            <a:r>
              <a:rPr lang="pt-PT" altLang="pt-PT" sz="2000" i="1" dirty="0" err="1"/>
              <a:t>stepping-stone</a:t>
            </a:r>
            <a:r>
              <a:rPr lang="pt-PT" altLang="pt-PT" sz="2000" i="1" dirty="0"/>
              <a:t> </a:t>
            </a:r>
            <a:r>
              <a:rPr lang="pt-PT" altLang="pt-PT" sz="2000" i="1" dirty="0" err="1"/>
              <a:t>method</a:t>
            </a:r>
            <a:endParaRPr lang="pt-PT" altLang="pt-PT" sz="2000" dirty="0"/>
          </a:p>
          <a:p>
            <a:pPr lvl="1" algn="just" eaLnBrk="1" hangingPunct="1">
              <a:lnSpc>
                <a:spcPct val="80000"/>
              </a:lnSpc>
            </a:pPr>
            <a:r>
              <a:rPr lang="pt-PT" altLang="pt-PT" sz="2000" dirty="0"/>
              <a:t>R&amp;D </a:t>
            </a:r>
            <a:r>
              <a:rPr lang="pt-PT" altLang="pt-PT" sz="2000" dirty="0" err="1"/>
              <a:t>failure</a:t>
            </a:r>
            <a:endParaRPr lang="pt-PT" altLang="pt-PT" sz="2000" dirty="0"/>
          </a:p>
          <a:p>
            <a:pPr lvl="1" algn="just" eaLnBrk="1" hangingPunct="1">
              <a:lnSpc>
                <a:spcPct val="80000"/>
              </a:lnSpc>
            </a:pPr>
            <a:r>
              <a:rPr lang="pt-PT" altLang="pt-PT" sz="2000" dirty="0"/>
              <a:t>IT </a:t>
            </a:r>
            <a:r>
              <a:rPr lang="pt-PT" altLang="pt-PT" sz="2000" dirty="0" err="1"/>
              <a:t>failure</a:t>
            </a:r>
            <a:endParaRPr lang="pt-PT" altLang="pt-PT" sz="2000" dirty="0"/>
          </a:p>
          <a:p>
            <a:pPr lvl="1" algn="just" eaLnBrk="1" hangingPunct="1">
              <a:lnSpc>
                <a:spcPct val="80000"/>
              </a:lnSpc>
            </a:pPr>
            <a:r>
              <a:rPr lang="pt-PT" altLang="pt-PT" sz="2000" dirty="0"/>
              <a:t>Business </a:t>
            </a:r>
            <a:r>
              <a:rPr lang="pt-PT" altLang="pt-PT" sz="2000" dirty="0" err="1"/>
              <a:t>development</a:t>
            </a:r>
            <a:r>
              <a:rPr lang="pt-PT" altLang="pt-PT" sz="2000" dirty="0"/>
              <a:t> </a:t>
            </a:r>
            <a:r>
              <a:rPr lang="pt-PT" altLang="pt-PT" sz="2000" dirty="0" err="1"/>
              <a:t>failure</a:t>
            </a:r>
            <a:endParaRPr lang="pt-PT" altLang="pt-PT" sz="2000" dirty="0"/>
          </a:p>
          <a:p>
            <a:pPr lvl="1" algn="just" eaLnBrk="1" hangingPunct="1">
              <a:lnSpc>
                <a:spcPct val="80000"/>
              </a:lnSpc>
            </a:pPr>
            <a:r>
              <a:rPr lang="pt-PT" altLang="pt-PT" sz="2000" dirty="0" err="1"/>
              <a:t>Merger</a:t>
            </a:r>
            <a:r>
              <a:rPr lang="pt-PT" altLang="pt-PT" sz="2000" dirty="0"/>
              <a:t> </a:t>
            </a:r>
            <a:r>
              <a:rPr lang="pt-PT" altLang="pt-PT" sz="2000" dirty="0" err="1"/>
              <a:t>or</a:t>
            </a:r>
            <a:r>
              <a:rPr lang="pt-PT" altLang="pt-PT" sz="2000" dirty="0"/>
              <a:t> </a:t>
            </a:r>
            <a:r>
              <a:rPr lang="pt-PT" altLang="pt-PT" sz="2000" dirty="0" err="1"/>
              <a:t>acquisition</a:t>
            </a:r>
            <a:r>
              <a:rPr lang="pt-PT" altLang="pt-PT" sz="2000" dirty="0"/>
              <a:t> </a:t>
            </a:r>
            <a:r>
              <a:rPr lang="pt-PT" altLang="pt-PT" sz="2000" dirty="0" err="1"/>
              <a:t>failure</a:t>
            </a:r>
            <a:endParaRPr lang="pt-PT" altLang="pt-PT" sz="2000" b="1" dirty="0"/>
          </a:p>
          <a:p>
            <a:pPr algn="just" eaLnBrk="1" hangingPunct="1">
              <a:lnSpc>
                <a:spcPct val="80000"/>
              </a:lnSpc>
            </a:pPr>
            <a:r>
              <a:rPr lang="pt-PT" altLang="pt-PT" sz="2000" b="1" dirty="0" err="1"/>
              <a:t>Stagnation</a:t>
            </a:r>
            <a:endParaRPr lang="pt-PT" altLang="pt-PT" sz="2000" dirty="0"/>
          </a:p>
          <a:p>
            <a:pPr lvl="1" algn="just" eaLnBrk="1" hangingPunct="1">
              <a:lnSpc>
                <a:spcPct val="80000"/>
              </a:lnSpc>
            </a:pPr>
            <a:r>
              <a:rPr lang="pt-PT" altLang="pt-PT" sz="2000" dirty="0"/>
              <a:t>Flat </a:t>
            </a:r>
            <a:r>
              <a:rPr lang="pt-PT" altLang="pt-PT" sz="2000" dirty="0" err="1"/>
              <a:t>or</a:t>
            </a:r>
            <a:r>
              <a:rPr lang="pt-PT" altLang="pt-PT" sz="2000" dirty="0"/>
              <a:t> </a:t>
            </a:r>
            <a:r>
              <a:rPr lang="pt-PT" altLang="pt-PT" sz="2000" dirty="0" err="1"/>
              <a:t>declining</a:t>
            </a:r>
            <a:r>
              <a:rPr lang="pt-PT" altLang="pt-PT" sz="2000" dirty="0"/>
              <a:t> volume - </a:t>
            </a:r>
            <a:r>
              <a:rPr lang="pt-PT" altLang="pt-PT" sz="2000" i="1" dirty="0" err="1"/>
              <a:t>generate</a:t>
            </a:r>
            <a:r>
              <a:rPr lang="pt-PT" altLang="pt-PT" sz="2000" i="1" dirty="0"/>
              <a:t> "</a:t>
            </a:r>
            <a:r>
              <a:rPr lang="pt-PT" altLang="pt-PT" sz="2000" i="1" dirty="0" err="1"/>
              <a:t>demand</a:t>
            </a:r>
            <a:r>
              <a:rPr lang="pt-PT" altLang="pt-PT" sz="2000" i="1" dirty="0"/>
              <a:t> </a:t>
            </a:r>
            <a:r>
              <a:rPr lang="pt-PT" altLang="pt-PT" sz="2000" i="1" dirty="0" err="1"/>
              <a:t>innovation</a:t>
            </a:r>
            <a:r>
              <a:rPr lang="pt-PT" altLang="pt-PT" sz="2000" i="1" dirty="0"/>
              <a:t>"</a:t>
            </a:r>
            <a:endParaRPr lang="pt-PT" altLang="pt-PT" sz="2000" dirty="0"/>
          </a:p>
          <a:p>
            <a:pPr lvl="1" algn="just" eaLnBrk="1" hangingPunct="1">
              <a:lnSpc>
                <a:spcPct val="80000"/>
              </a:lnSpc>
            </a:pPr>
            <a:r>
              <a:rPr lang="pt-PT" altLang="pt-PT" sz="2000" dirty="0"/>
              <a:t>Volume </a:t>
            </a:r>
            <a:r>
              <a:rPr lang="pt-PT" altLang="pt-PT" sz="2000" dirty="0" err="1"/>
              <a:t>up</a:t>
            </a:r>
            <a:r>
              <a:rPr lang="pt-PT" altLang="pt-PT" sz="2000" dirty="0"/>
              <a:t>, </a:t>
            </a:r>
            <a:r>
              <a:rPr lang="pt-PT" altLang="pt-PT" sz="2000" dirty="0" err="1"/>
              <a:t>price</a:t>
            </a:r>
            <a:r>
              <a:rPr lang="pt-PT" altLang="pt-PT" sz="2000" dirty="0"/>
              <a:t> </a:t>
            </a:r>
            <a:r>
              <a:rPr lang="pt-PT" altLang="pt-PT" sz="2000" dirty="0" err="1"/>
              <a:t>down</a:t>
            </a:r>
            <a:endParaRPr lang="pt-PT" altLang="pt-PT" sz="2000" dirty="0"/>
          </a:p>
          <a:p>
            <a:pPr lvl="1" algn="just" eaLnBrk="1" hangingPunct="1">
              <a:lnSpc>
                <a:spcPct val="80000"/>
              </a:lnSpc>
            </a:pPr>
            <a:r>
              <a:rPr lang="pt-PT" altLang="pt-PT" sz="2000" dirty="0" err="1"/>
              <a:t>Weak</a:t>
            </a:r>
            <a:r>
              <a:rPr lang="pt-PT" altLang="pt-PT" sz="2000" dirty="0"/>
              <a:t> pipeline</a:t>
            </a:r>
            <a:endParaRPr lang="pt-PT" altLang="pt-PT" sz="2000" b="1" dirty="0"/>
          </a:p>
          <a:p>
            <a:pPr marL="0" indent="0" algn="just" eaLnBrk="1" hangingPunct="1">
              <a:lnSpc>
                <a:spcPct val="80000"/>
              </a:lnSpc>
              <a:buNone/>
            </a:pPr>
            <a:endParaRPr lang="pt-PT" altLang="pt-PT" sz="2000" dirty="0"/>
          </a:p>
        </p:txBody>
      </p:sp>
    </p:spTree>
    <p:extLst>
      <p:ext uri="{BB962C8B-B14F-4D97-AF65-F5344CB8AC3E}">
        <p14:creationId xmlns:p14="http://schemas.microsoft.com/office/powerpoint/2010/main" val="24807491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p>
        </p:txBody>
      </p:sp>
      <p:sp>
        <p:nvSpPr>
          <p:cNvPr id="113667" name="Rectangle 3"/>
          <p:cNvSpPr>
            <a:spLocks noGrp="1" noChangeArrowheads="1"/>
          </p:cNvSpPr>
          <p:nvPr>
            <p:ph type="body" idx="1"/>
          </p:nvPr>
        </p:nvSpPr>
        <p:spPr/>
        <p:txBody>
          <a:bodyPr>
            <a:noAutofit/>
          </a:bodyPr>
          <a:lstStyle/>
          <a:p>
            <a:pPr algn="just" eaLnBrk="1" hangingPunct="1">
              <a:lnSpc>
                <a:spcPct val="80000"/>
              </a:lnSpc>
            </a:pPr>
            <a:r>
              <a:rPr lang="pt-PT" altLang="pt-PT" sz="1800" dirty="0" err="1" smtClean="0"/>
              <a:t>The</a:t>
            </a:r>
            <a:r>
              <a:rPr lang="pt-PT" altLang="pt-PT" sz="1800" dirty="0" smtClean="0"/>
              <a:t> </a:t>
            </a:r>
            <a:r>
              <a:rPr lang="pt-PT" altLang="pt-PT" sz="1800" dirty="0" err="1"/>
              <a:t>first</a:t>
            </a:r>
            <a:r>
              <a:rPr lang="pt-PT" altLang="pt-PT" sz="1800" dirty="0"/>
              <a:t> </a:t>
            </a:r>
            <a:r>
              <a:rPr lang="pt-PT" altLang="pt-PT" sz="1800" dirty="0" err="1"/>
              <a:t>notion</a:t>
            </a:r>
            <a:r>
              <a:rPr lang="pt-PT" altLang="pt-PT" sz="1800" dirty="0"/>
              <a:t> </a:t>
            </a:r>
            <a:r>
              <a:rPr lang="pt-PT" altLang="pt-PT" sz="1800" dirty="0" err="1"/>
              <a:t>we</a:t>
            </a:r>
            <a:r>
              <a:rPr lang="pt-PT" altLang="pt-PT" sz="1800" dirty="0"/>
              <a:t> </a:t>
            </a:r>
            <a:r>
              <a:rPr lang="pt-PT" altLang="pt-PT" sz="1800" dirty="0" err="1"/>
              <a:t>could</a:t>
            </a:r>
            <a:r>
              <a:rPr lang="pt-PT" altLang="pt-PT" sz="1800" dirty="0"/>
              <a:t> </a:t>
            </a:r>
            <a:r>
              <a:rPr lang="pt-PT" altLang="pt-PT" sz="1800" dirty="0" err="1"/>
              <a:t>find</a:t>
            </a:r>
            <a:r>
              <a:rPr lang="pt-PT" altLang="pt-PT" sz="1800" dirty="0"/>
              <a:t> </a:t>
            </a:r>
            <a:r>
              <a:rPr lang="pt-PT" altLang="pt-PT" sz="1800" dirty="0" err="1"/>
              <a:t>of</a:t>
            </a:r>
            <a:r>
              <a:rPr lang="pt-PT" altLang="pt-PT" sz="1800" dirty="0"/>
              <a:t> </a:t>
            </a:r>
            <a:r>
              <a:rPr lang="pt-PT" altLang="pt-PT" sz="1800" dirty="0" err="1"/>
              <a:t>the</a:t>
            </a:r>
            <a:r>
              <a:rPr lang="pt-PT" altLang="pt-PT" sz="1800" dirty="0"/>
              <a:t> </a:t>
            </a:r>
            <a:r>
              <a:rPr lang="pt-PT" altLang="pt-PT" sz="1800" dirty="0" err="1"/>
              <a:t>term</a:t>
            </a:r>
            <a:r>
              <a:rPr lang="pt-PT" altLang="pt-PT" sz="1800" dirty="0"/>
              <a:t> "</a:t>
            </a:r>
            <a:r>
              <a:rPr lang="pt-PT" altLang="pt-PT" sz="1800" dirty="0" err="1"/>
              <a:t>Strategic</a:t>
            </a:r>
            <a:r>
              <a:rPr lang="pt-PT" altLang="pt-PT" sz="1800" dirty="0"/>
              <a:t> </a:t>
            </a:r>
            <a:r>
              <a:rPr lang="pt-PT" altLang="pt-PT" sz="1800" dirty="0" err="1"/>
              <a:t>Risk</a:t>
            </a:r>
            <a:r>
              <a:rPr lang="pt-PT" altLang="pt-PT" sz="1800" dirty="0"/>
              <a:t> Management" </a:t>
            </a:r>
            <a:r>
              <a:rPr lang="pt-PT" altLang="pt-PT" sz="1800" dirty="0" err="1"/>
              <a:t>is</a:t>
            </a:r>
            <a:r>
              <a:rPr lang="pt-PT" altLang="pt-PT" sz="1800" dirty="0"/>
              <a:t> in a </a:t>
            </a:r>
            <a:r>
              <a:rPr lang="pt-PT" altLang="pt-PT" sz="1800" dirty="0" err="1"/>
              <a:t>paper</a:t>
            </a:r>
            <a:r>
              <a:rPr lang="pt-PT" altLang="pt-PT" sz="1800" dirty="0"/>
              <a:t> </a:t>
            </a:r>
            <a:r>
              <a:rPr lang="pt-PT" altLang="pt-PT" sz="1800" dirty="0" err="1"/>
              <a:t>called</a:t>
            </a:r>
            <a:r>
              <a:rPr lang="pt-PT" altLang="pt-PT" sz="1800" dirty="0"/>
              <a:t> "A </a:t>
            </a:r>
            <a:r>
              <a:rPr lang="pt-PT" altLang="pt-PT" sz="1800" dirty="0" err="1"/>
              <a:t>framework</a:t>
            </a:r>
            <a:r>
              <a:rPr lang="pt-PT" altLang="pt-PT" sz="1800" dirty="0"/>
              <a:t> for </a:t>
            </a:r>
            <a:r>
              <a:rPr lang="pt-PT" altLang="pt-PT" sz="1800" dirty="0" err="1"/>
              <a:t>integrated</a:t>
            </a:r>
            <a:r>
              <a:rPr lang="pt-PT" altLang="pt-PT" sz="1800" dirty="0"/>
              <a:t> </a:t>
            </a:r>
            <a:r>
              <a:rPr lang="pt-PT" altLang="pt-PT" sz="1800" dirty="0" err="1"/>
              <a:t>risk</a:t>
            </a:r>
            <a:r>
              <a:rPr lang="pt-PT" altLang="pt-PT" sz="1800" dirty="0"/>
              <a:t> management in </a:t>
            </a:r>
            <a:r>
              <a:rPr lang="pt-PT" altLang="pt-PT" sz="1800" dirty="0" err="1"/>
              <a:t>international</a:t>
            </a:r>
            <a:r>
              <a:rPr lang="pt-PT" altLang="pt-PT" sz="1800" dirty="0"/>
              <a:t> business", </a:t>
            </a:r>
            <a:r>
              <a:rPr lang="pt-PT" altLang="pt-PT" sz="1800" dirty="0" err="1"/>
              <a:t>By</a:t>
            </a:r>
            <a:r>
              <a:rPr lang="pt-PT" altLang="pt-PT" sz="1800" dirty="0"/>
              <a:t>: Miller, </a:t>
            </a:r>
            <a:r>
              <a:rPr lang="pt-PT" altLang="pt-PT" sz="1800" dirty="0" err="1"/>
              <a:t>Kent</a:t>
            </a:r>
            <a:r>
              <a:rPr lang="pt-PT" altLang="pt-PT" sz="1800" dirty="0"/>
              <a:t> D., </a:t>
            </a:r>
            <a:r>
              <a:rPr lang="pt-PT" altLang="pt-PT" sz="1800" dirty="0" err="1"/>
              <a:t>Journal</a:t>
            </a:r>
            <a:r>
              <a:rPr lang="pt-PT" altLang="pt-PT" sz="1800" dirty="0"/>
              <a:t> </a:t>
            </a:r>
            <a:r>
              <a:rPr lang="pt-PT" altLang="pt-PT" sz="1800" dirty="0" err="1"/>
              <a:t>of</a:t>
            </a:r>
            <a:r>
              <a:rPr lang="pt-PT" altLang="pt-PT" sz="1800" dirty="0"/>
              <a:t> </a:t>
            </a:r>
            <a:r>
              <a:rPr lang="pt-PT" altLang="pt-PT" sz="1800" dirty="0" err="1"/>
              <a:t>International</a:t>
            </a:r>
            <a:r>
              <a:rPr lang="pt-PT" altLang="pt-PT" sz="1800" dirty="0"/>
              <a:t> Business </a:t>
            </a:r>
            <a:r>
              <a:rPr lang="pt-PT" altLang="pt-PT" sz="1800" dirty="0" err="1" smtClean="0"/>
              <a:t>Studies</a:t>
            </a:r>
            <a:r>
              <a:rPr lang="pt-PT" altLang="pt-PT" sz="1800" dirty="0" smtClean="0"/>
              <a:t>, </a:t>
            </a:r>
            <a:r>
              <a:rPr lang="pt-PT" altLang="pt-PT" sz="1800" dirty="0"/>
              <a:t>1992, Vol. 23, </a:t>
            </a:r>
            <a:r>
              <a:rPr lang="pt-PT" altLang="pt-PT" sz="1800" dirty="0" err="1"/>
              <a:t>Issue</a:t>
            </a:r>
            <a:r>
              <a:rPr lang="pt-PT" altLang="pt-PT" sz="1800" dirty="0"/>
              <a:t> 2.</a:t>
            </a:r>
          </a:p>
          <a:p>
            <a:pPr algn="just" eaLnBrk="1" hangingPunct="1">
              <a:lnSpc>
                <a:spcPct val="80000"/>
              </a:lnSpc>
            </a:pPr>
            <a:r>
              <a:rPr lang="pt-PT" altLang="pt-PT" sz="1800" dirty="0" smtClean="0"/>
              <a:t>Miller </a:t>
            </a:r>
            <a:r>
              <a:rPr lang="pt-PT" altLang="pt-PT" sz="1800" dirty="0" err="1"/>
              <a:t>describes</a:t>
            </a:r>
            <a:r>
              <a:rPr lang="pt-PT" altLang="pt-PT" sz="1800" dirty="0"/>
              <a:t> </a:t>
            </a:r>
            <a:r>
              <a:rPr lang="pt-PT" altLang="pt-PT" sz="1800" b="1" dirty="0" err="1"/>
              <a:t>five</a:t>
            </a:r>
            <a:r>
              <a:rPr lang="pt-PT" altLang="pt-PT" sz="1800" b="1" dirty="0"/>
              <a:t> "</a:t>
            </a:r>
            <a:r>
              <a:rPr lang="pt-PT" altLang="pt-PT" sz="1800" b="1" dirty="0" err="1"/>
              <a:t>generic</a:t>
            </a:r>
            <a:r>
              <a:rPr lang="pt-PT" altLang="pt-PT" sz="1800" b="1" dirty="0"/>
              <a:t>" responses to </a:t>
            </a:r>
            <a:r>
              <a:rPr lang="pt-PT" altLang="pt-PT" sz="1800" b="1" dirty="0" err="1"/>
              <a:t>strategic</a:t>
            </a:r>
            <a:r>
              <a:rPr lang="pt-PT" altLang="pt-PT" sz="1800" b="1" dirty="0"/>
              <a:t> </a:t>
            </a:r>
            <a:r>
              <a:rPr lang="pt-PT" altLang="pt-PT" sz="1800" b="1" dirty="0" err="1"/>
              <a:t>environmental</a:t>
            </a:r>
            <a:r>
              <a:rPr lang="pt-PT" altLang="pt-PT" sz="1800" b="1" dirty="0"/>
              <a:t> </a:t>
            </a:r>
            <a:r>
              <a:rPr lang="pt-PT" altLang="pt-PT" sz="1800" b="1" dirty="0" err="1"/>
              <a:t>uncertainties</a:t>
            </a:r>
            <a:r>
              <a:rPr lang="pt-PT" altLang="pt-PT" sz="1800" dirty="0"/>
              <a:t>, </a:t>
            </a:r>
            <a:r>
              <a:rPr lang="pt-PT" altLang="pt-PT" sz="1800" dirty="0" err="1"/>
              <a:t>being</a:t>
            </a:r>
            <a:r>
              <a:rPr lang="pt-PT" altLang="pt-PT" sz="1800" dirty="0"/>
              <a:t> </a:t>
            </a:r>
            <a:r>
              <a:rPr lang="pt-PT" altLang="pt-PT" sz="1800" dirty="0" err="1"/>
              <a:t>avoidance</a:t>
            </a:r>
            <a:r>
              <a:rPr lang="pt-PT" altLang="pt-PT" sz="1800" dirty="0"/>
              <a:t>, </a:t>
            </a:r>
            <a:r>
              <a:rPr lang="pt-PT" altLang="pt-PT" sz="1800" dirty="0" err="1"/>
              <a:t>control</a:t>
            </a:r>
            <a:r>
              <a:rPr lang="pt-PT" altLang="pt-PT" sz="1800" dirty="0"/>
              <a:t>, </a:t>
            </a:r>
            <a:r>
              <a:rPr lang="pt-PT" altLang="pt-PT" sz="1800" dirty="0" err="1"/>
              <a:t>cooperation</a:t>
            </a:r>
            <a:r>
              <a:rPr lang="pt-PT" altLang="pt-PT" sz="1800" dirty="0"/>
              <a:t>, </a:t>
            </a:r>
            <a:r>
              <a:rPr lang="pt-PT" altLang="pt-PT" sz="1800" dirty="0" err="1"/>
              <a:t>imitation</a:t>
            </a:r>
            <a:r>
              <a:rPr lang="pt-PT" altLang="pt-PT" sz="1800" dirty="0"/>
              <a:t>, </a:t>
            </a:r>
            <a:r>
              <a:rPr lang="pt-PT" altLang="pt-PT" sz="1800" dirty="0" err="1"/>
              <a:t>and</a:t>
            </a:r>
            <a:r>
              <a:rPr lang="pt-PT" altLang="pt-PT" sz="1800" dirty="0"/>
              <a:t> </a:t>
            </a:r>
            <a:r>
              <a:rPr lang="pt-PT" altLang="pt-PT" sz="1800" dirty="0" err="1"/>
              <a:t>flexibility</a:t>
            </a:r>
            <a:r>
              <a:rPr lang="pt-PT" altLang="pt-PT" sz="1800" dirty="0"/>
              <a:t>:</a:t>
            </a:r>
            <a:endParaRPr lang="pt-PT" altLang="pt-PT" sz="1800" b="1" dirty="0"/>
          </a:p>
          <a:p>
            <a:pPr algn="just" eaLnBrk="1" hangingPunct="1">
              <a:lnSpc>
                <a:spcPct val="80000"/>
              </a:lnSpc>
            </a:pPr>
            <a:r>
              <a:rPr lang="pt-PT" altLang="pt-PT" sz="1800" b="1" dirty="0" err="1"/>
              <a:t>Uncertainty</a:t>
            </a:r>
            <a:r>
              <a:rPr lang="pt-PT" altLang="pt-PT" sz="1800" b="1" dirty="0"/>
              <a:t> </a:t>
            </a:r>
            <a:r>
              <a:rPr lang="pt-PT" altLang="pt-PT" sz="1800" b="1" dirty="0" err="1"/>
              <a:t>avoidance</a:t>
            </a:r>
            <a:r>
              <a:rPr lang="pt-PT" altLang="pt-PT" sz="1800" dirty="0"/>
              <a:t> </a:t>
            </a:r>
            <a:r>
              <a:rPr lang="pt-PT" altLang="pt-PT" sz="1800" dirty="0" err="1"/>
              <a:t>occurs</a:t>
            </a:r>
            <a:r>
              <a:rPr lang="pt-PT" altLang="pt-PT" sz="1800" dirty="0"/>
              <a:t> </a:t>
            </a:r>
            <a:r>
              <a:rPr lang="pt-PT" altLang="pt-PT" sz="1800" dirty="0" err="1"/>
              <a:t>when</a:t>
            </a:r>
            <a:r>
              <a:rPr lang="pt-PT" altLang="pt-PT" sz="1800" dirty="0"/>
              <a:t> management </a:t>
            </a:r>
            <a:r>
              <a:rPr lang="pt-PT" altLang="pt-PT" sz="1800" dirty="0" err="1"/>
              <a:t>considers</a:t>
            </a:r>
            <a:r>
              <a:rPr lang="pt-PT" altLang="pt-PT" sz="1800" dirty="0"/>
              <a:t> </a:t>
            </a:r>
            <a:r>
              <a:rPr lang="pt-PT" altLang="pt-PT" sz="1800" dirty="0" err="1"/>
              <a:t>the</a:t>
            </a:r>
            <a:r>
              <a:rPr lang="pt-PT" altLang="pt-PT" sz="1800" dirty="0"/>
              <a:t> </a:t>
            </a:r>
            <a:r>
              <a:rPr lang="pt-PT" altLang="pt-PT" sz="1800" dirty="0" err="1"/>
              <a:t>risk</a:t>
            </a:r>
            <a:r>
              <a:rPr lang="pt-PT" altLang="pt-PT" sz="1800" dirty="0"/>
              <a:t> </a:t>
            </a:r>
            <a:r>
              <a:rPr lang="pt-PT" altLang="pt-PT" sz="1800" dirty="0" err="1"/>
              <a:t>associated</a:t>
            </a:r>
            <a:r>
              <a:rPr lang="pt-PT" altLang="pt-PT" sz="1800" dirty="0"/>
              <a:t> </a:t>
            </a:r>
            <a:r>
              <a:rPr lang="pt-PT" altLang="pt-PT" sz="1800" dirty="0" err="1"/>
              <a:t>with</a:t>
            </a:r>
            <a:r>
              <a:rPr lang="pt-PT" altLang="pt-PT" sz="1800" dirty="0"/>
              <a:t> </a:t>
            </a:r>
            <a:r>
              <a:rPr lang="pt-PT" altLang="pt-PT" sz="1800" dirty="0" err="1"/>
              <a:t>operating</a:t>
            </a:r>
            <a:r>
              <a:rPr lang="pt-PT" altLang="pt-PT" sz="1800" dirty="0"/>
              <a:t> in a </a:t>
            </a:r>
            <a:r>
              <a:rPr lang="pt-PT" altLang="pt-PT" sz="1800" dirty="0" err="1"/>
              <a:t>given</a:t>
            </a:r>
            <a:r>
              <a:rPr lang="pt-PT" altLang="pt-PT" sz="1800" dirty="0"/>
              <a:t> </a:t>
            </a:r>
            <a:r>
              <a:rPr lang="pt-PT" altLang="pt-PT" sz="1800" dirty="0" err="1"/>
              <a:t>product</a:t>
            </a:r>
            <a:r>
              <a:rPr lang="pt-PT" altLang="pt-PT" sz="1800" dirty="0"/>
              <a:t> </a:t>
            </a:r>
            <a:r>
              <a:rPr lang="pt-PT" altLang="pt-PT" sz="1800" dirty="0" err="1"/>
              <a:t>or</a:t>
            </a:r>
            <a:r>
              <a:rPr lang="pt-PT" altLang="pt-PT" sz="1800" dirty="0"/>
              <a:t> </a:t>
            </a:r>
            <a:r>
              <a:rPr lang="pt-PT" altLang="pt-PT" sz="1800" dirty="0" err="1"/>
              <a:t>geographic</a:t>
            </a:r>
            <a:r>
              <a:rPr lang="pt-PT" altLang="pt-PT" sz="1800" dirty="0"/>
              <a:t> </a:t>
            </a:r>
            <a:r>
              <a:rPr lang="pt-PT" altLang="pt-PT" sz="1800" dirty="0" err="1"/>
              <a:t>market</a:t>
            </a:r>
            <a:r>
              <a:rPr lang="pt-PT" altLang="pt-PT" sz="1800" dirty="0"/>
              <a:t> to </a:t>
            </a:r>
            <a:r>
              <a:rPr lang="pt-PT" altLang="pt-PT" sz="1800" dirty="0" err="1"/>
              <a:t>be</a:t>
            </a:r>
            <a:r>
              <a:rPr lang="pt-PT" altLang="pt-PT" sz="1800" dirty="0"/>
              <a:t> </a:t>
            </a:r>
            <a:r>
              <a:rPr lang="pt-PT" altLang="pt-PT" sz="1800" dirty="0" err="1"/>
              <a:t>unacceptable</a:t>
            </a:r>
            <a:r>
              <a:rPr lang="pt-PT" altLang="pt-PT" sz="1800" dirty="0"/>
              <a:t>. For a </a:t>
            </a:r>
            <a:r>
              <a:rPr lang="pt-PT" altLang="pt-PT" sz="1800" dirty="0" err="1"/>
              <a:t>firm</a:t>
            </a:r>
            <a:r>
              <a:rPr lang="pt-PT" altLang="pt-PT" sz="1800" dirty="0"/>
              <a:t> </a:t>
            </a:r>
            <a:r>
              <a:rPr lang="pt-PT" altLang="pt-PT" sz="1800" dirty="0" err="1"/>
              <a:t>already</a:t>
            </a:r>
            <a:r>
              <a:rPr lang="pt-PT" altLang="pt-PT" sz="1800" dirty="0"/>
              <a:t> </a:t>
            </a:r>
            <a:r>
              <a:rPr lang="pt-PT" altLang="pt-PT" sz="1800" dirty="0" err="1"/>
              <a:t>active</a:t>
            </a:r>
            <a:r>
              <a:rPr lang="pt-PT" altLang="pt-PT" sz="1800" dirty="0"/>
              <a:t> in a </a:t>
            </a:r>
            <a:r>
              <a:rPr lang="pt-PT" altLang="pt-PT" sz="1800" dirty="0" err="1"/>
              <a:t>highly</a:t>
            </a:r>
            <a:r>
              <a:rPr lang="pt-PT" altLang="pt-PT" sz="1800" dirty="0"/>
              <a:t> </a:t>
            </a:r>
            <a:r>
              <a:rPr lang="pt-PT" altLang="pt-PT" sz="1800" dirty="0" err="1"/>
              <a:t>uncertain</a:t>
            </a:r>
            <a:r>
              <a:rPr lang="pt-PT" altLang="pt-PT" sz="1800" dirty="0"/>
              <a:t> </a:t>
            </a:r>
            <a:r>
              <a:rPr lang="pt-PT" altLang="pt-PT" sz="1800" dirty="0" err="1"/>
              <a:t>market</a:t>
            </a:r>
            <a:r>
              <a:rPr lang="pt-PT" altLang="pt-PT" sz="1800" dirty="0"/>
              <a:t>, </a:t>
            </a:r>
            <a:r>
              <a:rPr lang="pt-PT" altLang="pt-PT" sz="1800" dirty="0" err="1"/>
              <a:t>uncertainty</a:t>
            </a:r>
            <a:r>
              <a:rPr lang="pt-PT" altLang="pt-PT" sz="1800" dirty="0"/>
              <a:t> </a:t>
            </a:r>
            <a:r>
              <a:rPr lang="pt-PT" altLang="pt-PT" sz="1800" dirty="0" err="1"/>
              <a:t>avoidance</a:t>
            </a:r>
            <a:r>
              <a:rPr lang="pt-PT" altLang="pt-PT" sz="1800" dirty="0"/>
              <a:t> </a:t>
            </a:r>
            <a:r>
              <a:rPr lang="pt-PT" altLang="pt-PT" sz="1800" dirty="0" err="1"/>
              <a:t>involves</a:t>
            </a:r>
            <a:r>
              <a:rPr lang="pt-PT" altLang="pt-PT" sz="1800" dirty="0"/>
              <a:t> </a:t>
            </a:r>
            <a:r>
              <a:rPr lang="pt-PT" altLang="pt-PT" sz="1800" dirty="0" err="1"/>
              <a:t>exiting</a:t>
            </a:r>
            <a:r>
              <a:rPr lang="pt-PT" altLang="pt-PT" sz="1800" dirty="0"/>
              <a:t>, </a:t>
            </a:r>
            <a:r>
              <a:rPr lang="pt-PT" altLang="pt-PT" sz="1800" dirty="0" err="1"/>
              <a:t>through</a:t>
            </a:r>
            <a:r>
              <a:rPr lang="pt-PT" altLang="pt-PT" sz="1800" dirty="0"/>
              <a:t> </a:t>
            </a:r>
            <a:r>
              <a:rPr lang="pt-PT" altLang="pt-PT" sz="1800" dirty="0" err="1"/>
              <a:t>divesting</a:t>
            </a:r>
            <a:r>
              <a:rPr lang="pt-PT" altLang="pt-PT" sz="1800" dirty="0"/>
              <a:t> </a:t>
            </a:r>
            <a:r>
              <a:rPr lang="pt-PT" altLang="pt-PT" sz="1800" dirty="0" err="1"/>
              <a:t>the</a:t>
            </a:r>
            <a:r>
              <a:rPr lang="pt-PT" altLang="pt-PT" sz="1800" dirty="0"/>
              <a:t> </a:t>
            </a:r>
            <a:r>
              <a:rPr lang="pt-PT" altLang="pt-PT" sz="1800" dirty="0" err="1"/>
              <a:t>specialized</a:t>
            </a:r>
            <a:r>
              <a:rPr lang="pt-PT" altLang="pt-PT" sz="1800" dirty="0"/>
              <a:t> </a:t>
            </a:r>
            <a:r>
              <a:rPr lang="pt-PT" altLang="pt-PT" sz="1800" dirty="0" err="1"/>
              <a:t>assets</a:t>
            </a:r>
            <a:r>
              <a:rPr lang="pt-PT" altLang="pt-PT" sz="1800" dirty="0"/>
              <a:t> </a:t>
            </a:r>
            <a:r>
              <a:rPr lang="pt-PT" altLang="pt-PT" sz="1800" dirty="0" err="1"/>
              <a:t>committed</a:t>
            </a:r>
            <a:r>
              <a:rPr lang="pt-PT" altLang="pt-PT" sz="1800" dirty="0"/>
              <a:t> to </a:t>
            </a:r>
            <a:r>
              <a:rPr lang="pt-PT" altLang="pt-PT" sz="1800" dirty="0" err="1"/>
              <a:t>serving</a:t>
            </a:r>
            <a:r>
              <a:rPr lang="pt-PT" altLang="pt-PT" sz="1800" dirty="0"/>
              <a:t> </a:t>
            </a:r>
            <a:r>
              <a:rPr lang="pt-PT" altLang="pt-PT" sz="1800" dirty="0" err="1"/>
              <a:t>the</a:t>
            </a:r>
            <a:r>
              <a:rPr lang="pt-PT" altLang="pt-PT" sz="1800" dirty="0"/>
              <a:t> </a:t>
            </a:r>
            <a:r>
              <a:rPr lang="pt-PT" altLang="pt-PT" sz="1800" dirty="0" err="1"/>
              <a:t>market</a:t>
            </a:r>
            <a:r>
              <a:rPr lang="pt-PT" altLang="pt-PT" sz="1800" dirty="0"/>
              <a:t>. For </a:t>
            </a:r>
            <a:r>
              <a:rPr lang="pt-PT" altLang="pt-PT" sz="1800" dirty="0" err="1"/>
              <a:t>firms</a:t>
            </a:r>
            <a:r>
              <a:rPr lang="pt-PT" altLang="pt-PT" sz="1800" dirty="0"/>
              <a:t> </a:t>
            </a:r>
            <a:r>
              <a:rPr lang="pt-PT" altLang="pt-PT" sz="1800" dirty="0" err="1"/>
              <a:t>not</a:t>
            </a:r>
            <a:r>
              <a:rPr lang="pt-PT" altLang="pt-PT" sz="1800" dirty="0"/>
              <a:t> </a:t>
            </a:r>
            <a:r>
              <a:rPr lang="pt-PT" altLang="pt-PT" sz="1800" dirty="0" err="1"/>
              <a:t>yet</a:t>
            </a:r>
            <a:r>
              <a:rPr lang="pt-PT" altLang="pt-PT" sz="1800" dirty="0"/>
              <a:t> </a:t>
            </a:r>
            <a:r>
              <a:rPr lang="pt-PT" altLang="pt-PT" sz="1800" dirty="0" err="1"/>
              <a:t>participating</a:t>
            </a:r>
            <a:r>
              <a:rPr lang="pt-PT" altLang="pt-PT" sz="1800" dirty="0"/>
              <a:t> in a </a:t>
            </a:r>
            <a:r>
              <a:rPr lang="pt-PT" altLang="pt-PT" sz="1800" dirty="0" err="1"/>
              <a:t>market</a:t>
            </a:r>
            <a:r>
              <a:rPr lang="pt-PT" altLang="pt-PT" sz="1800" dirty="0"/>
              <a:t>, </a:t>
            </a:r>
            <a:r>
              <a:rPr lang="pt-PT" altLang="pt-PT" sz="1800" dirty="0" err="1"/>
              <a:t>uncertainty</a:t>
            </a:r>
            <a:r>
              <a:rPr lang="pt-PT" altLang="pt-PT" sz="1800" dirty="0"/>
              <a:t> </a:t>
            </a:r>
            <a:r>
              <a:rPr lang="pt-PT" altLang="pt-PT" sz="1800" dirty="0" err="1"/>
              <a:t>avoidance</a:t>
            </a:r>
            <a:r>
              <a:rPr lang="pt-PT" altLang="pt-PT" sz="1800" dirty="0"/>
              <a:t> </a:t>
            </a:r>
            <a:r>
              <a:rPr lang="pt-PT" altLang="pt-PT" sz="1800" dirty="0" err="1"/>
              <a:t>implies</a:t>
            </a:r>
            <a:r>
              <a:rPr lang="pt-PT" altLang="pt-PT" sz="1800" dirty="0"/>
              <a:t> </a:t>
            </a:r>
            <a:r>
              <a:rPr lang="pt-PT" altLang="pt-PT" sz="1800" dirty="0" err="1"/>
              <a:t>postponement</a:t>
            </a:r>
            <a:r>
              <a:rPr lang="pt-PT" altLang="pt-PT" sz="1800" dirty="0"/>
              <a:t> </a:t>
            </a:r>
            <a:r>
              <a:rPr lang="pt-PT" altLang="pt-PT" sz="1800" dirty="0" err="1"/>
              <a:t>of</a:t>
            </a:r>
            <a:r>
              <a:rPr lang="pt-PT" altLang="pt-PT" sz="1800" dirty="0"/>
              <a:t> </a:t>
            </a:r>
            <a:r>
              <a:rPr lang="pt-PT" altLang="pt-PT" sz="1800" dirty="0" err="1"/>
              <a:t>market</a:t>
            </a:r>
            <a:r>
              <a:rPr lang="pt-PT" altLang="pt-PT" sz="1800" dirty="0"/>
              <a:t> </a:t>
            </a:r>
            <a:r>
              <a:rPr lang="pt-PT" altLang="pt-PT" sz="1800" dirty="0" err="1"/>
              <a:t>entry</a:t>
            </a:r>
            <a:r>
              <a:rPr lang="pt-PT" altLang="pt-PT" sz="1800" dirty="0"/>
              <a:t> </a:t>
            </a:r>
            <a:r>
              <a:rPr lang="pt-PT" altLang="pt-PT" sz="1800" dirty="0" err="1"/>
              <a:t>until</a:t>
            </a:r>
            <a:r>
              <a:rPr lang="pt-PT" altLang="pt-PT" sz="1800" dirty="0"/>
              <a:t> </a:t>
            </a:r>
            <a:r>
              <a:rPr lang="pt-PT" altLang="pt-PT" sz="1800" dirty="0" err="1"/>
              <a:t>the</a:t>
            </a:r>
            <a:r>
              <a:rPr lang="pt-PT" altLang="pt-PT" sz="1800" dirty="0"/>
              <a:t> </a:t>
            </a:r>
            <a:r>
              <a:rPr lang="pt-PT" altLang="pt-PT" sz="1800" dirty="0" err="1"/>
              <a:t>industry</a:t>
            </a:r>
            <a:r>
              <a:rPr lang="pt-PT" altLang="pt-PT" sz="1800" dirty="0"/>
              <a:t> </a:t>
            </a:r>
            <a:r>
              <a:rPr lang="pt-PT" altLang="pt-PT" sz="1800" dirty="0" err="1"/>
              <a:t>uncertainties</a:t>
            </a:r>
            <a:r>
              <a:rPr lang="pt-PT" altLang="pt-PT" sz="1800" dirty="0"/>
              <a:t> </a:t>
            </a:r>
            <a:r>
              <a:rPr lang="pt-PT" altLang="pt-PT" sz="1800" dirty="0" err="1"/>
              <a:t>decrease</a:t>
            </a:r>
            <a:r>
              <a:rPr lang="pt-PT" altLang="pt-PT" sz="1800" dirty="0"/>
              <a:t> to </a:t>
            </a:r>
            <a:r>
              <a:rPr lang="pt-PT" altLang="pt-PT" sz="1800" dirty="0" err="1"/>
              <a:t>acceptable</a:t>
            </a:r>
            <a:r>
              <a:rPr lang="pt-PT" altLang="pt-PT" sz="1800" dirty="0"/>
              <a:t> </a:t>
            </a:r>
            <a:r>
              <a:rPr lang="pt-PT" altLang="pt-PT" sz="1800" dirty="0" err="1"/>
              <a:t>levels</a:t>
            </a:r>
            <a:r>
              <a:rPr lang="pt-PT" altLang="pt-PT" sz="1800" dirty="0"/>
              <a:t>.</a:t>
            </a:r>
          </a:p>
          <a:p>
            <a:pPr algn="just" eaLnBrk="1" hangingPunct="1">
              <a:lnSpc>
                <a:spcPct val="80000"/>
              </a:lnSpc>
            </a:pPr>
            <a:r>
              <a:rPr lang="pt-PT" altLang="pt-PT" sz="1800" dirty="0" err="1"/>
              <a:t>Firms</a:t>
            </a:r>
            <a:r>
              <a:rPr lang="pt-PT" altLang="pt-PT" sz="1800" dirty="0"/>
              <a:t> </a:t>
            </a:r>
            <a:r>
              <a:rPr lang="pt-PT" altLang="pt-PT" sz="1800" dirty="0" err="1"/>
              <a:t>may</a:t>
            </a:r>
            <a:r>
              <a:rPr lang="pt-PT" altLang="pt-PT" sz="1800" dirty="0"/>
              <a:t> </a:t>
            </a:r>
            <a:r>
              <a:rPr lang="pt-PT" altLang="pt-PT" sz="1800" dirty="0" err="1"/>
              <a:t>seek</a:t>
            </a:r>
            <a:r>
              <a:rPr lang="pt-PT" altLang="pt-PT" sz="1800" dirty="0"/>
              <a:t> to </a:t>
            </a:r>
            <a:r>
              <a:rPr lang="pt-PT" altLang="pt-PT" sz="1800" b="1" dirty="0" err="1"/>
              <a:t>control</a:t>
            </a:r>
            <a:r>
              <a:rPr lang="pt-PT" altLang="pt-PT" sz="1800" dirty="0"/>
              <a:t> </a:t>
            </a:r>
            <a:r>
              <a:rPr lang="pt-PT" altLang="pt-PT" sz="1800" dirty="0" err="1"/>
              <a:t>important</a:t>
            </a:r>
            <a:r>
              <a:rPr lang="pt-PT" altLang="pt-PT" sz="1800" dirty="0"/>
              <a:t> </a:t>
            </a:r>
            <a:r>
              <a:rPr lang="pt-PT" altLang="pt-PT" sz="1800" dirty="0" err="1"/>
              <a:t>environmental</a:t>
            </a:r>
            <a:r>
              <a:rPr lang="pt-PT" altLang="pt-PT" sz="1800" dirty="0"/>
              <a:t> </a:t>
            </a:r>
            <a:r>
              <a:rPr lang="pt-PT" altLang="pt-PT" sz="1800" dirty="0" err="1"/>
              <a:t>contingencies</a:t>
            </a:r>
            <a:r>
              <a:rPr lang="pt-PT" altLang="pt-PT" sz="1800" dirty="0"/>
              <a:t> to </a:t>
            </a:r>
            <a:r>
              <a:rPr lang="pt-PT" altLang="pt-PT" sz="1800" dirty="0" err="1"/>
              <a:t>reduce</a:t>
            </a:r>
            <a:r>
              <a:rPr lang="pt-PT" altLang="pt-PT" sz="1800" dirty="0"/>
              <a:t> </a:t>
            </a:r>
            <a:r>
              <a:rPr lang="pt-PT" altLang="pt-PT" sz="1800" dirty="0" err="1"/>
              <a:t>uncertainties</a:t>
            </a:r>
            <a:r>
              <a:rPr lang="pt-PT" altLang="pt-PT" sz="1800" dirty="0"/>
              <a:t>. Managers are </a:t>
            </a:r>
            <a:r>
              <a:rPr lang="pt-PT" altLang="pt-PT" sz="1800" dirty="0" err="1"/>
              <a:t>here</a:t>
            </a:r>
            <a:r>
              <a:rPr lang="pt-PT" altLang="pt-PT" sz="1800" dirty="0"/>
              <a:t> </a:t>
            </a:r>
            <a:r>
              <a:rPr lang="pt-PT" altLang="pt-PT" sz="1800" dirty="0" err="1"/>
              <a:t>predisposed</a:t>
            </a:r>
            <a:r>
              <a:rPr lang="pt-PT" altLang="pt-PT" sz="1800" dirty="0"/>
              <a:t> to </a:t>
            </a:r>
            <a:r>
              <a:rPr lang="pt-PT" altLang="pt-PT" sz="1800" dirty="0" err="1"/>
              <a:t>trying</a:t>
            </a:r>
            <a:r>
              <a:rPr lang="pt-PT" altLang="pt-PT" sz="1800" dirty="0"/>
              <a:t> to </a:t>
            </a:r>
            <a:r>
              <a:rPr lang="pt-PT" altLang="pt-PT" sz="1800" dirty="0" err="1"/>
              <a:t>control</a:t>
            </a:r>
            <a:r>
              <a:rPr lang="pt-PT" altLang="pt-PT" sz="1800" dirty="0"/>
              <a:t> </a:t>
            </a:r>
            <a:r>
              <a:rPr lang="pt-PT" altLang="pt-PT" sz="1800" dirty="0" err="1"/>
              <a:t>uncertain</a:t>
            </a:r>
            <a:r>
              <a:rPr lang="pt-PT" altLang="pt-PT" sz="1800" dirty="0"/>
              <a:t> </a:t>
            </a:r>
            <a:r>
              <a:rPr lang="pt-PT" altLang="pt-PT" sz="1800" dirty="0" err="1"/>
              <a:t>variables</a:t>
            </a:r>
            <a:r>
              <a:rPr lang="pt-PT" altLang="pt-PT" sz="1800" dirty="0"/>
              <a:t> </a:t>
            </a:r>
            <a:r>
              <a:rPr lang="pt-PT" altLang="pt-PT" sz="1800" dirty="0" err="1"/>
              <a:t>rather</a:t>
            </a:r>
            <a:r>
              <a:rPr lang="pt-PT" altLang="pt-PT" sz="1800" dirty="0"/>
              <a:t> </a:t>
            </a:r>
            <a:r>
              <a:rPr lang="pt-PT" altLang="pt-PT" sz="1800" dirty="0" err="1"/>
              <a:t>than</a:t>
            </a:r>
            <a:r>
              <a:rPr lang="pt-PT" altLang="pt-PT" sz="1800" dirty="0"/>
              <a:t> </a:t>
            </a:r>
            <a:r>
              <a:rPr lang="pt-PT" altLang="pt-PT" sz="1800" dirty="0" err="1"/>
              <a:t>passively</a:t>
            </a:r>
            <a:r>
              <a:rPr lang="pt-PT" altLang="pt-PT" sz="1800" dirty="0"/>
              <a:t> </a:t>
            </a:r>
            <a:r>
              <a:rPr lang="pt-PT" altLang="pt-PT" sz="1800" dirty="0" err="1"/>
              <a:t>treat</a:t>
            </a:r>
            <a:r>
              <a:rPr lang="pt-PT" altLang="pt-PT" sz="1800" dirty="0"/>
              <a:t> </a:t>
            </a:r>
            <a:r>
              <a:rPr lang="pt-PT" altLang="pt-PT" sz="1800" dirty="0" err="1"/>
              <a:t>the</a:t>
            </a:r>
            <a:r>
              <a:rPr lang="pt-PT" altLang="pt-PT" sz="1800" dirty="0"/>
              <a:t> </a:t>
            </a:r>
            <a:r>
              <a:rPr lang="pt-PT" altLang="pt-PT" sz="1800" dirty="0" err="1"/>
              <a:t>uncertainties</a:t>
            </a:r>
            <a:r>
              <a:rPr lang="pt-PT" altLang="pt-PT" sz="1800" dirty="0"/>
              <a:t> as </a:t>
            </a:r>
            <a:r>
              <a:rPr lang="pt-PT" altLang="pt-PT" sz="1800" dirty="0" err="1"/>
              <a:t>constraints</a:t>
            </a:r>
            <a:r>
              <a:rPr lang="pt-PT" altLang="pt-PT" sz="1800" dirty="0"/>
              <a:t> </a:t>
            </a:r>
            <a:r>
              <a:rPr lang="pt-PT" altLang="pt-PT" sz="1800" dirty="0" err="1"/>
              <a:t>within</a:t>
            </a:r>
            <a:r>
              <a:rPr lang="pt-PT" altLang="pt-PT" sz="1800" dirty="0"/>
              <a:t> </a:t>
            </a:r>
            <a:r>
              <a:rPr lang="pt-PT" altLang="pt-PT" sz="1800" dirty="0" err="1"/>
              <a:t>which</a:t>
            </a:r>
            <a:r>
              <a:rPr lang="pt-PT" altLang="pt-PT" sz="1800" dirty="0"/>
              <a:t> </a:t>
            </a:r>
            <a:r>
              <a:rPr lang="pt-PT" altLang="pt-PT" sz="1800" dirty="0" err="1"/>
              <a:t>they</a:t>
            </a:r>
            <a:r>
              <a:rPr lang="pt-PT" altLang="pt-PT" sz="1800" dirty="0"/>
              <a:t> must </a:t>
            </a:r>
            <a:r>
              <a:rPr lang="pt-PT" altLang="pt-PT" sz="1800" dirty="0" err="1"/>
              <a:t>operate</a:t>
            </a:r>
            <a:r>
              <a:rPr lang="pt-PT" altLang="pt-PT" sz="1800" dirty="0"/>
              <a:t>. </a:t>
            </a:r>
            <a:r>
              <a:rPr lang="pt-PT" altLang="pt-PT" sz="1800" dirty="0" err="1"/>
              <a:t>Examples</a:t>
            </a:r>
            <a:r>
              <a:rPr lang="pt-PT" altLang="pt-PT" sz="1800" dirty="0"/>
              <a:t> </a:t>
            </a:r>
            <a:r>
              <a:rPr lang="pt-PT" altLang="pt-PT" sz="1800" dirty="0" err="1"/>
              <a:t>of</a:t>
            </a:r>
            <a:r>
              <a:rPr lang="pt-PT" altLang="pt-PT" sz="1800" dirty="0"/>
              <a:t> </a:t>
            </a:r>
            <a:r>
              <a:rPr lang="pt-PT" altLang="pt-PT" sz="1800" dirty="0" err="1"/>
              <a:t>control</a:t>
            </a:r>
            <a:r>
              <a:rPr lang="pt-PT" altLang="pt-PT" sz="1800" dirty="0"/>
              <a:t> </a:t>
            </a:r>
            <a:r>
              <a:rPr lang="pt-PT" altLang="pt-PT" sz="1800" dirty="0" err="1"/>
              <a:t>strategies</a:t>
            </a:r>
            <a:r>
              <a:rPr lang="pt-PT" altLang="pt-PT" sz="1800" dirty="0"/>
              <a:t> </a:t>
            </a:r>
            <a:r>
              <a:rPr lang="pt-PT" altLang="pt-PT" sz="1800" dirty="0" err="1"/>
              <a:t>include</a:t>
            </a:r>
            <a:r>
              <a:rPr lang="pt-PT" altLang="pt-PT" sz="1800" dirty="0"/>
              <a:t>:</a:t>
            </a:r>
          </a:p>
          <a:p>
            <a:pPr lvl="1" algn="just" eaLnBrk="1" hangingPunct="1">
              <a:lnSpc>
                <a:spcPct val="80000"/>
              </a:lnSpc>
            </a:pPr>
            <a:r>
              <a:rPr lang="pt-PT" altLang="pt-PT" sz="1800" dirty="0" err="1"/>
              <a:t>political</a:t>
            </a:r>
            <a:r>
              <a:rPr lang="pt-PT" altLang="pt-PT" sz="1800" dirty="0"/>
              <a:t> </a:t>
            </a:r>
            <a:r>
              <a:rPr lang="pt-PT" altLang="pt-PT" sz="1800" dirty="0" err="1"/>
              <a:t>activities</a:t>
            </a:r>
            <a:r>
              <a:rPr lang="pt-PT" altLang="pt-PT" sz="1800" dirty="0"/>
              <a:t> (e.g., </a:t>
            </a:r>
            <a:r>
              <a:rPr lang="pt-PT" altLang="pt-PT" sz="1800" dirty="0" err="1"/>
              <a:t>lobbying</a:t>
            </a:r>
            <a:r>
              <a:rPr lang="pt-PT" altLang="pt-PT" sz="1800" dirty="0"/>
              <a:t> for </a:t>
            </a:r>
            <a:r>
              <a:rPr lang="pt-PT" altLang="pt-PT" sz="1800" dirty="0" err="1"/>
              <a:t>or</a:t>
            </a:r>
            <a:r>
              <a:rPr lang="pt-PT" altLang="pt-PT" sz="1800" dirty="0"/>
              <a:t> </a:t>
            </a:r>
            <a:r>
              <a:rPr lang="pt-PT" altLang="pt-PT" sz="1800" dirty="0" err="1"/>
              <a:t>against</a:t>
            </a:r>
            <a:r>
              <a:rPr lang="pt-PT" altLang="pt-PT" sz="1800" dirty="0"/>
              <a:t> </a:t>
            </a:r>
            <a:r>
              <a:rPr lang="pt-PT" altLang="pt-PT" sz="1800" dirty="0" err="1"/>
              <a:t>laws</a:t>
            </a:r>
            <a:r>
              <a:rPr lang="pt-PT" altLang="pt-PT" sz="1800" dirty="0"/>
              <a:t>, </a:t>
            </a:r>
            <a:r>
              <a:rPr lang="pt-PT" altLang="pt-PT" sz="1800" dirty="0" err="1"/>
              <a:t>regulations</a:t>
            </a:r>
            <a:r>
              <a:rPr lang="pt-PT" altLang="pt-PT" sz="1800" dirty="0"/>
              <a:t>, </a:t>
            </a:r>
            <a:r>
              <a:rPr lang="pt-PT" altLang="pt-PT" sz="1800" dirty="0" err="1"/>
              <a:t>or</a:t>
            </a:r>
            <a:r>
              <a:rPr lang="pt-PT" altLang="pt-PT" sz="1800" dirty="0"/>
              <a:t> </a:t>
            </a:r>
            <a:r>
              <a:rPr lang="pt-PT" altLang="pt-PT" sz="1800" dirty="0" err="1"/>
              <a:t>trade</a:t>
            </a:r>
            <a:r>
              <a:rPr lang="pt-PT" altLang="pt-PT" sz="1800" dirty="0"/>
              <a:t> </a:t>
            </a:r>
            <a:r>
              <a:rPr lang="pt-PT" altLang="pt-PT" sz="1800" dirty="0" err="1"/>
              <a:t>restraints</a:t>
            </a:r>
            <a:r>
              <a:rPr lang="pt-PT" altLang="pt-PT" sz="1800" dirty="0"/>
              <a:t>), </a:t>
            </a:r>
          </a:p>
          <a:p>
            <a:pPr lvl="1" algn="just" eaLnBrk="1" hangingPunct="1">
              <a:lnSpc>
                <a:spcPct val="80000"/>
              </a:lnSpc>
            </a:pPr>
            <a:r>
              <a:rPr lang="pt-PT" altLang="pt-PT" sz="1800" dirty="0" err="1"/>
              <a:t>gaining</a:t>
            </a:r>
            <a:r>
              <a:rPr lang="pt-PT" altLang="pt-PT" sz="1800" dirty="0"/>
              <a:t> </a:t>
            </a:r>
            <a:r>
              <a:rPr lang="pt-PT" altLang="pt-PT" sz="1800" dirty="0" err="1"/>
              <a:t>market</a:t>
            </a:r>
            <a:r>
              <a:rPr lang="pt-PT" altLang="pt-PT" sz="1800" dirty="0"/>
              <a:t> </a:t>
            </a:r>
            <a:r>
              <a:rPr lang="pt-PT" altLang="pt-PT" sz="1800" dirty="0" err="1"/>
              <a:t>power</a:t>
            </a:r>
            <a:r>
              <a:rPr lang="pt-PT" altLang="pt-PT" sz="1800" dirty="0"/>
              <a:t>, </a:t>
            </a:r>
            <a:r>
              <a:rPr lang="pt-PT" altLang="pt-PT" sz="1800" dirty="0" err="1"/>
              <a:t>and</a:t>
            </a:r>
            <a:r>
              <a:rPr lang="pt-PT" altLang="pt-PT" sz="1800" dirty="0"/>
              <a:t> </a:t>
            </a:r>
          </a:p>
          <a:p>
            <a:pPr lvl="1" algn="just" eaLnBrk="1" hangingPunct="1">
              <a:lnSpc>
                <a:spcPct val="80000"/>
              </a:lnSpc>
            </a:pPr>
            <a:r>
              <a:rPr lang="pt-PT" altLang="pt-PT" sz="1800" dirty="0" err="1"/>
              <a:t>undertaking</a:t>
            </a:r>
            <a:r>
              <a:rPr lang="pt-PT" altLang="pt-PT" sz="1800" dirty="0"/>
              <a:t> </a:t>
            </a:r>
            <a:r>
              <a:rPr lang="pt-PT" altLang="pt-PT" sz="1800" dirty="0" err="1"/>
              <a:t>strategic</a:t>
            </a:r>
            <a:r>
              <a:rPr lang="pt-PT" altLang="pt-PT" sz="1800" dirty="0"/>
              <a:t> moves </a:t>
            </a:r>
            <a:r>
              <a:rPr lang="pt-PT" altLang="pt-PT" sz="1800" dirty="0" err="1"/>
              <a:t>that</a:t>
            </a:r>
            <a:r>
              <a:rPr lang="pt-PT" altLang="pt-PT" sz="1800" dirty="0"/>
              <a:t> </a:t>
            </a:r>
            <a:r>
              <a:rPr lang="pt-PT" altLang="pt-PT" sz="1800" dirty="0" err="1"/>
              <a:t>threaten</a:t>
            </a:r>
            <a:r>
              <a:rPr lang="pt-PT" altLang="pt-PT" sz="1800" dirty="0"/>
              <a:t> </a:t>
            </a:r>
            <a:r>
              <a:rPr lang="pt-PT" altLang="pt-PT" sz="1800" dirty="0" err="1"/>
              <a:t>competitors</a:t>
            </a:r>
            <a:r>
              <a:rPr lang="pt-PT" altLang="pt-PT" sz="1800" dirty="0"/>
              <a:t> </a:t>
            </a:r>
            <a:r>
              <a:rPr lang="pt-PT" altLang="pt-PT" sz="1800" dirty="0" err="1"/>
              <a:t>into</a:t>
            </a:r>
            <a:r>
              <a:rPr lang="pt-PT" altLang="pt-PT" sz="1800" dirty="0"/>
              <a:t> more </a:t>
            </a:r>
            <a:r>
              <a:rPr lang="pt-PT" altLang="pt-PT" sz="1800" dirty="0" err="1"/>
              <a:t>predictable</a:t>
            </a:r>
            <a:r>
              <a:rPr lang="pt-PT" altLang="pt-PT" sz="1800" dirty="0"/>
              <a:t> (</a:t>
            </a:r>
            <a:r>
              <a:rPr lang="pt-PT" altLang="pt-PT" sz="1800" dirty="0" err="1"/>
              <a:t>and</a:t>
            </a:r>
            <a:r>
              <a:rPr lang="pt-PT" altLang="pt-PT" sz="1800" dirty="0"/>
              <a:t> </a:t>
            </a:r>
            <a:r>
              <a:rPr lang="pt-PT" altLang="pt-PT" sz="1800" dirty="0" err="1"/>
              <a:t>advantageous</a:t>
            </a:r>
            <a:r>
              <a:rPr lang="pt-PT" altLang="pt-PT" sz="1800" dirty="0"/>
              <a:t>) </a:t>
            </a:r>
            <a:r>
              <a:rPr lang="pt-PT" altLang="pt-PT" sz="1800" dirty="0" err="1"/>
              <a:t>behavior</a:t>
            </a:r>
            <a:r>
              <a:rPr lang="pt-PT" altLang="pt-PT" sz="1800" dirty="0"/>
              <a:t> </a:t>
            </a:r>
            <a:r>
              <a:rPr lang="pt-PT" altLang="pt-PT" sz="1800" dirty="0" err="1"/>
              <a:t>patterns</a:t>
            </a:r>
            <a:r>
              <a:rPr lang="pt-PT" altLang="pt-PT" sz="1800" dirty="0"/>
              <a:t>.</a:t>
            </a:r>
            <a:endParaRPr lang="pt-PT" altLang="pt-PT" sz="1800" b="1" dirty="0"/>
          </a:p>
        </p:txBody>
      </p:sp>
    </p:spTree>
    <p:extLst>
      <p:ext uri="{BB962C8B-B14F-4D97-AF65-F5344CB8AC3E}">
        <p14:creationId xmlns:p14="http://schemas.microsoft.com/office/powerpoint/2010/main" val="41286161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ea typeface="ＭＳ Ｐゴシック" charset="-128"/>
            </a:endParaRPr>
          </a:p>
        </p:txBody>
      </p:sp>
      <p:sp>
        <p:nvSpPr>
          <p:cNvPr id="114691" name="Rectangle 3"/>
          <p:cNvSpPr>
            <a:spLocks noGrp="1" noChangeArrowheads="1"/>
          </p:cNvSpPr>
          <p:nvPr>
            <p:ph type="body" idx="1"/>
          </p:nvPr>
        </p:nvSpPr>
        <p:spPr/>
        <p:txBody>
          <a:bodyPr/>
          <a:lstStyle/>
          <a:p>
            <a:pPr algn="just" eaLnBrk="1" hangingPunct="1">
              <a:lnSpc>
                <a:spcPct val="80000"/>
              </a:lnSpc>
            </a:pPr>
            <a:r>
              <a:rPr lang="pt-PT" altLang="pt-PT" sz="2400" b="1" dirty="0" err="1"/>
              <a:t>Cooperative</a:t>
            </a:r>
            <a:r>
              <a:rPr lang="pt-PT" altLang="pt-PT" sz="2400" b="1" dirty="0"/>
              <a:t> responses</a:t>
            </a:r>
            <a:r>
              <a:rPr lang="pt-PT" altLang="pt-PT" sz="2400" dirty="0"/>
              <a:t> are </a:t>
            </a:r>
            <a:r>
              <a:rPr lang="pt-PT" altLang="pt-PT" sz="2400" dirty="0" err="1"/>
              <a:t>different</a:t>
            </a:r>
            <a:r>
              <a:rPr lang="pt-PT" altLang="pt-PT" sz="2400" dirty="0"/>
              <a:t> </a:t>
            </a:r>
            <a:r>
              <a:rPr lang="pt-PT" altLang="pt-PT" sz="2400" dirty="0" err="1"/>
              <a:t>from</a:t>
            </a:r>
            <a:r>
              <a:rPr lang="pt-PT" altLang="pt-PT" sz="2400" dirty="0"/>
              <a:t> </a:t>
            </a:r>
            <a:r>
              <a:rPr lang="pt-PT" altLang="pt-PT" sz="2400" dirty="0" err="1"/>
              <a:t>control</a:t>
            </a:r>
            <a:r>
              <a:rPr lang="pt-PT" altLang="pt-PT" sz="2400" dirty="0"/>
              <a:t> responses, </a:t>
            </a:r>
            <a:r>
              <a:rPr lang="pt-PT" altLang="pt-PT" sz="2400" dirty="0" err="1"/>
              <a:t>because</a:t>
            </a:r>
            <a:r>
              <a:rPr lang="pt-PT" altLang="pt-PT" sz="2400" dirty="0"/>
              <a:t> </a:t>
            </a:r>
            <a:r>
              <a:rPr lang="pt-PT" altLang="pt-PT" sz="2400" dirty="0" err="1"/>
              <a:t>they</a:t>
            </a:r>
            <a:r>
              <a:rPr lang="pt-PT" altLang="pt-PT" sz="2400" dirty="0"/>
              <a:t> </a:t>
            </a:r>
            <a:r>
              <a:rPr lang="pt-PT" altLang="pt-PT" sz="2400" dirty="0" err="1"/>
              <a:t>involve</a:t>
            </a:r>
            <a:r>
              <a:rPr lang="pt-PT" altLang="pt-PT" sz="2400" dirty="0"/>
              <a:t> multilateral </a:t>
            </a:r>
            <a:r>
              <a:rPr lang="pt-PT" altLang="pt-PT" sz="2400" dirty="0" err="1"/>
              <a:t>agreements</a:t>
            </a:r>
            <a:r>
              <a:rPr lang="pt-PT" altLang="pt-PT" sz="2400" dirty="0"/>
              <a:t>, </a:t>
            </a:r>
            <a:r>
              <a:rPr lang="pt-PT" altLang="pt-PT" sz="2400" dirty="0" err="1"/>
              <a:t>rather</a:t>
            </a:r>
            <a:r>
              <a:rPr lang="pt-PT" altLang="pt-PT" sz="2400" dirty="0"/>
              <a:t> </a:t>
            </a:r>
            <a:r>
              <a:rPr lang="pt-PT" altLang="pt-PT" sz="2400" dirty="0" err="1"/>
              <a:t>than</a:t>
            </a:r>
            <a:r>
              <a:rPr lang="pt-PT" altLang="pt-PT" sz="2400" dirty="0"/>
              <a:t> unilateral </a:t>
            </a:r>
            <a:r>
              <a:rPr lang="pt-PT" altLang="pt-PT" sz="2400" dirty="0" err="1"/>
              <a:t>control</a:t>
            </a:r>
            <a:r>
              <a:rPr lang="pt-PT" altLang="pt-PT" sz="2400" dirty="0"/>
              <a:t>, as </a:t>
            </a:r>
            <a:r>
              <a:rPr lang="pt-PT" altLang="pt-PT" sz="2400" dirty="0" err="1"/>
              <a:t>the</a:t>
            </a:r>
            <a:r>
              <a:rPr lang="pt-PT" altLang="pt-PT" sz="2400" dirty="0"/>
              <a:t> </a:t>
            </a:r>
            <a:r>
              <a:rPr lang="pt-PT" altLang="pt-PT" sz="2400" dirty="0" err="1"/>
              <a:t>means</a:t>
            </a:r>
            <a:r>
              <a:rPr lang="pt-PT" altLang="pt-PT" sz="2400" dirty="0"/>
              <a:t> for </a:t>
            </a:r>
            <a:r>
              <a:rPr lang="pt-PT" altLang="pt-PT" sz="2400" dirty="0" err="1"/>
              <a:t>achieving</a:t>
            </a:r>
            <a:r>
              <a:rPr lang="pt-PT" altLang="pt-PT" sz="2400" dirty="0"/>
              <a:t> </a:t>
            </a:r>
            <a:r>
              <a:rPr lang="pt-PT" altLang="pt-PT" sz="2400" dirty="0" err="1"/>
              <a:t>uncertainty</a:t>
            </a:r>
            <a:r>
              <a:rPr lang="pt-PT" altLang="pt-PT" sz="2400" dirty="0"/>
              <a:t> </a:t>
            </a:r>
            <a:r>
              <a:rPr lang="pt-PT" altLang="pt-PT" sz="2400" dirty="0" err="1"/>
              <a:t>reduction</a:t>
            </a:r>
            <a:r>
              <a:rPr lang="pt-PT" altLang="pt-PT" sz="2400" dirty="0"/>
              <a:t>. </a:t>
            </a:r>
            <a:r>
              <a:rPr lang="pt-PT" altLang="pt-PT" sz="2400" dirty="0" err="1"/>
              <a:t>Uncertainty</a:t>
            </a:r>
            <a:r>
              <a:rPr lang="pt-PT" altLang="pt-PT" sz="2400" dirty="0"/>
              <a:t> management </a:t>
            </a:r>
            <a:r>
              <a:rPr lang="pt-PT" altLang="pt-PT" sz="2400" dirty="0" err="1"/>
              <a:t>through</a:t>
            </a:r>
            <a:r>
              <a:rPr lang="pt-PT" altLang="pt-PT" sz="2400" dirty="0"/>
              <a:t> </a:t>
            </a:r>
            <a:r>
              <a:rPr lang="pt-PT" altLang="pt-PT" sz="2400" dirty="0" err="1"/>
              <a:t>coordination</a:t>
            </a:r>
            <a:r>
              <a:rPr lang="pt-PT" altLang="pt-PT" sz="2400" dirty="0"/>
              <a:t> </a:t>
            </a:r>
            <a:r>
              <a:rPr lang="pt-PT" altLang="pt-PT" sz="2400" dirty="0" err="1"/>
              <a:t>is</a:t>
            </a:r>
            <a:r>
              <a:rPr lang="pt-PT" altLang="pt-PT" sz="2400" dirty="0"/>
              <a:t> </a:t>
            </a:r>
            <a:r>
              <a:rPr lang="pt-PT" altLang="pt-PT" sz="2400" dirty="0" err="1"/>
              <a:t>resulting</a:t>
            </a:r>
            <a:r>
              <a:rPr lang="pt-PT" altLang="pt-PT" sz="2400" dirty="0"/>
              <a:t> in </a:t>
            </a:r>
            <a:r>
              <a:rPr lang="pt-PT" altLang="pt-PT" sz="2400" dirty="0" err="1"/>
              <a:t>increased</a:t>
            </a:r>
            <a:r>
              <a:rPr lang="pt-PT" altLang="pt-PT" sz="2400" dirty="0"/>
              <a:t> </a:t>
            </a:r>
            <a:r>
              <a:rPr lang="pt-PT" altLang="pt-PT" sz="2400" dirty="0" err="1"/>
              <a:t>behavioral</a:t>
            </a:r>
            <a:r>
              <a:rPr lang="pt-PT" altLang="pt-PT" sz="2400" dirty="0"/>
              <a:t> </a:t>
            </a:r>
            <a:r>
              <a:rPr lang="pt-PT" altLang="pt-PT" sz="2400" dirty="0" err="1"/>
              <a:t>interdependence</a:t>
            </a:r>
            <a:r>
              <a:rPr lang="pt-PT" altLang="pt-PT" sz="2400" dirty="0"/>
              <a:t> </a:t>
            </a:r>
            <a:r>
              <a:rPr lang="pt-PT" altLang="pt-PT" sz="2400" dirty="0" err="1"/>
              <a:t>and</a:t>
            </a:r>
            <a:r>
              <a:rPr lang="pt-PT" altLang="pt-PT" sz="2400" dirty="0"/>
              <a:t> in a </a:t>
            </a:r>
            <a:r>
              <a:rPr lang="pt-PT" altLang="pt-PT" sz="2400" dirty="0" err="1"/>
              <a:t>reduction</a:t>
            </a:r>
            <a:r>
              <a:rPr lang="pt-PT" altLang="pt-PT" sz="2400" dirty="0"/>
              <a:t> in </a:t>
            </a:r>
            <a:r>
              <a:rPr lang="pt-PT" altLang="pt-PT" sz="2400" dirty="0" err="1"/>
              <a:t>the</a:t>
            </a:r>
            <a:r>
              <a:rPr lang="pt-PT" altLang="pt-PT" sz="2400" dirty="0"/>
              <a:t> </a:t>
            </a:r>
            <a:r>
              <a:rPr lang="pt-PT" altLang="pt-PT" sz="2400" dirty="0" err="1"/>
              <a:t>autonomy</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coordinating</a:t>
            </a:r>
            <a:r>
              <a:rPr lang="pt-PT" altLang="pt-PT" sz="2400" dirty="0"/>
              <a:t> </a:t>
            </a:r>
            <a:r>
              <a:rPr lang="pt-PT" altLang="pt-PT" sz="2400" dirty="0" err="1"/>
              <a:t>organizations</a:t>
            </a:r>
            <a:r>
              <a:rPr lang="pt-PT" altLang="pt-PT" sz="2400" dirty="0"/>
              <a:t>. </a:t>
            </a:r>
            <a:r>
              <a:rPr lang="pt-PT" altLang="pt-PT" sz="2400" dirty="0" err="1"/>
              <a:t>Cooperative</a:t>
            </a:r>
            <a:r>
              <a:rPr lang="pt-PT" altLang="pt-PT" sz="2400" dirty="0"/>
              <a:t> </a:t>
            </a:r>
            <a:r>
              <a:rPr lang="pt-PT" altLang="pt-PT" sz="2400" dirty="0" err="1"/>
              <a:t>strategies</a:t>
            </a:r>
            <a:r>
              <a:rPr lang="pt-PT" altLang="pt-PT" sz="2400" dirty="0"/>
              <a:t> for </a:t>
            </a:r>
            <a:r>
              <a:rPr lang="pt-PT" altLang="pt-PT" sz="2400" dirty="0" err="1"/>
              <a:t>reducing</a:t>
            </a:r>
            <a:r>
              <a:rPr lang="pt-PT" altLang="pt-PT" sz="2400" dirty="0"/>
              <a:t> </a:t>
            </a:r>
            <a:r>
              <a:rPr lang="pt-PT" altLang="pt-PT" sz="2400" dirty="0" err="1"/>
              <a:t>uncertainty</a:t>
            </a:r>
            <a:r>
              <a:rPr lang="pt-PT" altLang="pt-PT" sz="2400" dirty="0"/>
              <a:t> </a:t>
            </a:r>
            <a:r>
              <a:rPr lang="pt-PT" altLang="pt-PT" sz="2400" dirty="0" err="1"/>
              <a:t>include</a:t>
            </a:r>
            <a:r>
              <a:rPr lang="pt-PT" altLang="pt-PT" sz="2400" dirty="0"/>
              <a:t>:</a:t>
            </a:r>
          </a:p>
          <a:p>
            <a:pPr lvl="1" algn="just" eaLnBrk="1" hangingPunct="1">
              <a:lnSpc>
                <a:spcPct val="80000"/>
              </a:lnSpc>
            </a:pPr>
            <a:r>
              <a:rPr lang="pt-PT" altLang="pt-PT" dirty="0" err="1"/>
              <a:t>long-term</a:t>
            </a:r>
            <a:r>
              <a:rPr lang="pt-PT" altLang="pt-PT" dirty="0"/>
              <a:t> contractual </a:t>
            </a:r>
            <a:r>
              <a:rPr lang="pt-PT" altLang="pt-PT" dirty="0" err="1"/>
              <a:t>agreements</a:t>
            </a:r>
            <a:r>
              <a:rPr lang="pt-PT" altLang="pt-PT" dirty="0"/>
              <a:t> </a:t>
            </a:r>
            <a:r>
              <a:rPr lang="pt-PT" altLang="pt-PT" dirty="0" err="1"/>
              <a:t>with</a:t>
            </a:r>
            <a:r>
              <a:rPr lang="pt-PT" altLang="pt-PT" dirty="0"/>
              <a:t> </a:t>
            </a:r>
            <a:r>
              <a:rPr lang="pt-PT" altLang="pt-PT" dirty="0" err="1"/>
              <a:t>suppliers</a:t>
            </a:r>
            <a:r>
              <a:rPr lang="pt-PT" altLang="pt-PT" dirty="0"/>
              <a:t> </a:t>
            </a:r>
            <a:r>
              <a:rPr lang="pt-PT" altLang="pt-PT" dirty="0" err="1"/>
              <a:t>or</a:t>
            </a:r>
            <a:r>
              <a:rPr lang="pt-PT" altLang="pt-PT" dirty="0"/>
              <a:t> </a:t>
            </a:r>
            <a:r>
              <a:rPr lang="pt-PT" altLang="pt-PT" dirty="0" err="1"/>
              <a:t>buyers</a:t>
            </a:r>
            <a:r>
              <a:rPr lang="pt-PT" altLang="pt-PT" dirty="0"/>
              <a:t>, </a:t>
            </a:r>
          </a:p>
          <a:p>
            <a:pPr lvl="1" algn="just" eaLnBrk="1" hangingPunct="1">
              <a:lnSpc>
                <a:spcPct val="80000"/>
              </a:lnSpc>
            </a:pPr>
            <a:r>
              <a:rPr lang="pt-PT" altLang="pt-PT" dirty="0" err="1"/>
              <a:t>voluntary</a:t>
            </a:r>
            <a:r>
              <a:rPr lang="pt-PT" altLang="pt-PT" dirty="0"/>
              <a:t> </a:t>
            </a:r>
            <a:r>
              <a:rPr lang="pt-PT" altLang="pt-PT" dirty="0" err="1"/>
              <a:t>restraint</a:t>
            </a:r>
            <a:r>
              <a:rPr lang="pt-PT" altLang="pt-PT" dirty="0"/>
              <a:t> </a:t>
            </a:r>
            <a:r>
              <a:rPr lang="pt-PT" altLang="pt-PT" dirty="0" err="1"/>
              <a:t>of</a:t>
            </a:r>
            <a:r>
              <a:rPr lang="pt-PT" altLang="pt-PT" dirty="0"/>
              <a:t> </a:t>
            </a:r>
            <a:r>
              <a:rPr lang="pt-PT" altLang="pt-PT" dirty="0" err="1"/>
              <a:t>competition</a:t>
            </a:r>
            <a:r>
              <a:rPr lang="pt-PT" altLang="pt-PT" dirty="0"/>
              <a:t>, </a:t>
            </a:r>
          </a:p>
          <a:p>
            <a:pPr lvl="1" algn="just" eaLnBrk="1" hangingPunct="1">
              <a:lnSpc>
                <a:spcPct val="80000"/>
              </a:lnSpc>
            </a:pPr>
            <a:r>
              <a:rPr lang="pt-PT" altLang="pt-PT" dirty="0" err="1"/>
              <a:t>alliances</a:t>
            </a:r>
            <a:r>
              <a:rPr lang="pt-PT" altLang="pt-PT" dirty="0"/>
              <a:t> </a:t>
            </a:r>
            <a:r>
              <a:rPr lang="pt-PT" altLang="pt-PT" dirty="0" err="1"/>
              <a:t>or</a:t>
            </a:r>
            <a:r>
              <a:rPr lang="pt-PT" altLang="pt-PT" dirty="0"/>
              <a:t> </a:t>
            </a:r>
            <a:r>
              <a:rPr lang="pt-PT" altLang="pt-PT" dirty="0" err="1"/>
              <a:t>joint</a:t>
            </a:r>
            <a:r>
              <a:rPr lang="pt-PT" altLang="pt-PT" dirty="0"/>
              <a:t> ventures, </a:t>
            </a:r>
          </a:p>
          <a:p>
            <a:pPr lvl="1" algn="just" eaLnBrk="1" hangingPunct="1">
              <a:lnSpc>
                <a:spcPct val="80000"/>
              </a:lnSpc>
            </a:pPr>
            <a:r>
              <a:rPr lang="pt-PT" altLang="pt-PT" dirty="0"/>
              <a:t>franchising </a:t>
            </a:r>
            <a:r>
              <a:rPr lang="pt-PT" altLang="pt-PT" dirty="0" err="1"/>
              <a:t>agreements</a:t>
            </a:r>
            <a:r>
              <a:rPr lang="pt-PT" altLang="pt-PT" dirty="0"/>
              <a:t>, </a:t>
            </a:r>
          </a:p>
          <a:p>
            <a:pPr lvl="1" algn="just" eaLnBrk="1" hangingPunct="1">
              <a:lnSpc>
                <a:spcPct val="80000"/>
              </a:lnSpc>
            </a:pPr>
            <a:r>
              <a:rPr lang="pt-PT" altLang="pt-PT" dirty="0" err="1"/>
              <a:t>technology</a:t>
            </a:r>
            <a:r>
              <a:rPr lang="pt-PT" altLang="pt-PT" dirty="0"/>
              <a:t> </a:t>
            </a:r>
            <a:r>
              <a:rPr lang="pt-PT" altLang="pt-PT" dirty="0" err="1"/>
              <a:t>licensing</a:t>
            </a:r>
            <a:r>
              <a:rPr lang="pt-PT" altLang="pt-PT" dirty="0"/>
              <a:t> </a:t>
            </a:r>
            <a:r>
              <a:rPr lang="pt-PT" altLang="pt-PT" dirty="0" err="1"/>
              <a:t>agreements</a:t>
            </a:r>
            <a:r>
              <a:rPr lang="pt-PT" altLang="pt-PT" dirty="0"/>
              <a:t>, </a:t>
            </a:r>
            <a:r>
              <a:rPr lang="pt-PT" altLang="pt-PT" dirty="0" err="1"/>
              <a:t>and</a:t>
            </a:r>
            <a:r>
              <a:rPr lang="pt-PT" altLang="pt-PT" dirty="0"/>
              <a:t> </a:t>
            </a:r>
          </a:p>
          <a:p>
            <a:pPr lvl="1" algn="just" eaLnBrk="1" hangingPunct="1">
              <a:lnSpc>
                <a:spcPct val="80000"/>
              </a:lnSpc>
            </a:pPr>
            <a:r>
              <a:rPr lang="pt-PT" altLang="pt-PT" dirty="0" err="1"/>
              <a:t>participation</a:t>
            </a:r>
            <a:r>
              <a:rPr lang="pt-PT" altLang="pt-PT" dirty="0"/>
              <a:t> in </a:t>
            </a:r>
            <a:r>
              <a:rPr lang="pt-PT" altLang="pt-PT" dirty="0" err="1"/>
              <a:t>consortia</a:t>
            </a:r>
            <a:r>
              <a:rPr lang="pt-PT" altLang="pt-PT" dirty="0"/>
              <a:t>.</a:t>
            </a:r>
          </a:p>
          <a:p>
            <a:pPr eaLnBrk="1" hangingPunct="1">
              <a:lnSpc>
                <a:spcPct val="80000"/>
              </a:lnSpc>
            </a:pPr>
            <a:endParaRPr lang="pt-PT" altLang="pt-PT" sz="2400" dirty="0"/>
          </a:p>
        </p:txBody>
      </p:sp>
    </p:spTree>
    <p:extLst>
      <p:ext uri="{BB962C8B-B14F-4D97-AF65-F5344CB8AC3E}">
        <p14:creationId xmlns:p14="http://schemas.microsoft.com/office/powerpoint/2010/main" val="22806762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ea typeface="ＭＳ Ｐゴシック" charset="-128"/>
            </a:endParaRPr>
          </a:p>
        </p:txBody>
      </p:sp>
      <p:sp>
        <p:nvSpPr>
          <p:cNvPr id="115715"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2000" dirty="0" err="1"/>
              <a:t>Firms</a:t>
            </a:r>
            <a:r>
              <a:rPr lang="pt-PT" altLang="pt-PT" sz="2000" dirty="0"/>
              <a:t> </a:t>
            </a:r>
            <a:r>
              <a:rPr lang="pt-PT" altLang="pt-PT" sz="2000" dirty="0" err="1"/>
              <a:t>may</a:t>
            </a:r>
            <a:r>
              <a:rPr lang="pt-PT" altLang="pt-PT" sz="2000" dirty="0"/>
              <a:t> resort to </a:t>
            </a:r>
            <a:r>
              <a:rPr lang="pt-PT" altLang="pt-PT" sz="2000" b="1" dirty="0" err="1"/>
              <a:t>imitation</a:t>
            </a:r>
            <a:r>
              <a:rPr lang="pt-PT" altLang="pt-PT" sz="2000" dirty="0"/>
              <a:t> </a:t>
            </a:r>
            <a:r>
              <a:rPr lang="pt-PT" altLang="pt-PT" sz="2000" dirty="0" err="1"/>
              <a:t>of</a:t>
            </a:r>
            <a:r>
              <a:rPr lang="pt-PT" altLang="pt-PT" sz="2000" dirty="0"/>
              <a:t> rival </a:t>
            </a:r>
            <a:r>
              <a:rPr lang="pt-PT" altLang="pt-PT" sz="2000" dirty="0" err="1"/>
              <a:t>organizations</a:t>
            </a:r>
            <a:r>
              <a:rPr lang="pt-PT" altLang="pt-PT" sz="2000" dirty="0"/>
              <a:t>' </a:t>
            </a:r>
            <a:r>
              <a:rPr lang="pt-PT" altLang="pt-PT" sz="2000" dirty="0" err="1"/>
              <a:t>strategies</a:t>
            </a:r>
            <a:r>
              <a:rPr lang="pt-PT" altLang="pt-PT" sz="2000" dirty="0"/>
              <a:t> to cope </a:t>
            </a:r>
            <a:r>
              <a:rPr lang="pt-PT" altLang="pt-PT" sz="2000" dirty="0" err="1"/>
              <a:t>with</a:t>
            </a:r>
            <a:r>
              <a:rPr lang="pt-PT" altLang="pt-PT" sz="2000" dirty="0"/>
              <a:t> </a:t>
            </a:r>
            <a:r>
              <a:rPr lang="pt-PT" altLang="pt-PT" sz="2000" dirty="0" err="1"/>
              <a:t>uncertainty</a:t>
            </a:r>
            <a:r>
              <a:rPr lang="pt-PT" altLang="pt-PT" sz="2000" dirty="0"/>
              <a:t>. </a:t>
            </a:r>
            <a:r>
              <a:rPr lang="pt-PT" altLang="pt-PT" sz="2000" dirty="0" err="1"/>
              <a:t>This</a:t>
            </a:r>
            <a:r>
              <a:rPr lang="pt-PT" altLang="pt-PT" sz="2000" dirty="0"/>
              <a:t> </a:t>
            </a:r>
            <a:r>
              <a:rPr lang="pt-PT" altLang="pt-PT" sz="2000" dirty="0" err="1"/>
              <a:t>behavior</a:t>
            </a:r>
            <a:r>
              <a:rPr lang="pt-PT" altLang="pt-PT" sz="2000" dirty="0"/>
              <a:t> can </a:t>
            </a:r>
            <a:r>
              <a:rPr lang="pt-PT" altLang="pt-PT" sz="2000" dirty="0" err="1"/>
              <a:t>result</a:t>
            </a:r>
            <a:r>
              <a:rPr lang="pt-PT" altLang="pt-PT" sz="2000" dirty="0"/>
              <a:t> in </a:t>
            </a:r>
            <a:r>
              <a:rPr lang="pt-PT" altLang="pt-PT" sz="2000" dirty="0" err="1"/>
              <a:t>coordination</a:t>
            </a:r>
            <a:r>
              <a:rPr lang="pt-PT" altLang="pt-PT" sz="2000" dirty="0"/>
              <a:t> </a:t>
            </a:r>
            <a:r>
              <a:rPr lang="pt-PT" altLang="pt-PT" sz="2000" dirty="0" err="1"/>
              <a:t>among</a:t>
            </a:r>
            <a:r>
              <a:rPr lang="pt-PT" altLang="pt-PT" sz="2000" dirty="0"/>
              <a:t> </a:t>
            </a:r>
            <a:r>
              <a:rPr lang="pt-PT" altLang="pt-PT" sz="2000" dirty="0" err="1"/>
              <a:t>industry</a:t>
            </a:r>
            <a:r>
              <a:rPr lang="pt-PT" altLang="pt-PT" sz="2000" dirty="0"/>
              <a:t> </a:t>
            </a:r>
            <a:r>
              <a:rPr lang="pt-PT" altLang="pt-PT" sz="2000" dirty="0" err="1"/>
              <a:t>rivals</a:t>
            </a:r>
            <a:r>
              <a:rPr lang="pt-PT" altLang="pt-PT" sz="2000" dirty="0"/>
              <a:t>. </a:t>
            </a:r>
            <a:r>
              <a:rPr lang="pt-PT" altLang="pt-PT" sz="2000" dirty="0" err="1"/>
              <a:t>But</a:t>
            </a:r>
            <a:r>
              <a:rPr lang="pt-PT" altLang="pt-PT" sz="2000" dirty="0"/>
              <a:t> </a:t>
            </a:r>
            <a:r>
              <a:rPr lang="pt-PT" altLang="pt-PT" sz="2000" dirty="0" err="1"/>
              <a:t>the</a:t>
            </a:r>
            <a:r>
              <a:rPr lang="pt-PT" altLang="pt-PT" sz="2000" dirty="0"/>
              <a:t> </a:t>
            </a:r>
            <a:r>
              <a:rPr lang="pt-PT" altLang="pt-PT" sz="2000" dirty="0" err="1"/>
              <a:t>basis</a:t>
            </a:r>
            <a:r>
              <a:rPr lang="pt-PT" altLang="pt-PT" sz="2000" dirty="0"/>
              <a:t> </a:t>
            </a:r>
            <a:r>
              <a:rPr lang="pt-PT" altLang="pt-PT" sz="2000" dirty="0" err="1"/>
              <a:t>of</a:t>
            </a:r>
            <a:r>
              <a:rPr lang="pt-PT" altLang="pt-PT" sz="2000" dirty="0"/>
              <a:t> </a:t>
            </a:r>
            <a:r>
              <a:rPr lang="pt-PT" altLang="pt-PT" sz="2000" dirty="0" err="1"/>
              <a:t>this</a:t>
            </a:r>
            <a:r>
              <a:rPr lang="pt-PT" altLang="pt-PT" sz="2000" dirty="0"/>
              <a:t> </a:t>
            </a:r>
            <a:r>
              <a:rPr lang="pt-PT" altLang="pt-PT" sz="2000" dirty="0" err="1"/>
              <a:t>coordination</a:t>
            </a:r>
            <a:r>
              <a:rPr lang="pt-PT" altLang="pt-PT" sz="2000" dirty="0"/>
              <a:t> </a:t>
            </a:r>
            <a:r>
              <a:rPr lang="pt-PT" altLang="pt-PT" sz="2000" dirty="0" err="1"/>
              <a:t>is</a:t>
            </a:r>
            <a:r>
              <a:rPr lang="pt-PT" altLang="pt-PT" sz="2000" dirty="0"/>
              <a:t> </a:t>
            </a:r>
            <a:r>
              <a:rPr lang="pt-PT" altLang="pt-PT" sz="2000" dirty="0" err="1"/>
              <a:t>clearly</a:t>
            </a:r>
            <a:r>
              <a:rPr lang="pt-PT" altLang="pt-PT" sz="2000" dirty="0"/>
              <a:t> </a:t>
            </a:r>
            <a:r>
              <a:rPr lang="pt-PT" altLang="pt-PT" sz="2000" dirty="0" err="1"/>
              <a:t>distinct</a:t>
            </a:r>
            <a:r>
              <a:rPr lang="pt-PT" altLang="pt-PT" sz="2000" dirty="0"/>
              <a:t> </a:t>
            </a:r>
            <a:r>
              <a:rPr lang="pt-PT" altLang="pt-PT" sz="2000" dirty="0" err="1"/>
              <a:t>from</a:t>
            </a:r>
            <a:r>
              <a:rPr lang="pt-PT" altLang="pt-PT" sz="2000" dirty="0"/>
              <a:t> </a:t>
            </a:r>
            <a:r>
              <a:rPr lang="pt-PT" altLang="pt-PT" sz="2000" dirty="0" err="1"/>
              <a:t>that</a:t>
            </a:r>
            <a:r>
              <a:rPr lang="pt-PT" altLang="pt-PT" sz="2000" dirty="0"/>
              <a:t> </a:t>
            </a:r>
            <a:r>
              <a:rPr lang="pt-PT" altLang="pt-PT" sz="2000" dirty="0" err="1"/>
              <a:t>under</a:t>
            </a:r>
            <a:r>
              <a:rPr lang="pt-PT" altLang="pt-PT" sz="2000" dirty="0"/>
              <a:t> </a:t>
            </a:r>
            <a:r>
              <a:rPr lang="pt-PT" altLang="pt-PT" sz="2000" dirty="0" err="1"/>
              <a:t>control</a:t>
            </a:r>
            <a:r>
              <a:rPr lang="pt-PT" altLang="pt-PT" sz="2000" dirty="0"/>
              <a:t> </a:t>
            </a:r>
            <a:r>
              <a:rPr lang="pt-PT" altLang="pt-PT" sz="2000" dirty="0" err="1"/>
              <a:t>or</a:t>
            </a:r>
            <a:r>
              <a:rPr lang="pt-PT" altLang="pt-PT" sz="2000" dirty="0"/>
              <a:t> </a:t>
            </a:r>
            <a:r>
              <a:rPr lang="pt-PT" altLang="pt-PT" sz="2000" dirty="0" err="1"/>
              <a:t>cooperation</a:t>
            </a:r>
            <a:r>
              <a:rPr lang="pt-PT" altLang="pt-PT" sz="2000" dirty="0"/>
              <a:t> </a:t>
            </a:r>
            <a:r>
              <a:rPr lang="pt-PT" altLang="pt-PT" sz="2000" dirty="0" err="1"/>
              <a:t>strategies</a:t>
            </a:r>
            <a:r>
              <a:rPr lang="pt-PT" altLang="pt-PT" sz="2000" dirty="0"/>
              <a:t>. In </a:t>
            </a:r>
            <a:r>
              <a:rPr lang="pt-PT" altLang="pt-PT" sz="2000" dirty="0" err="1"/>
              <a:t>this</a:t>
            </a:r>
            <a:r>
              <a:rPr lang="pt-PT" altLang="pt-PT" sz="2000" dirty="0"/>
              <a:t> case, no </a:t>
            </a:r>
            <a:r>
              <a:rPr lang="pt-PT" altLang="pt-PT" sz="2000" dirty="0" err="1"/>
              <a:t>direct</a:t>
            </a:r>
            <a:r>
              <a:rPr lang="pt-PT" altLang="pt-PT" sz="2000" dirty="0"/>
              <a:t> </a:t>
            </a:r>
            <a:r>
              <a:rPr lang="pt-PT" altLang="pt-PT" sz="2000" dirty="0" err="1"/>
              <a:t>control</a:t>
            </a:r>
            <a:r>
              <a:rPr lang="pt-PT" altLang="pt-PT" sz="2000" dirty="0"/>
              <a:t> </a:t>
            </a:r>
            <a:r>
              <a:rPr lang="pt-PT" altLang="pt-PT" sz="2000" dirty="0" err="1"/>
              <a:t>or</a:t>
            </a:r>
            <a:r>
              <a:rPr lang="pt-PT" altLang="pt-PT" sz="2000" dirty="0"/>
              <a:t> </a:t>
            </a:r>
            <a:r>
              <a:rPr lang="pt-PT" altLang="pt-PT" sz="2000" dirty="0" err="1"/>
              <a:t>cooperative</a:t>
            </a:r>
            <a:r>
              <a:rPr lang="pt-PT" altLang="pt-PT" sz="2000" dirty="0"/>
              <a:t> </a:t>
            </a:r>
            <a:r>
              <a:rPr lang="pt-PT" altLang="pt-PT" sz="2000" dirty="0" err="1"/>
              <a:t>mechanism</a:t>
            </a:r>
            <a:r>
              <a:rPr lang="pt-PT" altLang="pt-PT" sz="2000" dirty="0"/>
              <a:t> </a:t>
            </a:r>
            <a:r>
              <a:rPr lang="pt-PT" altLang="pt-PT" sz="2000" dirty="0" err="1"/>
              <a:t>is</a:t>
            </a:r>
            <a:r>
              <a:rPr lang="pt-PT" altLang="pt-PT" sz="2000" dirty="0"/>
              <a:t> </a:t>
            </a:r>
            <a:r>
              <a:rPr lang="pt-PT" altLang="pt-PT" sz="2000" dirty="0" err="1"/>
              <a:t>used</a:t>
            </a:r>
            <a:r>
              <a:rPr lang="pt-PT" altLang="pt-PT" sz="2000" dirty="0"/>
              <a:t>. </a:t>
            </a:r>
            <a:r>
              <a:rPr lang="pt-PT" altLang="pt-PT" sz="2000" dirty="0" err="1"/>
              <a:t>Rather</a:t>
            </a:r>
            <a:r>
              <a:rPr lang="pt-PT" altLang="pt-PT" sz="2000" dirty="0"/>
              <a:t>, </a:t>
            </a:r>
            <a:r>
              <a:rPr lang="pt-PT" altLang="pt-PT" sz="2000" dirty="0" err="1"/>
              <a:t>an</a:t>
            </a:r>
            <a:r>
              <a:rPr lang="pt-PT" altLang="pt-PT" sz="2000" dirty="0"/>
              <a:t> </a:t>
            </a:r>
            <a:r>
              <a:rPr lang="pt-PT" altLang="pt-PT" sz="2000" dirty="0" err="1"/>
              <a:t>industry</a:t>
            </a:r>
            <a:r>
              <a:rPr lang="pt-PT" altLang="pt-PT" sz="2000" dirty="0"/>
              <a:t> leader </a:t>
            </a:r>
            <a:r>
              <a:rPr lang="pt-PT" altLang="pt-PT" sz="2000" dirty="0" err="1"/>
              <a:t>is</a:t>
            </a:r>
            <a:r>
              <a:rPr lang="pt-PT" altLang="pt-PT" sz="2000" dirty="0"/>
              <a:t> </a:t>
            </a:r>
            <a:r>
              <a:rPr lang="pt-PT" altLang="pt-PT" sz="2000" dirty="0" err="1"/>
              <a:t>able</a:t>
            </a:r>
            <a:r>
              <a:rPr lang="pt-PT" altLang="pt-PT" sz="2000" dirty="0"/>
              <a:t> to </a:t>
            </a:r>
            <a:r>
              <a:rPr lang="pt-PT" altLang="pt-PT" sz="2000" dirty="0" err="1"/>
              <a:t>predict</a:t>
            </a:r>
            <a:r>
              <a:rPr lang="pt-PT" altLang="pt-PT" sz="2000" dirty="0"/>
              <a:t> </a:t>
            </a:r>
            <a:r>
              <a:rPr lang="pt-PT" altLang="pt-PT" sz="2000" dirty="0" err="1"/>
              <a:t>the</a:t>
            </a:r>
            <a:r>
              <a:rPr lang="pt-PT" altLang="pt-PT" sz="2000" dirty="0"/>
              <a:t> response </a:t>
            </a:r>
            <a:r>
              <a:rPr lang="pt-PT" altLang="pt-PT" sz="2000" dirty="0" err="1"/>
              <a:t>of</a:t>
            </a:r>
            <a:r>
              <a:rPr lang="pt-PT" altLang="pt-PT" sz="2000" dirty="0"/>
              <a:t> </a:t>
            </a:r>
            <a:r>
              <a:rPr lang="pt-PT" altLang="pt-PT" sz="2000" dirty="0" err="1"/>
              <a:t>rivals</a:t>
            </a:r>
            <a:r>
              <a:rPr lang="pt-PT" altLang="pt-PT" sz="2000" dirty="0"/>
              <a:t> </a:t>
            </a:r>
            <a:r>
              <a:rPr lang="pt-PT" altLang="pt-PT" sz="2000" dirty="0" err="1"/>
              <a:t>because</a:t>
            </a:r>
            <a:r>
              <a:rPr lang="pt-PT" altLang="pt-PT" sz="2000" dirty="0"/>
              <a:t> </a:t>
            </a:r>
            <a:r>
              <a:rPr lang="pt-PT" altLang="pt-PT" sz="2000" dirty="0" err="1"/>
              <a:t>their</a:t>
            </a:r>
            <a:r>
              <a:rPr lang="pt-PT" altLang="pt-PT" sz="2000" dirty="0"/>
              <a:t> responses are </a:t>
            </a:r>
            <a:r>
              <a:rPr lang="pt-PT" altLang="pt-PT" sz="2000" dirty="0" err="1"/>
              <a:t>merely</a:t>
            </a:r>
            <a:r>
              <a:rPr lang="pt-PT" altLang="pt-PT" sz="2000" dirty="0"/>
              <a:t> </a:t>
            </a:r>
            <a:r>
              <a:rPr lang="pt-PT" altLang="pt-PT" sz="2000" dirty="0" err="1"/>
              <a:t>lagged</a:t>
            </a:r>
            <a:r>
              <a:rPr lang="pt-PT" altLang="pt-PT" sz="2000" dirty="0"/>
              <a:t> </a:t>
            </a:r>
            <a:r>
              <a:rPr lang="pt-PT" altLang="pt-PT" sz="2000" dirty="0" err="1"/>
              <a:t>imitations</a:t>
            </a:r>
            <a:r>
              <a:rPr lang="pt-PT" altLang="pt-PT" sz="2000" dirty="0"/>
              <a:t> </a:t>
            </a:r>
            <a:r>
              <a:rPr lang="pt-PT" altLang="pt-PT" sz="2000" dirty="0" err="1"/>
              <a:t>of</a:t>
            </a:r>
            <a:r>
              <a:rPr lang="pt-PT" altLang="pt-PT" sz="2000" dirty="0"/>
              <a:t> </a:t>
            </a:r>
            <a:r>
              <a:rPr lang="pt-PT" altLang="pt-PT" sz="2000" dirty="0" err="1"/>
              <a:t>its</a:t>
            </a:r>
            <a:r>
              <a:rPr lang="pt-PT" altLang="pt-PT" sz="2000" dirty="0"/>
              <a:t> </a:t>
            </a:r>
            <a:r>
              <a:rPr lang="pt-PT" altLang="pt-PT" sz="2000" dirty="0" err="1"/>
              <a:t>own</a:t>
            </a:r>
            <a:r>
              <a:rPr lang="pt-PT" altLang="pt-PT" sz="2000" dirty="0"/>
              <a:t> </a:t>
            </a:r>
            <a:r>
              <a:rPr lang="pt-PT" altLang="pt-PT" sz="2000" dirty="0" err="1"/>
              <a:t>strategic</a:t>
            </a:r>
            <a:r>
              <a:rPr lang="pt-PT" altLang="pt-PT" sz="2000" dirty="0"/>
              <a:t> moves. </a:t>
            </a:r>
            <a:r>
              <a:rPr lang="pt-PT" altLang="pt-PT" sz="2000" dirty="0" err="1"/>
              <a:t>Imitation</a:t>
            </a:r>
            <a:r>
              <a:rPr lang="pt-PT" altLang="pt-PT" sz="2000" dirty="0"/>
              <a:t> </a:t>
            </a:r>
            <a:r>
              <a:rPr lang="pt-PT" altLang="pt-PT" sz="2000" dirty="0" err="1"/>
              <a:t>strategies</a:t>
            </a:r>
            <a:r>
              <a:rPr lang="pt-PT" altLang="pt-PT" sz="2000" dirty="0"/>
              <a:t> ("</a:t>
            </a:r>
            <a:r>
              <a:rPr lang="pt-PT" altLang="pt-PT" sz="2000" dirty="0" err="1"/>
              <a:t>follow</a:t>
            </a:r>
            <a:r>
              <a:rPr lang="pt-PT" altLang="pt-PT" sz="2000" dirty="0"/>
              <a:t>-</a:t>
            </a:r>
            <a:r>
              <a:rPr lang="pt-PT" altLang="pt-PT" sz="2000" dirty="0" err="1"/>
              <a:t>the</a:t>
            </a:r>
            <a:r>
              <a:rPr lang="pt-PT" altLang="pt-PT" sz="2000" dirty="0"/>
              <a:t>-leader-</a:t>
            </a:r>
            <a:r>
              <a:rPr lang="pt-PT" altLang="pt-PT" sz="2000" dirty="0" err="1"/>
              <a:t>behavior</a:t>
            </a:r>
            <a:r>
              <a:rPr lang="pt-PT" altLang="pt-PT" sz="2000" dirty="0"/>
              <a:t>") </a:t>
            </a:r>
            <a:r>
              <a:rPr lang="pt-PT" altLang="pt-PT" sz="2000" dirty="0" err="1"/>
              <a:t>involve</a:t>
            </a:r>
            <a:r>
              <a:rPr lang="pt-PT" altLang="pt-PT" sz="2000" dirty="0"/>
              <a:t> </a:t>
            </a:r>
            <a:r>
              <a:rPr lang="pt-PT" altLang="pt-PT" sz="2000" dirty="0" err="1"/>
              <a:t>pricing</a:t>
            </a:r>
            <a:r>
              <a:rPr lang="pt-PT" altLang="pt-PT" sz="2000" dirty="0"/>
              <a:t> </a:t>
            </a:r>
            <a:r>
              <a:rPr lang="pt-PT" altLang="pt-PT" sz="2000" dirty="0" err="1"/>
              <a:t>and</a:t>
            </a:r>
            <a:r>
              <a:rPr lang="pt-PT" altLang="pt-PT" sz="2000" dirty="0"/>
              <a:t> </a:t>
            </a:r>
            <a:r>
              <a:rPr lang="pt-PT" altLang="pt-PT" sz="2000" dirty="0" err="1"/>
              <a:t>product</a:t>
            </a:r>
            <a:r>
              <a:rPr lang="pt-PT" altLang="pt-PT" sz="2000" dirty="0"/>
              <a:t> </a:t>
            </a:r>
            <a:r>
              <a:rPr lang="pt-PT" altLang="pt-PT" sz="2000" dirty="0" err="1"/>
              <a:t>strategies</a:t>
            </a:r>
            <a:r>
              <a:rPr lang="pt-PT" altLang="pt-PT" sz="2000" dirty="0"/>
              <a:t> </a:t>
            </a:r>
            <a:r>
              <a:rPr lang="pt-PT" altLang="pt-PT" sz="2000" dirty="0" err="1"/>
              <a:t>that</a:t>
            </a:r>
            <a:r>
              <a:rPr lang="pt-PT" altLang="pt-PT" sz="2000" dirty="0"/>
              <a:t> </a:t>
            </a:r>
            <a:r>
              <a:rPr lang="pt-PT" altLang="pt-PT" sz="2000" dirty="0" err="1"/>
              <a:t>follow</a:t>
            </a:r>
            <a:r>
              <a:rPr lang="pt-PT" altLang="pt-PT" sz="2000" dirty="0"/>
              <a:t> </a:t>
            </a:r>
            <a:r>
              <a:rPr lang="pt-PT" altLang="pt-PT" sz="2000" dirty="0" err="1"/>
              <a:t>those</a:t>
            </a:r>
            <a:r>
              <a:rPr lang="pt-PT" altLang="pt-PT" sz="2000" dirty="0"/>
              <a:t> </a:t>
            </a:r>
            <a:r>
              <a:rPr lang="pt-PT" altLang="pt-PT" sz="2000" dirty="0" err="1"/>
              <a:t>of</a:t>
            </a:r>
            <a:r>
              <a:rPr lang="pt-PT" altLang="pt-PT" sz="2000" dirty="0"/>
              <a:t> </a:t>
            </a:r>
            <a:r>
              <a:rPr lang="pt-PT" altLang="pt-PT" sz="2000" dirty="0" err="1"/>
              <a:t>an</a:t>
            </a:r>
            <a:r>
              <a:rPr lang="pt-PT" altLang="pt-PT" sz="2000" dirty="0"/>
              <a:t> </a:t>
            </a:r>
            <a:r>
              <a:rPr lang="pt-PT" altLang="pt-PT" sz="2000" dirty="0" err="1"/>
              <a:t>industry</a:t>
            </a:r>
            <a:r>
              <a:rPr lang="pt-PT" altLang="pt-PT" sz="2000" dirty="0"/>
              <a:t> </a:t>
            </a:r>
            <a:r>
              <a:rPr lang="pt-PT" altLang="pt-PT" sz="2000" dirty="0" smtClean="0"/>
              <a:t>leader. </a:t>
            </a:r>
            <a:r>
              <a:rPr lang="pt-PT" altLang="pt-PT" sz="2000" dirty="0" err="1" smtClean="0"/>
              <a:t>Imitation</a:t>
            </a:r>
            <a:r>
              <a:rPr lang="pt-PT" altLang="pt-PT" sz="2000" dirty="0" smtClean="0"/>
              <a:t> </a:t>
            </a:r>
            <a:r>
              <a:rPr lang="pt-PT" altLang="pt-PT" sz="2000" dirty="0" err="1"/>
              <a:t>of</a:t>
            </a:r>
            <a:r>
              <a:rPr lang="pt-PT" altLang="pt-PT" sz="2000" dirty="0"/>
              <a:t> </a:t>
            </a:r>
            <a:r>
              <a:rPr lang="pt-PT" altLang="pt-PT" sz="2000" dirty="0" err="1"/>
              <a:t>product</a:t>
            </a:r>
            <a:r>
              <a:rPr lang="pt-PT" altLang="pt-PT" sz="2000" dirty="0"/>
              <a:t> </a:t>
            </a:r>
            <a:r>
              <a:rPr lang="pt-PT" altLang="pt-PT" sz="2000" dirty="0" err="1"/>
              <a:t>and</a:t>
            </a:r>
            <a:r>
              <a:rPr lang="pt-PT" altLang="pt-PT" sz="2000" dirty="0"/>
              <a:t> </a:t>
            </a:r>
            <a:r>
              <a:rPr lang="pt-PT" altLang="pt-PT" sz="2000" dirty="0" err="1"/>
              <a:t>process</a:t>
            </a:r>
            <a:r>
              <a:rPr lang="pt-PT" altLang="pt-PT" sz="2000" dirty="0"/>
              <a:t> </a:t>
            </a:r>
            <a:r>
              <a:rPr lang="pt-PT" altLang="pt-PT" sz="2000" dirty="0" err="1"/>
              <a:t>technologies</a:t>
            </a:r>
            <a:r>
              <a:rPr lang="pt-PT" altLang="pt-PT" sz="2000" dirty="0"/>
              <a:t> </a:t>
            </a:r>
            <a:r>
              <a:rPr lang="pt-PT" altLang="pt-PT" sz="2000" dirty="0" err="1"/>
              <a:t>may</a:t>
            </a:r>
            <a:r>
              <a:rPr lang="pt-PT" altLang="pt-PT" sz="2000" dirty="0"/>
              <a:t> </a:t>
            </a:r>
            <a:r>
              <a:rPr lang="pt-PT" altLang="pt-PT" sz="2000" dirty="0" err="1"/>
              <a:t>be</a:t>
            </a:r>
            <a:r>
              <a:rPr lang="pt-PT" altLang="pt-PT" sz="2000" dirty="0"/>
              <a:t> a </a:t>
            </a:r>
            <a:r>
              <a:rPr lang="pt-PT" altLang="pt-PT" sz="2000" dirty="0" err="1"/>
              <a:t>viable</a:t>
            </a:r>
            <a:r>
              <a:rPr lang="pt-PT" altLang="pt-PT" sz="2000" dirty="0"/>
              <a:t> </a:t>
            </a:r>
            <a:r>
              <a:rPr lang="pt-PT" altLang="pt-PT" sz="2000" dirty="0" err="1"/>
              <a:t>low-cost</a:t>
            </a:r>
            <a:r>
              <a:rPr lang="pt-PT" altLang="pt-PT" sz="2000" dirty="0"/>
              <a:t> </a:t>
            </a:r>
            <a:r>
              <a:rPr lang="pt-PT" altLang="pt-PT" sz="2000" dirty="0" err="1"/>
              <a:t>strategy</a:t>
            </a:r>
            <a:r>
              <a:rPr lang="pt-PT" altLang="pt-PT" sz="2000" dirty="0"/>
              <a:t> in some industries [</a:t>
            </a:r>
            <a:r>
              <a:rPr lang="pt-PT" altLang="pt-PT" sz="2000" dirty="0" err="1"/>
              <a:t>Mansfield</a:t>
            </a:r>
            <a:r>
              <a:rPr lang="pt-PT" altLang="pt-PT" sz="2000" dirty="0"/>
              <a:t>, </a:t>
            </a:r>
            <a:r>
              <a:rPr lang="pt-PT" altLang="pt-PT" sz="2000" dirty="0" err="1"/>
              <a:t>Schwartz</a:t>
            </a:r>
            <a:r>
              <a:rPr lang="pt-PT" altLang="pt-PT" sz="2000" dirty="0"/>
              <a:t> &amp; Wagner 1981]. </a:t>
            </a:r>
            <a:r>
              <a:rPr lang="pt-PT" altLang="pt-PT" sz="2000" dirty="0" err="1"/>
              <a:t>But</a:t>
            </a:r>
            <a:r>
              <a:rPr lang="pt-PT" altLang="pt-PT" sz="2000" dirty="0"/>
              <a:t> </a:t>
            </a:r>
            <a:r>
              <a:rPr lang="pt-PT" altLang="pt-PT" sz="2000" dirty="0" err="1"/>
              <a:t>uncertainty</a:t>
            </a:r>
            <a:r>
              <a:rPr lang="pt-PT" altLang="pt-PT" sz="2000" dirty="0"/>
              <a:t> </a:t>
            </a:r>
            <a:r>
              <a:rPr lang="pt-PT" altLang="pt-PT" sz="2000" dirty="0" err="1"/>
              <a:t>about</a:t>
            </a:r>
            <a:r>
              <a:rPr lang="pt-PT" altLang="pt-PT" sz="2000" dirty="0"/>
              <a:t> </a:t>
            </a:r>
            <a:r>
              <a:rPr lang="pt-PT" altLang="pt-PT" sz="2000" dirty="0" err="1"/>
              <a:t>the</a:t>
            </a:r>
            <a:r>
              <a:rPr lang="pt-PT" altLang="pt-PT" sz="2000" dirty="0"/>
              <a:t> </a:t>
            </a:r>
            <a:r>
              <a:rPr lang="pt-PT" altLang="pt-PT" sz="2000" dirty="0" err="1"/>
              <a:t>underlying</a:t>
            </a:r>
            <a:r>
              <a:rPr lang="pt-PT" altLang="pt-PT" sz="2000" dirty="0"/>
              <a:t> </a:t>
            </a:r>
            <a:r>
              <a:rPr lang="pt-PT" altLang="pt-PT" sz="2000" dirty="0" err="1"/>
              <a:t>technology</a:t>
            </a:r>
            <a:r>
              <a:rPr lang="pt-PT" altLang="pt-PT" sz="2000" dirty="0"/>
              <a:t> </a:t>
            </a:r>
            <a:r>
              <a:rPr lang="pt-PT" altLang="pt-PT" sz="2000" dirty="0" err="1"/>
              <a:t>of</a:t>
            </a:r>
            <a:r>
              <a:rPr lang="pt-PT" altLang="pt-PT" sz="2000" dirty="0"/>
              <a:t> </a:t>
            </a:r>
            <a:r>
              <a:rPr lang="pt-PT" altLang="pt-PT" sz="2000" dirty="0" err="1"/>
              <a:t>competing</a:t>
            </a:r>
            <a:r>
              <a:rPr lang="pt-PT" altLang="pt-PT" sz="2000" dirty="0"/>
              <a:t> </a:t>
            </a:r>
            <a:r>
              <a:rPr lang="pt-PT" altLang="pt-PT" sz="2000" dirty="0" err="1"/>
              <a:t>firms</a:t>
            </a:r>
            <a:r>
              <a:rPr lang="pt-PT" altLang="pt-PT" sz="2000" dirty="0"/>
              <a:t> </a:t>
            </a:r>
            <a:r>
              <a:rPr lang="pt-PT" altLang="pt-PT" sz="2000" dirty="0" err="1"/>
              <a:t>may</a:t>
            </a:r>
            <a:r>
              <a:rPr lang="pt-PT" altLang="pt-PT" sz="2000" dirty="0"/>
              <a:t> </a:t>
            </a:r>
            <a:r>
              <a:rPr lang="pt-PT" altLang="pt-PT" sz="2000" dirty="0" err="1"/>
              <a:t>preclude</a:t>
            </a:r>
            <a:r>
              <a:rPr lang="pt-PT" altLang="pt-PT" sz="2000" dirty="0"/>
              <a:t> </a:t>
            </a:r>
            <a:r>
              <a:rPr lang="pt-PT" altLang="pt-PT" sz="2000" dirty="0" err="1"/>
              <a:t>such</a:t>
            </a:r>
            <a:r>
              <a:rPr lang="pt-PT" altLang="pt-PT" sz="2000" dirty="0"/>
              <a:t> a </a:t>
            </a:r>
            <a:r>
              <a:rPr lang="pt-PT" altLang="pt-PT" sz="2000" dirty="0" err="1"/>
              <a:t>strategy</a:t>
            </a:r>
            <a:r>
              <a:rPr lang="pt-PT" altLang="pt-PT" sz="2000" dirty="0"/>
              <a:t> [</a:t>
            </a:r>
            <a:r>
              <a:rPr lang="pt-PT" altLang="pt-PT" sz="2000" dirty="0" err="1"/>
              <a:t>Lippman</a:t>
            </a:r>
            <a:r>
              <a:rPr lang="pt-PT" altLang="pt-PT" sz="2000" dirty="0"/>
              <a:t> &amp; </a:t>
            </a:r>
            <a:r>
              <a:rPr lang="pt-PT" altLang="pt-PT" sz="2000" dirty="0" err="1"/>
              <a:t>Rumelt</a:t>
            </a:r>
            <a:r>
              <a:rPr lang="pt-PT" altLang="pt-PT" sz="2000" dirty="0"/>
              <a:t> 1982]. </a:t>
            </a:r>
          </a:p>
          <a:p>
            <a:pPr algn="just" eaLnBrk="1" hangingPunct="1">
              <a:lnSpc>
                <a:spcPct val="80000"/>
              </a:lnSpc>
            </a:pPr>
            <a:r>
              <a:rPr lang="pt-PT" altLang="pt-PT" sz="2000" dirty="0"/>
              <a:t>A </a:t>
            </a:r>
            <a:r>
              <a:rPr lang="pt-PT" altLang="pt-PT" sz="2000" dirty="0" err="1"/>
              <a:t>fifth</a:t>
            </a:r>
            <a:r>
              <a:rPr lang="pt-PT" altLang="pt-PT" sz="2000" dirty="0"/>
              <a:t> general </a:t>
            </a:r>
            <a:r>
              <a:rPr lang="pt-PT" altLang="pt-PT" sz="2000" dirty="0" err="1"/>
              <a:t>category</a:t>
            </a:r>
            <a:r>
              <a:rPr lang="pt-PT" altLang="pt-PT" sz="2000" dirty="0"/>
              <a:t> </a:t>
            </a:r>
            <a:r>
              <a:rPr lang="pt-PT" altLang="pt-PT" sz="2000" dirty="0" err="1"/>
              <a:t>of</a:t>
            </a:r>
            <a:r>
              <a:rPr lang="pt-PT" altLang="pt-PT" sz="2000" dirty="0"/>
              <a:t> </a:t>
            </a:r>
            <a:r>
              <a:rPr lang="pt-PT" altLang="pt-PT" sz="2000" dirty="0" err="1"/>
              <a:t>strategic</a:t>
            </a:r>
            <a:r>
              <a:rPr lang="pt-PT" altLang="pt-PT" sz="2000" dirty="0"/>
              <a:t> responses to </a:t>
            </a:r>
            <a:r>
              <a:rPr lang="pt-PT" altLang="pt-PT" sz="2000" dirty="0" err="1"/>
              <a:t>environmental</a:t>
            </a:r>
            <a:r>
              <a:rPr lang="pt-PT" altLang="pt-PT" sz="2000" dirty="0"/>
              <a:t> </a:t>
            </a:r>
            <a:r>
              <a:rPr lang="pt-PT" altLang="pt-PT" sz="2000" dirty="0" err="1"/>
              <a:t>uncertainties</a:t>
            </a:r>
            <a:r>
              <a:rPr lang="pt-PT" altLang="pt-PT" sz="2000" dirty="0"/>
              <a:t> </a:t>
            </a:r>
            <a:r>
              <a:rPr lang="pt-PT" altLang="pt-PT" sz="2000" dirty="0" err="1"/>
              <a:t>involves</a:t>
            </a:r>
            <a:r>
              <a:rPr lang="pt-PT" altLang="pt-PT" sz="2000" dirty="0"/>
              <a:t> </a:t>
            </a:r>
            <a:r>
              <a:rPr lang="pt-PT" altLang="pt-PT" sz="2000" dirty="0" err="1"/>
              <a:t>managerial</a:t>
            </a:r>
            <a:r>
              <a:rPr lang="pt-PT" altLang="pt-PT" sz="2000" dirty="0"/>
              <a:t> moves to </a:t>
            </a:r>
            <a:r>
              <a:rPr lang="pt-PT" altLang="pt-PT" sz="2000" b="1" dirty="0" err="1"/>
              <a:t>increase</a:t>
            </a:r>
            <a:r>
              <a:rPr lang="pt-PT" altLang="pt-PT" sz="2000" b="1" dirty="0"/>
              <a:t> </a:t>
            </a:r>
            <a:r>
              <a:rPr lang="pt-PT" altLang="pt-PT" sz="2000" b="1" dirty="0" err="1"/>
              <a:t>organizational</a:t>
            </a:r>
            <a:r>
              <a:rPr lang="pt-PT" altLang="pt-PT" sz="2000" b="1" dirty="0"/>
              <a:t> </a:t>
            </a:r>
            <a:r>
              <a:rPr lang="pt-PT" altLang="pt-PT" sz="2000" b="1" dirty="0" err="1"/>
              <a:t>flexibility</a:t>
            </a:r>
            <a:r>
              <a:rPr lang="pt-PT" altLang="pt-PT" sz="2000" dirty="0"/>
              <a:t>. </a:t>
            </a:r>
            <a:r>
              <a:rPr lang="pt-PT" altLang="pt-PT" sz="2000" dirty="0" err="1"/>
              <a:t>Unlike</a:t>
            </a:r>
            <a:r>
              <a:rPr lang="pt-PT" altLang="pt-PT" sz="2000" dirty="0"/>
              <a:t> </a:t>
            </a:r>
            <a:r>
              <a:rPr lang="pt-PT" altLang="pt-PT" sz="2000" dirty="0" err="1"/>
              <a:t>control</a:t>
            </a:r>
            <a:r>
              <a:rPr lang="pt-PT" altLang="pt-PT" sz="2000" dirty="0"/>
              <a:t> </a:t>
            </a:r>
            <a:r>
              <a:rPr lang="pt-PT" altLang="pt-PT" sz="2000" dirty="0" err="1"/>
              <a:t>and</a:t>
            </a:r>
            <a:r>
              <a:rPr lang="pt-PT" altLang="pt-PT" sz="2000" dirty="0"/>
              <a:t> </a:t>
            </a:r>
            <a:r>
              <a:rPr lang="pt-PT" altLang="pt-PT" sz="2000" dirty="0" err="1"/>
              <a:t>cooperation</a:t>
            </a:r>
            <a:r>
              <a:rPr lang="pt-PT" altLang="pt-PT" sz="2000" dirty="0"/>
              <a:t> </a:t>
            </a:r>
            <a:r>
              <a:rPr lang="pt-PT" altLang="pt-PT" sz="2000" dirty="0" err="1"/>
              <a:t>strategies</a:t>
            </a:r>
            <a:r>
              <a:rPr lang="pt-PT" altLang="pt-PT" sz="2000" dirty="0"/>
              <a:t> </a:t>
            </a:r>
            <a:r>
              <a:rPr lang="pt-PT" altLang="pt-PT" sz="2000" dirty="0" err="1"/>
              <a:t>which</a:t>
            </a:r>
            <a:r>
              <a:rPr lang="pt-PT" altLang="pt-PT" sz="2000" dirty="0"/>
              <a:t> </a:t>
            </a:r>
            <a:r>
              <a:rPr lang="pt-PT" altLang="pt-PT" sz="2000" dirty="0" err="1"/>
              <a:t>attempt</a:t>
            </a:r>
            <a:r>
              <a:rPr lang="pt-PT" altLang="pt-PT" sz="2000" dirty="0"/>
              <a:t> to </a:t>
            </a:r>
            <a:r>
              <a:rPr lang="pt-PT" altLang="pt-PT" sz="2000" dirty="0" err="1"/>
              <a:t>increase</a:t>
            </a:r>
            <a:r>
              <a:rPr lang="pt-PT" altLang="pt-PT" sz="2000" dirty="0"/>
              <a:t> </a:t>
            </a:r>
            <a:r>
              <a:rPr lang="pt-PT" altLang="pt-PT" sz="2000" dirty="0" err="1"/>
              <a:t>the</a:t>
            </a:r>
            <a:r>
              <a:rPr lang="pt-PT" altLang="pt-PT" sz="2000" dirty="0"/>
              <a:t> </a:t>
            </a:r>
            <a:r>
              <a:rPr lang="pt-PT" altLang="pt-PT" sz="2000" dirty="0" err="1"/>
              <a:t>predictability</a:t>
            </a:r>
            <a:r>
              <a:rPr lang="pt-PT" altLang="pt-PT" sz="2000" dirty="0"/>
              <a:t> </a:t>
            </a:r>
            <a:r>
              <a:rPr lang="pt-PT" altLang="pt-PT" sz="2000" dirty="0" err="1"/>
              <a:t>of</a:t>
            </a:r>
            <a:r>
              <a:rPr lang="pt-PT" altLang="pt-PT" sz="2000" dirty="0"/>
              <a:t> </a:t>
            </a:r>
            <a:r>
              <a:rPr lang="pt-PT" altLang="pt-PT" sz="2000" dirty="0" err="1"/>
              <a:t>important</a:t>
            </a:r>
            <a:r>
              <a:rPr lang="pt-PT" altLang="pt-PT" sz="2000" dirty="0"/>
              <a:t> </a:t>
            </a:r>
            <a:r>
              <a:rPr lang="pt-PT" altLang="pt-PT" sz="2000" dirty="0" err="1"/>
              <a:t>environmental</a:t>
            </a:r>
            <a:r>
              <a:rPr lang="pt-PT" altLang="pt-PT" sz="2000" dirty="0"/>
              <a:t> </a:t>
            </a:r>
            <a:r>
              <a:rPr lang="pt-PT" altLang="pt-PT" sz="2000" dirty="0" err="1"/>
              <a:t>contingencies</a:t>
            </a:r>
            <a:r>
              <a:rPr lang="pt-PT" altLang="pt-PT" sz="2000" dirty="0"/>
              <a:t>, </a:t>
            </a:r>
            <a:r>
              <a:rPr lang="pt-PT" altLang="pt-PT" sz="2000" dirty="0" err="1"/>
              <a:t>flexibility</a:t>
            </a:r>
            <a:r>
              <a:rPr lang="pt-PT" altLang="pt-PT" sz="2000" dirty="0"/>
              <a:t> responses </a:t>
            </a:r>
            <a:r>
              <a:rPr lang="pt-PT" altLang="pt-PT" sz="2000" dirty="0" err="1"/>
              <a:t>increase</a:t>
            </a:r>
            <a:r>
              <a:rPr lang="pt-PT" altLang="pt-PT" sz="2000" dirty="0"/>
              <a:t> </a:t>
            </a:r>
            <a:r>
              <a:rPr lang="pt-PT" altLang="pt-PT" sz="2000" dirty="0" err="1"/>
              <a:t>internal</a:t>
            </a:r>
            <a:r>
              <a:rPr lang="pt-PT" altLang="pt-PT" sz="2000" dirty="0"/>
              <a:t> </a:t>
            </a:r>
            <a:r>
              <a:rPr lang="pt-PT" altLang="pt-PT" sz="2000" dirty="0" err="1"/>
              <a:t>responsiveness</a:t>
            </a:r>
            <a:r>
              <a:rPr lang="pt-PT" altLang="pt-PT" sz="2000" dirty="0"/>
              <a:t>. </a:t>
            </a:r>
            <a:r>
              <a:rPr lang="pt-PT" altLang="pt-PT" sz="2000" dirty="0" err="1"/>
              <a:t>The</a:t>
            </a:r>
            <a:r>
              <a:rPr lang="pt-PT" altLang="pt-PT" sz="2000" dirty="0"/>
              <a:t> </a:t>
            </a:r>
            <a:r>
              <a:rPr lang="pt-PT" altLang="pt-PT" sz="2000" dirty="0" err="1"/>
              <a:t>predictability</a:t>
            </a:r>
            <a:r>
              <a:rPr lang="pt-PT" altLang="pt-PT" sz="2000" dirty="0"/>
              <a:t> </a:t>
            </a:r>
            <a:r>
              <a:rPr lang="pt-PT" altLang="pt-PT" sz="2000" dirty="0" err="1"/>
              <a:t>of</a:t>
            </a:r>
            <a:r>
              <a:rPr lang="pt-PT" altLang="pt-PT" sz="2000" dirty="0"/>
              <a:t> </a:t>
            </a:r>
            <a:r>
              <a:rPr lang="pt-PT" altLang="pt-PT" sz="2000" dirty="0" err="1"/>
              <a:t>external</a:t>
            </a:r>
            <a:r>
              <a:rPr lang="pt-PT" altLang="pt-PT" sz="2000" dirty="0"/>
              <a:t> </a:t>
            </a:r>
            <a:r>
              <a:rPr lang="pt-PT" altLang="pt-PT" sz="2000" dirty="0" err="1"/>
              <a:t>factors</a:t>
            </a:r>
            <a:r>
              <a:rPr lang="pt-PT" altLang="pt-PT" sz="2000" dirty="0"/>
              <a:t> </a:t>
            </a:r>
            <a:r>
              <a:rPr lang="pt-PT" altLang="pt-PT" sz="2000" dirty="0" err="1"/>
              <a:t>is</a:t>
            </a:r>
            <a:r>
              <a:rPr lang="pt-PT" altLang="pt-PT" sz="2000" dirty="0"/>
              <a:t> </a:t>
            </a:r>
            <a:r>
              <a:rPr lang="pt-PT" altLang="pt-PT" sz="2000" dirty="0" err="1"/>
              <a:t>left</a:t>
            </a:r>
            <a:r>
              <a:rPr lang="pt-PT" altLang="pt-PT" sz="2000" dirty="0"/>
              <a:t> </a:t>
            </a:r>
            <a:r>
              <a:rPr lang="pt-PT" altLang="pt-PT" sz="2000" dirty="0" err="1"/>
              <a:t>unchanged</a:t>
            </a:r>
            <a:r>
              <a:rPr lang="pt-PT" altLang="pt-PT" sz="2000" dirty="0"/>
              <a:t>. </a:t>
            </a:r>
            <a:r>
              <a:rPr lang="pt-PT" altLang="pt-PT" sz="2000" dirty="0" err="1"/>
              <a:t>The</a:t>
            </a:r>
            <a:r>
              <a:rPr lang="pt-PT" altLang="pt-PT" sz="2000" dirty="0"/>
              <a:t> </a:t>
            </a:r>
            <a:r>
              <a:rPr lang="pt-PT" altLang="pt-PT" sz="2000" dirty="0" err="1"/>
              <a:t>most</a:t>
            </a:r>
            <a:r>
              <a:rPr lang="pt-PT" altLang="pt-PT" sz="2000" dirty="0"/>
              <a:t> </a:t>
            </a:r>
            <a:r>
              <a:rPr lang="pt-PT" altLang="pt-PT" sz="2000" dirty="0" err="1"/>
              <a:t>widely</a:t>
            </a:r>
            <a:r>
              <a:rPr lang="pt-PT" altLang="pt-PT" sz="2000" dirty="0"/>
              <a:t> </a:t>
            </a:r>
            <a:r>
              <a:rPr lang="pt-PT" altLang="pt-PT" sz="2000" dirty="0" err="1"/>
              <a:t>cited</a:t>
            </a:r>
            <a:r>
              <a:rPr lang="pt-PT" altLang="pt-PT" sz="2000" dirty="0"/>
              <a:t> </a:t>
            </a:r>
            <a:r>
              <a:rPr lang="pt-PT" altLang="pt-PT" sz="2000" dirty="0" err="1"/>
              <a:t>example</a:t>
            </a:r>
            <a:r>
              <a:rPr lang="pt-PT" altLang="pt-PT" sz="2000" dirty="0"/>
              <a:t> </a:t>
            </a:r>
            <a:r>
              <a:rPr lang="pt-PT" altLang="pt-PT" sz="2000" dirty="0" err="1"/>
              <a:t>of</a:t>
            </a:r>
            <a:r>
              <a:rPr lang="pt-PT" altLang="pt-PT" sz="2000" dirty="0"/>
              <a:t> </a:t>
            </a:r>
            <a:r>
              <a:rPr lang="pt-PT" altLang="pt-PT" sz="2000" dirty="0" err="1"/>
              <a:t>flexibility</a:t>
            </a:r>
            <a:r>
              <a:rPr lang="pt-PT" altLang="pt-PT" sz="2000" dirty="0"/>
              <a:t> in </a:t>
            </a:r>
            <a:r>
              <a:rPr lang="pt-PT" altLang="pt-PT" sz="2000" dirty="0" err="1"/>
              <a:t>the</a:t>
            </a:r>
            <a:r>
              <a:rPr lang="pt-PT" altLang="pt-PT" sz="2000" dirty="0"/>
              <a:t> </a:t>
            </a:r>
            <a:r>
              <a:rPr lang="pt-PT" altLang="pt-PT" sz="2000" dirty="0" err="1"/>
              <a:t>strategy</a:t>
            </a:r>
            <a:r>
              <a:rPr lang="pt-PT" altLang="pt-PT" sz="2000" dirty="0"/>
              <a:t> </a:t>
            </a:r>
            <a:r>
              <a:rPr lang="pt-PT" altLang="pt-PT" sz="2000" dirty="0" err="1"/>
              <a:t>literature</a:t>
            </a:r>
            <a:r>
              <a:rPr lang="pt-PT" altLang="pt-PT" sz="2000" dirty="0"/>
              <a:t> </a:t>
            </a:r>
            <a:r>
              <a:rPr lang="pt-PT" altLang="pt-PT" sz="2000" dirty="0" err="1"/>
              <a:t>is</a:t>
            </a:r>
            <a:r>
              <a:rPr lang="pt-PT" altLang="pt-PT" sz="2000" dirty="0"/>
              <a:t> </a:t>
            </a:r>
            <a:r>
              <a:rPr lang="pt-PT" altLang="pt-PT" sz="2000" dirty="0" err="1"/>
              <a:t>product</a:t>
            </a:r>
            <a:r>
              <a:rPr lang="pt-PT" altLang="pt-PT" sz="2000" dirty="0"/>
              <a:t> </a:t>
            </a:r>
            <a:r>
              <a:rPr lang="pt-PT" altLang="pt-PT" sz="2000" dirty="0" err="1"/>
              <a:t>or</a:t>
            </a:r>
            <a:r>
              <a:rPr lang="pt-PT" altLang="pt-PT" sz="2000" dirty="0"/>
              <a:t> </a:t>
            </a:r>
            <a:r>
              <a:rPr lang="pt-PT" altLang="pt-PT" sz="2000" dirty="0" err="1"/>
              <a:t>geographic</a:t>
            </a:r>
            <a:r>
              <a:rPr lang="pt-PT" altLang="pt-PT" sz="2000" dirty="0"/>
              <a:t> </a:t>
            </a:r>
            <a:r>
              <a:rPr lang="pt-PT" altLang="pt-PT" sz="2000" dirty="0" err="1"/>
              <a:t>market</a:t>
            </a:r>
            <a:r>
              <a:rPr lang="pt-PT" altLang="pt-PT" sz="2000" dirty="0"/>
              <a:t> </a:t>
            </a:r>
            <a:r>
              <a:rPr lang="pt-PT" altLang="pt-PT" sz="2000" dirty="0" err="1"/>
              <a:t>diversification</a:t>
            </a:r>
            <a:r>
              <a:rPr lang="pt-PT" altLang="pt-PT" sz="2000" dirty="0"/>
              <a:t>. </a:t>
            </a:r>
            <a:r>
              <a:rPr lang="pt-PT" altLang="pt-PT" sz="2000" dirty="0" err="1"/>
              <a:t>Diversification</a:t>
            </a:r>
            <a:r>
              <a:rPr lang="pt-PT" altLang="pt-PT" sz="2000" dirty="0"/>
              <a:t> </a:t>
            </a:r>
            <a:r>
              <a:rPr lang="pt-PT" altLang="pt-PT" sz="2000" dirty="0" err="1"/>
              <a:t>reduces</a:t>
            </a:r>
            <a:r>
              <a:rPr lang="pt-PT" altLang="pt-PT" sz="2000" dirty="0"/>
              <a:t> </a:t>
            </a:r>
            <a:r>
              <a:rPr lang="pt-PT" altLang="pt-PT" sz="2000" dirty="0" err="1"/>
              <a:t>company</a:t>
            </a:r>
            <a:r>
              <a:rPr lang="pt-PT" altLang="pt-PT" sz="2000" dirty="0"/>
              <a:t> </a:t>
            </a:r>
            <a:r>
              <a:rPr lang="pt-PT" altLang="pt-PT" sz="2000" dirty="0" err="1"/>
              <a:t>risk</a:t>
            </a:r>
            <a:r>
              <a:rPr lang="pt-PT" altLang="pt-PT" sz="2000" dirty="0"/>
              <a:t> </a:t>
            </a:r>
            <a:r>
              <a:rPr lang="pt-PT" altLang="pt-PT" sz="2000" dirty="0" err="1"/>
              <a:t>through</a:t>
            </a:r>
            <a:r>
              <a:rPr lang="pt-PT" altLang="pt-PT" sz="2000" dirty="0"/>
              <a:t> </a:t>
            </a:r>
            <a:r>
              <a:rPr lang="pt-PT" altLang="pt-PT" sz="2000" dirty="0" err="1"/>
              <a:t>involvement</a:t>
            </a:r>
            <a:r>
              <a:rPr lang="pt-PT" altLang="pt-PT" sz="2000" dirty="0"/>
              <a:t> in </a:t>
            </a:r>
            <a:r>
              <a:rPr lang="pt-PT" altLang="pt-PT" sz="2000" dirty="0" err="1"/>
              <a:t>various</a:t>
            </a:r>
            <a:r>
              <a:rPr lang="pt-PT" altLang="pt-PT" sz="2000" dirty="0"/>
              <a:t> </a:t>
            </a:r>
            <a:r>
              <a:rPr lang="pt-PT" altLang="pt-PT" sz="2000" dirty="0" err="1"/>
              <a:t>product</a:t>
            </a:r>
            <a:r>
              <a:rPr lang="pt-PT" altLang="pt-PT" sz="2000" dirty="0"/>
              <a:t> </a:t>
            </a:r>
            <a:r>
              <a:rPr lang="pt-PT" altLang="pt-PT" sz="2000" dirty="0" err="1"/>
              <a:t>lines</a:t>
            </a:r>
            <a:r>
              <a:rPr lang="pt-PT" altLang="pt-PT" sz="2000" dirty="0"/>
              <a:t> </a:t>
            </a:r>
            <a:r>
              <a:rPr lang="pt-PT" altLang="pt-PT" sz="2000" dirty="0" err="1"/>
              <a:t>and</a:t>
            </a:r>
            <a:r>
              <a:rPr lang="pt-PT" altLang="pt-PT" sz="2000" dirty="0"/>
              <a:t>/</a:t>
            </a:r>
            <a:r>
              <a:rPr lang="pt-PT" altLang="pt-PT" sz="2000" dirty="0" err="1"/>
              <a:t>or</a:t>
            </a:r>
            <a:r>
              <a:rPr lang="pt-PT" altLang="pt-PT" sz="2000" dirty="0"/>
              <a:t> </a:t>
            </a:r>
            <a:r>
              <a:rPr lang="pt-PT" altLang="pt-PT" sz="2000" dirty="0" err="1"/>
              <a:t>geographic</a:t>
            </a:r>
            <a:r>
              <a:rPr lang="pt-PT" altLang="pt-PT" sz="2000" dirty="0"/>
              <a:t> </a:t>
            </a:r>
            <a:r>
              <a:rPr lang="pt-PT" altLang="pt-PT" sz="2000" dirty="0" err="1"/>
              <a:t>markets</a:t>
            </a:r>
            <a:r>
              <a:rPr lang="pt-PT" altLang="pt-PT" sz="2000" dirty="0"/>
              <a:t> </a:t>
            </a:r>
            <a:r>
              <a:rPr lang="pt-PT" altLang="pt-PT" sz="2000" dirty="0" err="1"/>
              <a:t>with</a:t>
            </a:r>
            <a:r>
              <a:rPr lang="pt-PT" altLang="pt-PT" sz="2000" dirty="0"/>
              <a:t> </a:t>
            </a:r>
            <a:r>
              <a:rPr lang="pt-PT" altLang="pt-PT" sz="2000" dirty="0" err="1"/>
              <a:t>returns</a:t>
            </a:r>
            <a:r>
              <a:rPr lang="pt-PT" altLang="pt-PT" sz="2000" dirty="0"/>
              <a:t> </a:t>
            </a:r>
            <a:r>
              <a:rPr lang="pt-PT" altLang="pt-PT" sz="2000" dirty="0" err="1"/>
              <a:t>that</a:t>
            </a:r>
            <a:r>
              <a:rPr lang="pt-PT" altLang="pt-PT" sz="2000" dirty="0"/>
              <a:t> are </a:t>
            </a:r>
            <a:r>
              <a:rPr lang="pt-PT" altLang="pt-PT" sz="2000" dirty="0" err="1"/>
              <a:t>less</a:t>
            </a:r>
            <a:r>
              <a:rPr lang="pt-PT" altLang="pt-PT" sz="2000" dirty="0"/>
              <a:t> </a:t>
            </a:r>
            <a:r>
              <a:rPr lang="pt-PT" altLang="pt-PT" sz="2000" dirty="0" err="1"/>
              <a:t>than</a:t>
            </a:r>
            <a:r>
              <a:rPr lang="pt-PT" altLang="pt-PT" sz="2000" dirty="0"/>
              <a:t> </a:t>
            </a:r>
            <a:r>
              <a:rPr lang="pt-PT" altLang="pt-PT" sz="2000" dirty="0" err="1"/>
              <a:t>perfectly</a:t>
            </a:r>
            <a:r>
              <a:rPr lang="pt-PT" altLang="pt-PT" sz="2000" dirty="0"/>
              <a:t> </a:t>
            </a:r>
            <a:r>
              <a:rPr lang="pt-PT" altLang="pt-PT" sz="2000" dirty="0" err="1"/>
              <a:t>correlated</a:t>
            </a:r>
            <a:r>
              <a:rPr lang="pt-PT" altLang="pt-PT" sz="2000" dirty="0"/>
              <a:t>. </a:t>
            </a:r>
          </a:p>
          <a:p>
            <a:pPr eaLnBrk="1" hangingPunct="1">
              <a:lnSpc>
                <a:spcPct val="80000"/>
              </a:lnSpc>
            </a:pPr>
            <a:endParaRPr lang="pt-PT" altLang="pt-PT" sz="1600" dirty="0"/>
          </a:p>
        </p:txBody>
      </p:sp>
    </p:spTree>
    <p:extLst>
      <p:ext uri="{BB962C8B-B14F-4D97-AF65-F5344CB8AC3E}">
        <p14:creationId xmlns:p14="http://schemas.microsoft.com/office/powerpoint/2010/main" val="25713787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p>
        </p:txBody>
      </p:sp>
      <p:sp>
        <p:nvSpPr>
          <p:cNvPr id="116739" name="Rectangle 3"/>
          <p:cNvSpPr>
            <a:spLocks noGrp="1" noChangeArrowheads="1"/>
          </p:cNvSpPr>
          <p:nvPr>
            <p:ph type="body" idx="1"/>
          </p:nvPr>
        </p:nvSpPr>
        <p:spPr>
          <a:xfrm>
            <a:off x="838200" y="1825624"/>
            <a:ext cx="10515600" cy="4549417"/>
          </a:xfrm>
        </p:spPr>
        <p:txBody>
          <a:bodyPr>
            <a:noAutofit/>
          </a:bodyPr>
          <a:lstStyle/>
          <a:p>
            <a:pPr eaLnBrk="1" hangingPunct="1">
              <a:lnSpc>
                <a:spcPct val="80000"/>
              </a:lnSpc>
            </a:pPr>
            <a:r>
              <a:rPr lang="pt-PT" altLang="pt-PT" sz="2000" b="1" dirty="0" err="1"/>
              <a:t>Usage</a:t>
            </a:r>
            <a:r>
              <a:rPr lang="pt-PT" altLang="pt-PT" sz="2000" b="1" dirty="0"/>
              <a:t> </a:t>
            </a:r>
            <a:r>
              <a:rPr lang="pt-PT" altLang="pt-PT" sz="2000" b="1" dirty="0" err="1"/>
              <a:t>of</a:t>
            </a:r>
            <a:r>
              <a:rPr lang="pt-PT" altLang="pt-PT" sz="2000" b="1" dirty="0"/>
              <a:t> </a:t>
            </a:r>
            <a:r>
              <a:rPr lang="pt-PT" altLang="pt-PT" sz="2000" b="1" dirty="0" err="1"/>
              <a:t>Strategic</a:t>
            </a:r>
            <a:r>
              <a:rPr lang="pt-PT" altLang="pt-PT" sz="2000" b="1" dirty="0"/>
              <a:t> </a:t>
            </a:r>
            <a:r>
              <a:rPr lang="pt-PT" altLang="pt-PT" sz="2000" b="1" dirty="0" err="1"/>
              <a:t>Risk</a:t>
            </a:r>
            <a:r>
              <a:rPr lang="pt-PT" altLang="pt-PT" sz="2000" b="1" dirty="0"/>
              <a:t> Management. </a:t>
            </a:r>
            <a:r>
              <a:rPr lang="pt-PT" altLang="pt-PT" sz="2000" b="1" dirty="0" err="1"/>
              <a:t>Applications</a:t>
            </a:r>
            <a:endParaRPr lang="pt-PT" altLang="pt-PT" sz="2000" b="1" dirty="0"/>
          </a:p>
          <a:p>
            <a:pPr eaLnBrk="1" hangingPunct="1">
              <a:lnSpc>
                <a:spcPct val="80000"/>
              </a:lnSpc>
            </a:pPr>
            <a:r>
              <a:rPr lang="pt-PT" altLang="pt-PT" sz="2000" dirty="0" err="1">
                <a:hlinkClick r:id="rId3"/>
              </a:rPr>
              <a:t>Strategic</a:t>
            </a:r>
            <a:r>
              <a:rPr lang="pt-PT" altLang="pt-PT" sz="2000" dirty="0">
                <a:hlinkClick r:id="rId3"/>
              </a:rPr>
              <a:t> </a:t>
            </a:r>
            <a:r>
              <a:rPr lang="pt-PT" altLang="pt-PT" sz="2000" dirty="0" err="1">
                <a:hlinkClick r:id="rId3"/>
              </a:rPr>
              <a:t>Planning</a:t>
            </a:r>
            <a:endParaRPr lang="pt-PT" altLang="pt-PT" sz="2000" dirty="0"/>
          </a:p>
          <a:p>
            <a:pPr eaLnBrk="1" hangingPunct="1">
              <a:lnSpc>
                <a:spcPct val="80000"/>
              </a:lnSpc>
            </a:pPr>
            <a:r>
              <a:rPr lang="pt-PT" altLang="pt-PT" sz="2000" dirty="0" err="1"/>
              <a:t>Risk</a:t>
            </a:r>
            <a:r>
              <a:rPr lang="pt-PT" altLang="pt-PT" sz="2000" dirty="0"/>
              <a:t> </a:t>
            </a:r>
            <a:r>
              <a:rPr lang="pt-PT" altLang="pt-PT" sz="2000" dirty="0" err="1"/>
              <a:t>Mitigation</a:t>
            </a:r>
            <a:r>
              <a:rPr lang="pt-PT" altLang="pt-PT" sz="2000" dirty="0"/>
              <a:t> </a:t>
            </a:r>
            <a:r>
              <a:rPr lang="pt-PT" altLang="pt-PT" sz="2000" dirty="0" err="1"/>
              <a:t>and</a:t>
            </a:r>
            <a:r>
              <a:rPr lang="pt-PT" altLang="pt-PT" sz="2000" dirty="0"/>
              <a:t> </a:t>
            </a:r>
            <a:r>
              <a:rPr lang="pt-PT" altLang="pt-PT" sz="2000" dirty="0" err="1" smtClean="0"/>
              <a:t>Prevention</a:t>
            </a:r>
            <a:r>
              <a:rPr lang="pt-PT" altLang="pt-PT" sz="2000" dirty="0" smtClean="0"/>
              <a:t>; Crisis </a:t>
            </a:r>
            <a:r>
              <a:rPr lang="pt-PT" altLang="pt-PT" sz="2000" dirty="0"/>
              <a:t>Management</a:t>
            </a:r>
          </a:p>
          <a:p>
            <a:pPr eaLnBrk="1" hangingPunct="1">
              <a:lnSpc>
                <a:spcPct val="80000"/>
              </a:lnSpc>
            </a:pPr>
            <a:r>
              <a:rPr lang="pt-PT" altLang="pt-PT" sz="2000" dirty="0"/>
              <a:t>Capital </a:t>
            </a:r>
            <a:r>
              <a:rPr lang="pt-PT" altLang="pt-PT" sz="2000" dirty="0" err="1" smtClean="0"/>
              <a:t>Allocation</a:t>
            </a:r>
            <a:r>
              <a:rPr lang="pt-PT" altLang="pt-PT" sz="2000" dirty="0" smtClean="0"/>
              <a:t>; Capital </a:t>
            </a:r>
            <a:r>
              <a:rPr lang="pt-PT" altLang="pt-PT" sz="2000" dirty="0" err="1"/>
              <a:t>Structure</a:t>
            </a:r>
            <a:endParaRPr lang="pt-PT" altLang="pt-PT" sz="2000" b="1" dirty="0"/>
          </a:p>
          <a:p>
            <a:pPr eaLnBrk="1" hangingPunct="1">
              <a:lnSpc>
                <a:spcPct val="80000"/>
              </a:lnSpc>
            </a:pPr>
            <a:r>
              <a:rPr lang="pt-PT" altLang="pt-PT" sz="2000" b="1" dirty="0"/>
              <a:t>Steps in </a:t>
            </a:r>
            <a:r>
              <a:rPr lang="pt-PT" altLang="pt-PT" sz="2000" b="1" dirty="0" err="1"/>
              <a:t>the</a:t>
            </a:r>
            <a:r>
              <a:rPr lang="pt-PT" altLang="pt-PT" sz="2000" b="1" dirty="0"/>
              <a:t> </a:t>
            </a:r>
            <a:r>
              <a:rPr lang="pt-PT" altLang="pt-PT" sz="2000" b="1" dirty="0" err="1"/>
              <a:t>Strategic</a:t>
            </a:r>
            <a:r>
              <a:rPr lang="pt-PT" altLang="pt-PT" sz="2000" b="1" dirty="0"/>
              <a:t> </a:t>
            </a:r>
            <a:r>
              <a:rPr lang="pt-PT" altLang="pt-PT" sz="2000" b="1" dirty="0" err="1"/>
              <a:t>Risk</a:t>
            </a:r>
            <a:r>
              <a:rPr lang="pt-PT" altLang="pt-PT" sz="2000" b="1" dirty="0"/>
              <a:t> Management </a:t>
            </a:r>
            <a:r>
              <a:rPr lang="pt-PT" altLang="pt-PT" sz="2000" b="1" dirty="0" err="1"/>
              <a:t>Process</a:t>
            </a:r>
            <a:endParaRPr lang="pt-PT" altLang="pt-PT" sz="2000" b="1" dirty="0"/>
          </a:p>
          <a:p>
            <a:pPr eaLnBrk="1" hangingPunct="1">
              <a:lnSpc>
                <a:spcPct val="80000"/>
              </a:lnSpc>
            </a:pPr>
            <a:r>
              <a:rPr lang="pt-PT" altLang="pt-PT" sz="2000" b="1" dirty="0" err="1"/>
              <a:t>Identify</a:t>
            </a:r>
            <a:r>
              <a:rPr lang="pt-PT" altLang="pt-PT" sz="2000" b="1" dirty="0"/>
              <a:t> </a:t>
            </a:r>
            <a:r>
              <a:rPr lang="pt-PT" altLang="pt-PT" sz="2000" b="1" dirty="0" err="1"/>
              <a:t>and</a:t>
            </a:r>
            <a:r>
              <a:rPr lang="pt-PT" altLang="pt-PT" sz="2000" b="1" dirty="0"/>
              <a:t> </a:t>
            </a:r>
            <a:r>
              <a:rPr lang="pt-PT" altLang="pt-PT" sz="2000" b="1" dirty="0" err="1"/>
              <a:t>assess</a:t>
            </a:r>
            <a:r>
              <a:rPr lang="pt-PT" altLang="pt-PT" sz="2000" b="1" dirty="0"/>
              <a:t> </a:t>
            </a:r>
            <a:r>
              <a:rPr lang="pt-PT" altLang="pt-PT" sz="2000" b="1" dirty="0" err="1"/>
              <a:t>risks</a:t>
            </a:r>
            <a:r>
              <a:rPr lang="pt-PT" altLang="pt-PT" sz="2000" dirty="0"/>
              <a:t> (</a:t>
            </a:r>
            <a:r>
              <a:rPr lang="pt-PT" altLang="pt-PT" sz="2000" dirty="0" err="1"/>
              <a:t>severity</a:t>
            </a:r>
            <a:r>
              <a:rPr lang="pt-PT" altLang="pt-PT" sz="2000" dirty="0"/>
              <a:t>, </a:t>
            </a:r>
            <a:r>
              <a:rPr lang="pt-PT" altLang="pt-PT" sz="2000" dirty="0" err="1"/>
              <a:t>probability</a:t>
            </a:r>
            <a:r>
              <a:rPr lang="pt-PT" altLang="pt-PT" sz="2000" dirty="0"/>
              <a:t>, timing, </a:t>
            </a:r>
            <a:r>
              <a:rPr lang="pt-PT" altLang="pt-PT" sz="2000" dirty="0" err="1"/>
              <a:t>likelihood</a:t>
            </a:r>
            <a:r>
              <a:rPr lang="pt-PT" altLang="pt-PT" sz="2000" dirty="0"/>
              <a:t> </a:t>
            </a:r>
            <a:r>
              <a:rPr lang="pt-PT" altLang="pt-PT" sz="2000" dirty="0" err="1"/>
              <a:t>over</a:t>
            </a:r>
            <a:r>
              <a:rPr lang="pt-PT" altLang="pt-PT" sz="2000" dirty="0"/>
              <a:t> time).</a:t>
            </a:r>
            <a:endParaRPr lang="pt-PT" altLang="pt-PT" sz="2000" b="1" dirty="0"/>
          </a:p>
          <a:p>
            <a:pPr eaLnBrk="1" hangingPunct="1">
              <a:lnSpc>
                <a:spcPct val="80000"/>
              </a:lnSpc>
            </a:pPr>
            <a:r>
              <a:rPr lang="pt-PT" altLang="pt-PT" sz="2000" b="1" dirty="0" err="1"/>
              <a:t>Map</a:t>
            </a:r>
            <a:r>
              <a:rPr lang="pt-PT" altLang="pt-PT" sz="2000" b="1" dirty="0"/>
              <a:t> </a:t>
            </a:r>
            <a:r>
              <a:rPr lang="pt-PT" altLang="pt-PT" sz="2000" b="1" dirty="0" err="1"/>
              <a:t>risks</a:t>
            </a:r>
            <a:r>
              <a:rPr lang="pt-PT" altLang="pt-PT" sz="2000" dirty="0"/>
              <a:t> (</a:t>
            </a:r>
            <a:r>
              <a:rPr lang="pt-PT" altLang="pt-PT" sz="2000" dirty="0" err="1"/>
              <a:t>create</a:t>
            </a:r>
            <a:r>
              <a:rPr lang="pt-PT" altLang="pt-PT" sz="2000" dirty="0"/>
              <a:t> a </a:t>
            </a:r>
            <a:r>
              <a:rPr lang="pt-PT" altLang="pt-PT" sz="2000" dirty="0" err="1"/>
              <a:t>strategic</a:t>
            </a:r>
            <a:r>
              <a:rPr lang="pt-PT" altLang="pt-PT" sz="2000" dirty="0"/>
              <a:t> </a:t>
            </a:r>
            <a:r>
              <a:rPr lang="pt-PT" altLang="pt-PT" sz="2000" dirty="0" err="1"/>
              <a:t>risk</a:t>
            </a:r>
            <a:r>
              <a:rPr lang="pt-PT" altLang="pt-PT" sz="2000" dirty="0"/>
              <a:t> </a:t>
            </a:r>
            <a:r>
              <a:rPr lang="pt-PT" altLang="pt-PT" sz="2000" dirty="0" err="1"/>
              <a:t>map</a:t>
            </a:r>
            <a:r>
              <a:rPr lang="pt-PT" altLang="pt-PT" sz="2000" dirty="0"/>
              <a:t>).</a:t>
            </a:r>
            <a:endParaRPr lang="pt-PT" altLang="pt-PT" sz="2000" b="1" dirty="0"/>
          </a:p>
          <a:p>
            <a:pPr eaLnBrk="1" hangingPunct="1">
              <a:lnSpc>
                <a:spcPct val="80000"/>
              </a:lnSpc>
            </a:pPr>
            <a:r>
              <a:rPr lang="pt-PT" altLang="pt-PT" sz="2000" b="1" dirty="0" err="1"/>
              <a:t>Quantify</a:t>
            </a:r>
            <a:r>
              <a:rPr lang="pt-PT" altLang="pt-PT" sz="2000" b="1" dirty="0"/>
              <a:t> </a:t>
            </a:r>
            <a:r>
              <a:rPr lang="pt-PT" altLang="pt-PT" sz="2000" b="1" dirty="0" err="1"/>
              <a:t>risks</a:t>
            </a:r>
            <a:r>
              <a:rPr lang="pt-PT" altLang="pt-PT" sz="2000" dirty="0"/>
              <a:t> (in a </a:t>
            </a:r>
            <a:r>
              <a:rPr lang="pt-PT" altLang="pt-PT" sz="2000" dirty="0" err="1"/>
              <a:t>common</a:t>
            </a:r>
            <a:r>
              <a:rPr lang="pt-PT" altLang="pt-PT" sz="2000" dirty="0"/>
              <a:t> </a:t>
            </a:r>
            <a:r>
              <a:rPr lang="pt-PT" altLang="pt-PT" sz="2000" dirty="0" err="1"/>
              <a:t>measurement</a:t>
            </a:r>
            <a:r>
              <a:rPr lang="pt-PT" altLang="pt-PT" sz="2000" dirty="0"/>
              <a:t> </a:t>
            </a:r>
            <a:r>
              <a:rPr lang="pt-PT" altLang="pt-PT" sz="2000" dirty="0" err="1"/>
              <a:t>currency</a:t>
            </a:r>
            <a:r>
              <a:rPr lang="pt-PT" altLang="pt-PT" sz="2000" dirty="0"/>
              <a:t> - i.e. </a:t>
            </a:r>
            <a:r>
              <a:rPr lang="pt-PT" altLang="pt-PT" sz="2000" dirty="0" err="1"/>
              <a:t>economic</a:t>
            </a:r>
            <a:r>
              <a:rPr lang="pt-PT" altLang="pt-PT" sz="2000" dirty="0"/>
              <a:t> capital </a:t>
            </a:r>
            <a:r>
              <a:rPr lang="pt-PT" altLang="pt-PT" sz="2000" dirty="0" err="1"/>
              <a:t>at</a:t>
            </a:r>
            <a:r>
              <a:rPr lang="pt-PT" altLang="pt-PT" sz="2000" dirty="0"/>
              <a:t> </a:t>
            </a:r>
            <a:r>
              <a:rPr lang="pt-PT" altLang="pt-PT" sz="2000" dirty="0" err="1"/>
              <a:t>risk</a:t>
            </a:r>
            <a:r>
              <a:rPr lang="pt-PT" altLang="pt-PT" sz="2000" dirty="0"/>
              <a:t>, </a:t>
            </a:r>
            <a:r>
              <a:rPr lang="pt-PT" altLang="pt-PT" sz="2000" dirty="0" err="1"/>
              <a:t>market</a:t>
            </a:r>
            <a:r>
              <a:rPr lang="pt-PT" altLang="pt-PT" sz="2000" dirty="0"/>
              <a:t> </a:t>
            </a:r>
            <a:r>
              <a:rPr lang="pt-PT" altLang="pt-PT" sz="2000" dirty="0" err="1"/>
              <a:t>value</a:t>
            </a:r>
            <a:r>
              <a:rPr lang="pt-PT" altLang="pt-PT" sz="2000" dirty="0"/>
              <a:t> </a:t>
            </a:r>
            <a:r>
              <a:rPr lang="pt-PT" altLang="pt-PT" sz="2000" dirty="0" err="1"/>
              <a:t>at</a:t>
            </a:r>
            <a:r>
              <a:rPr lang="pt-PT" altLang="pt-PT" sz="2000" dirty="0"/>
              <a:t> </a:t>
            </a:r>
            <a:r>
              <a:rPr lang="pt-PT" altLang="pt-PT" sz="2000" dirty="0" err="1"/>
              <a:t>risk</a:t>
            </a:r>
            <a:r>
              <a:rPr lang="pt-PT" altLang="pt-PT" sz="2000" dirty="0"/>
              <a:t>).</a:t>
            </a:r>
            <a:endParaRPr lang="pt-PT" altLang="pt-PT" sz="2000" b="1" dirty="0"/>
          </a:p>
          <a:p>
            <a:pPr eaLnBrk="1" hangingPunct="1">
              <a:lnSpc>
                <a:spcPct val="80000"/>
              </a:lnSpc>
            </a:pPr>
            <a:r>
              <a:rPr lang="pt-PT" altLang="pt-PT" sz="2000" b="1" dirty="0" err="1"/>
              <a:t>Identify</a:t>
            </a:r>
            <a:r>
              <a:rPr lang="pt-PT" altLang="pt-PT" sz="2000" b="1" dirty="0"/>
              <a:t> </a:t>
            </a:r>
            <a:r>
              <a:rPr lang="pt-PT" altLang="pt-PT" sz="2000" b="1" dirty="0" err="1"/>
              <a:t>potential</a:t>
            </a:r>
            <a:r>
              <a:rPr lang="pt-PT" altLang="pt-PT" sz="2000" b="1" dirty="0"/>
              <a:t> positive </a:t>
            </a:r>
            <a:r>
              <a:rPr lang="pt-PT" altLang="pt-PT" sz="2000" b="1" dirty="0" err="1"/>
              <a:t>consequences</a:t>
            </a:r>
            <a:r>
              <a:rPr lang="pt-PT" altLang="pt-PT" sz="2000" dirty="0"/>
              <a:t> </a:t>
            </a:r>
            <a:r>
              <a:rPr lang="pt-PT" altLang="pt-PT" sz="2000" dirty="0" err="1"/>
              <a:t>of</a:t>
            </a:r>
            <a:r>
              <a:rPr lang="pt-PT" altLang="pt-PT" sz="2000" dirty="0"/>
              <a:t> </a:t>
            </a:r>
            <a:r>
              <a:rPr lang="pt-PT" altLang="pt-PT" sz="2000" dirty="0" err="1"/>
              <a:t>risks</a:t>
            </a:r>
            <a:r>
              <a:rPr lang="pt-PT" altLang="pt-PT" sz="2000" dirty="0"/>
              <a:t> (</a:t>
            </a:r>
            <a:r>
              <a:rPr lang="pt-PT" altLang="pt-PT" sz="2000" dirty="0" err="1"/>
              <a:t>if</a:t>
            </a:r>
            <a:r>
              <a:rPr lang="pt-PT" altLang="pt-PT" sz="2000" dirty="0"/>
              <a:t> </a:t>
            </a:r>
            <a:r>
              <a:rPr lang="pt-PT" altLang="pt-PT" sz="2000" dirty="0" err="1"/>
              <a:t>company</a:t>
            </a:r>
            <a:r>
              <a:rPr lang="pt-PT" altLang="pt-PT" sz="2000" dirty="0"/>
              <a:t> </a:t>
            </a:r>
            <a:r>
              <a:rPr lang="pt-PT" altLang="pt-PT" sz="2000" dirty="0" err="1"/>
              <a:t>turns</a:t>
            </a:r>
            <a:r>
              <a:rPr lang="pt-PT" altLang="pt-PT" sz="2000" dirty="0"/>
              <a:t> </a:t>
            </a:r>
            <a:r>
              <a:rPr lang="pt-PT" altLang="pt-PT" sz="2000" dirty="0" err="1"/>
              <a:t>the</a:t>
            </a:r>
            <a:r>
              <a:rPr lang="pt-PT" altLang="pt-PT" sz="2000" dirty="0"/>
              <a:t> </a:t>
            </a:r>
            <a:r>
              <a:rPr lang="pt-PT" altLang="pt-PT" sz="2000" dirty="0" err="1"/>
              <a:t>risk</a:t>
            </a:r>
            <a:r>
              <a:rPr lang="pt-PT" altLang="pt-PT" sz="2000" dirty="0"/>
              <a:t> </a:t>
            </a:r>
            <a:r>
              <a:rPr lang="pt-PT" altLang="pt-PT" sz="2000" dirty="0" err="1"/>
              <a:t>into</a:t>
            </a:r>
            <a:r>
              <a:rPr lang="pt-PT" altLang="pt-PT" sz="2000" dirty="0"/>
              <a:t> </a:t>
            </a:r>
            <a:r>
              <a:rPr lang="pt-PT" altLang="pt-PT" sz="2000" dirty="0" err="1"/>
              <a:t>an</a:t>
            </a:r>
            <a:r>
              <a:rPr lang="pt-PT" altLang="pt-PT" sz="2000" dirty="0"/>
              <a:t> </a:t>
            </a:r>
            <a:r>
              <a:rPr lang="pt-PT" altLang="pt-PT" sz="2000" dirty="0" err="1"/>
              <a:t>opportunity</a:t>
            </a:r>
            <a:r>
              <a:rPr lang="pt-PT" altLang="pt-PT" sz="2000" dirty="0"/>
              <a:t>).</a:t>
            </a:r>
            <a:endParaRPr lang="pt-PT" altLang="pt-PT" sz="2000" b="1" dirty="0"/>
          </a:p>
          <a:p>
            <a:pPr eaLnBrk="1" hangingPunct="1">
              <a:lnSpc>
                <a:spcPct val="80000"/>
              </a:lnSpc>
            </a:pPr>
            <a:r>
              <a:rPr lang="pt-PT" altLang="pt-PT" sz="2000" b="1" dirty="0" err="1"/>
              <a:t>Develop</a:t>
            </a:r>
            <a:r>
              <a:rPr lang="pt-PT" altLang="pt-PT" sz="2000" b="1" dirty="0"/>
              <a:t> </a:t>
            </a:r>
            <a:r>
              <a:rPr lang="pt-PT" altLang="pt-PT" sz="2000" b="1" dirty="0" err="1"/>
              <a:t>risk</a:t>
            </a:r>
            <a:r>
              <a:rPr lang="pt-PT" altLang="pt-PT" sz="2000" b="1" dirty="0"/>
              <a:t> </a:t>
            </a:r>
            <a:r>
              <a:rPr lang="pt-PT" altLang="pt-PT" sz="2000" b="1" dirty="0" err="1"/>
              <a:t>mitigation</a:t>
            </a:r>
            <a:r>
              <a:rPr lang="pt-PT" altLang="pt-PT" sz="2000" b="1" dirty="0"/>
              <a:t> </a:t>
            </a:r>
            <a:r>
              <a:rPr lang="pt-PT" altLang="pt-PT" sz="2000" b="1" dirty="0" err="1"/>
              <a:t>action</a:t>
            </a:r>
            <a:r>
              <a:rPr lang="pt-PT" altLang="pt-PT" sz="2000" b="1" dirty="0"/>
              <a:t> </a:t>
            </a:r>
            <a:r>
              <a:rPr lang="pt-PT" altLang="pt-PT" sz="2000" b="1" dirty="0" err="1"/>
              <a:t>plans</a:t>
            </a:r>
            <a:r>
              <a:rPr lang="pt-PT" altLang="pt-PT" sz="2000" dirty="0"/>
              <a:t> (</a:t>
            </a:r>
            <a:r>
              <a:rPr lang="pt-PT" altLang="pt-PT" sz="2000" dirty="0" err="1"/>
              <a:t>by</a:t>
            </a:r>
            <a:r>
              <a:rPr lang="pt-PT" altLang="pt-PT" sz="2000" dirty="0"/>
              <a:t> </a:t>
            </a:r>
            <a:r>
              <a:rPr lang="pt-PT" altLang="pt-PT" sz="2000" dirty="0" err="1"/>
              <a:t>risk</a:t>
            </a:r>
            <a:r>
              <a:rPr lang="pt-PT" altLang="pt-PT" sz="2000" dirty="0"/>
              <a:t> </a:t>
            </a:r>
            <a:r>
              <a:rPr lang="pt-PT" altLang="pt-PT" sz="2000" dirty="0" smtClean="0"/>
              <a:t>teams); </a:t>
            </a:r>
            <a:r>
              <a:rPr lang="pt-PT" altLang="pt-PT" sz="2000" b="1" dirty="0" err="1" smtClean="0"/>
              <a:t>Adjust</a:t>
            </a:r>
            <a:r>
              <a:rPr lang="pt-PT" altLang="pt-PT" sz="2000" b="1" dirty="0" smtClean="0"/>
              <a:t> </a:t>
            </a:r>
            <a:r>
              <a:rPr lang="pt-PT" altLang="pt-PT" sz="2000" b="1" dirty="0"/>
              <a:t>capital </a:t>
            </a:r>
            <a:r>
              <a:rPr lang="pt-PT" altLang="pt-PT" sz="2000" b="1" dirty="0" err="1"/>
              <a:t>decisions</a:t>
            </a:r>
            <a:r>
              <a:rPr lang="pt-PT" altLang="pt-PT" sz="2000" dirty="0"/>
              <a:t> (capital </a:t>
            </a:r>
            <a:r>
              <a:rPr lang="pt-PT" altLang="pt-PT" sz="2000" dirty="0" err="1"/>
              <a:t>allocation</a:t>
            </a:r>
            <a:r>
              <a:rPr lang="pt-PT" altLang="pt-PT" sz="2000" dirty="0"/>
              <a:t> </a:t>
            </a:r>
            <a:r>
              <a:rPr lang="pt-PT" altLang="pt-PT" sz="2000" dirty="0" err="1"/>
              <a:t>and</a:t>
            </a:r>
            <a:r>
              <a:rPr lang="pt-PT" altLang="pt-PT" sz="2000" dirty="0"/>
              <a:t> capital </a:t>
            </a:r>
            <a:r>
              <a:rPr lang="pt-PT" altLang="pt-PT" sz="2000" dirty="0" err="1"/>
              <a:t>structure</a:t>
            </a:r>
            <a:r>
              <a:rPr lang="pt-PT" altLang="pt-PT" sz="2000" dirty="0"/>
              <a:t>).</a:t>
            </a:r>
            <a:endParaRPr lang="pt-PT" altLang="pt-PT" sz="2000" b="1" dirty="0"/>
          </a:p>
          <a:p>
            <a:pPr eaLnBrk="1" hangingPunct="1">
              <a:lnSpc>
                <a:spcPct val="80000"/>
              </a:lnSpc>
            </a:pPr>
            <a:r>
              <a:rPr lang="pt-PT" altLang="pt-PT" sz="2000" dirty="0" err="1"/>
              <a:t>It</a:t>
            </a:r>
            <a:r>
              <a:rPr lang="pt-PT" altLang="pt-PT" sz="2000" dirty="0"/>
              <a:t> </a:t>
            </a:r>
            <a:r>
              <a:rPr lang="pt-PT" altLang="pt-PT" sz="2000" dirty="0" err="1"/>
              <a:t>is</a:t>
            </a:r>
            <a:r>
              <a:rPr lang="pt-PT" altLang="pt-PT" sz="2000" dirty="0"/>
              <a:t> </a:t>
            </a:r>
            <a:r>
              <a:rPr lang="pt-PT" altLang="pt-PT" sz="2000" dirty="0" err="1"/>
              <a:t>possible</a:t>
            </a:r>
            <a:r>
              <a:rPr lang="pt-PT" altLang="pt-PT" sz="2000" dirty="0"/>
              <a:t> to </a:t>
            </a:r>
            <a:r>
              <a:rPr lang="pt-PT" altLang="pt-PT" sz="2000" dirty="0" err="1"/>
              <a:t>turn</a:t>
            </a:r>
            <a:r>
              <a:rPr lang="pt-PT" altLang="pt-PT" sz="2000" dirty="0"/>
              <a:t> </a:t>
            </a:r>
            <a:r>
              <a:rPr lang="pt-PT" altLang="pt-PT" sz="2000" dirty="0" err="1"/>
              <a:t>risks</a:t>
            </a:r>
            <a:r>
              <a:rPr lang="pt-PT" altLang="pt-PT" sz="2000" dirty="0"/>
              <a:t> </a:t>
            </a:r>
            <a:r>
              <a:rPr lang="pt-PT" altLang="pt-PT" sz="2000" dirty="0" err="1"/>
              <a:t>into</a:t>
            </a:r>
            <a:r>
              <a:rPr lang="pt-PT" altLang="pt-PT" sz="2000" dirty="0"/>
              <a:t> </a:t>
            </a:r>
            <a:r>
              <a:rPr lang="pt-PT" altLang="pt-PT" sz="2000" dirty="0" err="1"/>
              <a:t>opportunities</a:t>
            </a:r>
            <a:r>
              <a:rPr lang="pt-PT" altLang="pt-PT" sz="2000" dirty="0"/>
              <a:t>.</a:t>
            </a:r>
          </a:p>
        </p:txBody>
      </p:sp>
    </p:spTree>
    <p:extLst>
      <p:ext uri="{BB962C8B-B14F-4D97-AF65-F5344CB8AC3E}">
        <p14:creationId xmlns:p14="http://schemas.microsoft.com/office/powerpoint/2010/main" val="413900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Autofit/>
          </a:bodyPr>
          <a:lstStyle/>
          <a:p>
            <a:pPr algn="ctr" eaLnBrk="1" hangingPunct="1">
              <a:defRPr/>
            </a:pPr>
            <a:r>
              <a:rPr lang="pt-PT" altLang="ja-JP" b="1" dirty="0" err="1">
                <a:ea typeface="ＭＳ Ｐゴシック" charset="-128"/>
              </a:rPr>
              <a:t>Hammer</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Champy’s</a:t>
            </a:r>
            <a:r>
              <a:rPr lang="pt-PT" altLang="ja-JP" b="1" dirty="0">
                <a:ea typeface="ＭＳ Ｐゴシック" charset="-128"/>
              </a:rPr>
              <a:t> Business </a:t>
            </a:r>
            <a:r>
              <a:rPr lang="pt-PT" altLang="ja-JP" b="1" dirty="0" err="1">
                <a:ea typeface="ＭＳ Ｐゴシック" charset="-128"/>
              </a:rPr>
              <a:t>Process</a:t>
            </a:r>
            <a:r>
              <a:rPr lang="pt-PT" altLang="ja-JP" b="1" dirty="0">
                <a:ea typeface="ＭＳ Ｐゴシック" charset="-128"/>
              </a:rPr>
              <a:t> Reengineering</a:t>
            </a:r>
            <a:endParaRPr lang="pt-PT" b="1" dirty="0"/>
          </a:p>
        </p:txBody>
      </p:sp>
      <p:sp>
        <p:nvSpPr>
          <p:cNvPr id="79875" name="Rectangle 3"/>
          <p:cNvSpPr>
            <a:spLocks noGrp="1" noChangeArrowheads="1"/>
          </p:cNvSpPr>
          <p:nvPr>
            <p:ph type="body" idx="1"/>
          </p:nvPr>
        </p:nvSpPr>
        <p:spPr/>
        <p:txBody>
          <a:bodyPr/>
          <a:lstStyle/>
          <a:p>
            <a:pPr algn="just" eaLnBrk="1" hangingPunct="1">
              <a:lnSpc>
                <a:spcPct val="80000"/>
              </a:lnSpc>
            </a:pPr>
            <a:r>
              <a:rPr lang="pt-PT" altLang="pt-PT" sz="2400" b="1" dirty="0"/>
              <a:t>A </a:t>
            </a:r>
            <a:r>
              <a:rPr lang="pt-PT" altLang="pt-PT" sz="2400" b="1" dirty="0" err="1"/>
              <a:t>five</a:t>
            </a:r>
            <a:r>
              <a:rPr lang="pt-PT" altLang="pt-PT" sz="2400" b="1" dirty="0"/>
              <a:t> step </a:t>
            </a:r>
            <a:r>
              <a:rPr lang="pt-PT" altLang="pt-PT" sz="2400" b="1" dirty="0" err="1"/>
              <a:t>approach</a:t>
            </a:r>
            <a:r>
              <a:rPr lang="pt-PT" altLang="pt-PT" sz="2400" b="1" dirty="0"/>
              <a:t> to Business </a:t>
            </a:r>
            <a:r>
              <a:rPr lang="pt-PT" altLang="pt-PT" sz="2400" b="1" dirty="0" err="1"/>
              <a:t>Process</a:t>
            </a:r>
            <a:r>
              <a:rPr lang="pt-PT" altLang="pt-PT" sz="2400" b="1" dirty="0"/>
              <a:t> Reengineering</a:t>
            </a:r>
          </a:p>
          <a:p>
            <a:pPr algn="just" eaLnBrk="1" hangingPunct="1">
              <a:lnSpc>
                <a:spcPct val="80000"/>
              </a:lnSpc>
            </a:pPr>
            <a:r>
              <a:rPr lang="pt-PT" altLang="pt-PT" sz="2400" dirty="0" err="1"/>
              <a:t>Davenport</a:t>
            </a:r>
            <a:r>
              <a:rPr lang="pt-PT" altLang="pt-PT" sz="2400" dirty="0"/>
              <a:t> (1992) </a:t>
            </a:r>
            <a:r>
              <a:rPr lang="pt-PT" altLang="pt-PT" sz="2400" dirty="0" err="1"/>
              <a:t>prescribes</a:t>
            </a:r>
            <a:r>
              <a:rPr lang="pt-PT" altLang="pt-PT" sz="2400" dirty="0"/>
              <a:t> a </a:t>
            </a:r>
            <a:r>
              <a:rPr lang="pt-PT" altLang="pt-PT" sz="2400" dirty="0" err="1"/>
              <a:t>five</a:t>
            </a:r>
            <a:r>
              <a:rPr lang="pt-PT" altLang="pt-PT" sz="2400" dirty="0"/>
              <a:t>-step </a:t>
            </a:r>
            <a:r>
              <a:rPr lang="pt-PT" altLang="pt-PT" sz="2400" dirty="0" err="1"/>
              <a:t>approach</a:t>
            </a:r>
            <a:r>
              <a:rPr lang="pt-PT" altLang="pt-PT" sz="2400" dirty="0"/>
              <a:t> to </a:t>
            </a:r>
            <a:r>
              <a:rPr lang="pt-PT" altLang="pt-PT" sz="2400" dirty="0" err="1"/>
              <a:t>the</a:t>
            </a:r>
            <a:r>
              <a:rPr lang="pt-PT" altLang="pt-PT" sz="2400" dirty="0"/>
              <a:t> Business </a:t>
            </a:r>
            <a:r>
              <a:rPr lang="pt-PT" altLang="pt-PT" sz="2400" dirty="0" err="1"/>
              <a:t>Process</a:t>
            </a:r>
            <a:r>
              <a:rPr lang="pt-PT" altLang="pt-PT" sz="2400" dirty="0"/>
              <a:t> Reengineering </a:t>
            </a:r>
            <a:r>
              <a:rPr lang="pt-PT" altLang="pt-PT" sz="2400" dirty="0" err="1"/>
              <a:t>model</a:t>
            </a:r>
            <a:r>
              <a:rPr lang="pt-PT" altLang="pt-PT" sz="2400" dirty="0"/>
              <a:t>:</a:t>
            </a:r>
            <a:endParaRPr lang="pt-PT" altLang="pt-PT" sz="2400" b="1" dirty="0"/>
          </a:p>
          <a:p>
            <a:pPr algn="just" eaLnBrk="1" hangingPunct="1">
              <a:lnSpc>
                <a:spcPct val="80000"/>
              </a:lnSpc>
            </a:pPr>
            <a:r>
              <a:rPr lang="pt-PT" altLang="pt-PT" sz="2400" b="1" dirty="0" err="1"/>
              <a:t>Develop</a:t>
            </a:r>
            <a:r>
              <a:rPr lang="pt-PT" altLang="pt-PT" sz="2400" b="1" dirty="0"/>
              <a:t> </a:t>
            </a:r>
            <a:r>
              <a:rPr lang="pt-PT" altLang="pt-PT" sz="2400" b="1" dirty="0" err="1"/>
              <a:t>the</a:t>
            </a:r>
            <a:r>
              <a:rPr lang="pt-PT" altLang="pt-PT" sz="2400" b="1" dirty="0"/>
              <a:t> business </a:t>
            </a:r>
            <a:r>
              <a:rPr lang="pt-PT" altLang="pt-PT" sz="2400" b="1" dirty="0" err="1"/>
              <a:t>vision</a:t>
            </a:r>
            <a:r>
              <a:rPr lang="pt-PT" altLang="pt-PT" sz="2400" b="1" dirty="0"/>
              <a:t> </a:t>
            </a:r>
            <a:r>
              <a:rPr lang="pt-PT" altLang="pt-PT" sz="2400" b="1" dirty="0" err="1"/>
              <a:t>and</a:t>
            </a:r>
            <a:r>
              <a:rPr lang="pt-PT" altLang="pt-PT" sz="2400" b="1" dirty="0"/>
              <a:t> </a:t>
            </a:r>
            <a:r>
              <a:rPr lang="pt-PT" altLang="pt-PT" sz="2400" b="1" dirty="0" err="1"/>
              <a:t>process</a:t>
            </a:r>
            <a:r>
              <a:rPr lang="pt-PT" altLang="pt-PT" sz="2400" b="1" dirty="0"/>
              <a:t> </a:t>
            </a:r>
            <a:r>
              <a:rPr lang="pt-PT" altLang="pt-PT" sz="2400" b="1" dirty="0" err="1"/>
              <a:t>objectives</a:t>
            </a:r>
            <a:r>
              <a:rPr lang="pt-PT" altLang="pt-PT" sz="2400" dirty="0"/>
              <a:t>: </a:t>
            </a:r>
            <a:r>
              <a:rPr lang="pt-PT" altLang="pt-PT" sz="2400" dirty="0" err="1"/>
              <a:t>The</a:t>
            </a:r>
            <a:r>
              <a:rPr lang="pt-PT" altLang="pt-PT" sz="2400" dirty="0"/>
              <a:t> BPR </a:t>
            </a:r>
            <a:r>
              <a:rPr lang="pt-PT" altLang="pt-PT" sz="2400" dirty="0" err="1"/>
              <a:t>method</a:t>
            </a:r>
            <a:r>
              <a:rPr lang="pt-PT" altLang="pt-PT" sz="2400" dirty="0"/>
              <a:t> </a:t>
            </a:r>
            <a:r>
              <a:rPr lang="pt-PT" altLang="pt-PT" sz="2400" dirty="0" err="1"/>
              <a:t>is</a:t>
            </a:r>
            <a:r>
              <a:rPr lang="pt-PT" altLang="pt-PT" sz="2400" dirty="0"/>
              <a:t> </a:t>
            </a:r>
            <a:r>
              <a:rPr lang="pt-PT" altLang="pt-PT" sz="2400" dirty="0" err="1"/>
              <a:t>driven</a:t>
            </a:r>
            <a:r>
              <a:rPr lang="pt-PT" altLang="pt-PT" sz="2400" dirty="0"/>
              <a:t> </a:t>
            </a:r>
            <a:r>
              <a:rPr lang="pt-PT" altLang="pt-PT" sz="2400" dirty="0" err="1"/>
              <a:t>by</a:t>
            </a:r>
            <a:r>
              <a:rPr lang="pt-PT" altLang="pt-PT" sz="2400" dirty="0"/>
              <a:t> a business </a:t>
            </a:r>
            <a:r>
              <a:rPr lang="pt-PT" altLang="pt-PT" sz="2400" dirty="0" err="1"/>
              <a:t>vision</a:t>
            </a:r>
            <a:r>
              <a:rPr lang="pt-PT" altLang="pt-PT" sz="2400" dirty="0"/>
              <a:t> </a:t>
            </a:r>
            <a:r>
              <a:rPr lang="pt-PT" altLang="pt-PT" sz="2400" dirty="0" err="1"/>
              <a:t>which</a:t>
            </a:r>
            <a:r>
              <a:rPr lang="pt-PT" altLang="pt-PT" sz="2400" dirty="0"/>
              <a:t> </a:t>
            </a:r>
            <a:r>
              <a:rPr lang="pt-PT" altLang="pt-PT" sz="2400" dirty="0" err="1"/>
              <a:t>implies</a:t>
            </a:r>
            <a:r>
              <a:rPr lang="pt-PT" altLang="pt-PT" sz="2400" dirty="0"/>
              <a:t> </a:t>
            </a:r>
            <a:r>
              <a:rPr lang="pt-PT" altLang="pt-PT" sz="2400" dirty="0" err="1"/>
              <a:t>specific</a:t>
            </a:r>
            <a:r>
              <a:rPr lang="pt-PT" altLang="pt-PT" sz="2400" dirty="0"/>
              <a:t> business </a:t>
            </a:r>
            <a:r>
              <a:rPr lang="pt-PT" altLang="pt-PT" sz="2400" dirty="0" err="1"/>
              <a:t>objectives</a:t>
            </a:r>
            <a:r>
              <a:rPr lang="pt-PT" altLang="pt-PT" sz="2400" dirty="0"/>
              <a:t> </a:t>
            </a:r>
            <a:r>
              <a:rPr lang="pt-PT" altLang="pt-PT" sz="2400" dirty="0" err="1"/>
              <a:t>such</a:t>
            </a:r>
            <a:r>
              <a:rPr lang="pt-PT" altLang="pt-PT" sz="2400" dirty="0"/>
              <a:t> as </a:t>
            </a:r>
            <a:r>
              <a:rPr lang="pt-PT" altLang="pt-PT" sz="2400" dirty="0" err="1"/>
              <a:t>cost</a:t>
            </a:r>
            <a:r>
              <a:rPr lang="pt-PT" altLang="pt-PT" sz="2400" dirty="0"/>
              <a:t> </a:t>
            </a:r>
            <a:r>
              <a:rPr lang="pt-PT" altLang="pt-PT" sz="2400" dirty="0" err="1"/>
              <a:t>reduction</a:t>
            </a:r>
            <a:r>
              <a:rPr lang="pt-PT" altLang="pt-PT" sz="2400" dirty="0"/>
              <a:t>, time </a:t>
            </a:r>
            <a:r>
              <a:rPr lang="pt-PT" altLang="pt-PT" sz="2400" dirty="0" err="1"/>
              <a:t>reduction</a:t>
            </a:r>
            <a:r>
              <a:rPr lang="pt-PT" altLang="pt-PT" sz="2400" dirty="0"/>
              <a:t>, output </a:t>
            </a:r>
            <a:r>
              <a:rPr lang="pt-PT" altLang="pt-PT" sz="2400" dirty="0" err="1"/>
              <a:t>quality</a:t>
            </a:r>
            <a:r>
              <a:rPr lang="pt-PT" altLang="pt-PT" sz="2400" dirty="0"/>
              <a:t> </a:t>
            </a:r>
            <a:r>
              <a:rPr lang="pt-PT" altLang="pt-PT" sz="2400" dirty="0" err="1"/>
              <a:t>improvement</a:t>
            </a:r>
            <a:r>
              <a:rPr lang="pt-PT" altLang="pt-PT" sz="2400" dirty="0"/>
              <a:t>.</a:t>
            </a:r>
            <a:endParaRPr lang="pt-PT" altLang="pt-PT" sz="2400" b="1" dirty="0"/>
          </a:p>
          <a:p>
            <a:pPr algn="just" eaLnBrk="1" hangingPunct="1">
              <a:lnSpc>
                <a:spcPct val="80000"/>
              </a:lnSpc>
            </a:pPr>
            <a:r>
              <a:rPr lang="pt-PT" altLang="pt-PT" sz="2400" b="1" dirty="0" err="1"/>
              <a:t>Identify</a:t>
            </a:r>
            <a:r>
              <a:rPr lang="pt-PT" altLang="pt-PT" sz="2400" b="1" dirty="0"/>
              <a:t> </a:t>
            </a:r>
            <a:r>
              <a:rPr lang="pt-PT" altLang="pt-PT" sz="2400" b="1" dirty="0" err="1"/>
              <a:t>the</a:t>
            </a:r>
            <a:r>
              <a:rPr lang="pt-PT" altLang="pt-PT" sz="2400" b="1" dirty="0"/>
              <a:t> business processes to </a:t>
            </a:r>
            <a:r>
              <a:rPr lang="pt-PT" altLang="pt-PT" sz="2400" b="1" dirty="0" err="1"/>
              <a:t>be</a:t>
            </a:r>
            <a:r>
              <a:rPr lang="pt-PT" altLang="pt-PT" sz="2400" b="1" dirty="0"/>
              <a:t> </a:t>
            </a:r>
            <a:r>
              <a:rPr lang="pt-PT" altLang="pt-PT" sz="2400" b="1" dirty="0" err="1"/>
              <a:t>redesigned</a:t>
            </a:r>
            <a:r>
              <a:rPr lang="pt-PT" altLang="pt-PT" sz="2400" dirty="0"/>
              <a:t>: </a:t>
            </a:r>
            <a:r>
              <a:rPr lang="pt-PT" altLang="pt-PT" sz="2400" dirty="0" err="1"/>
              <a:t>most</a:t>
            </a:r>
            <a:r>
              <a:rPr lang="pt-PT" altLang="pt-PT" sz="2400" dirty="0"/>
              <a:t> </a:t>
            </a:r>
            <a:r>
              <a:rPr lang="pt-PT" altLang="pt-PT" sz="2400" dirty="0" err="1"/>
              <a:t>firms</a:t>
            </a:r>
            <a:r>
              <a:rPr lang="pt-PT" altLang="pt-PT" sz="2400" dirty="0"/>
              <a:t> use </a:t>
            </a:r>
            <a:r>
              <a:rPr lang="pt-PT" altLang="pt-PT" sz="2400" dirty="0" err="1"/>
              <a:t>the</a:t>
            </a:r>
            <a:r>
              <a:rPr lang="pt-PT" altLang="pt-PT" sz="2400" dirty="0"/>
              <a:t> '</a:t>
            </a:r>
            <a:r>
              <a:rPr lang="pt-PT" altLang="pt-PT" sz="2400" b="1" dirty="0" err="1"/>
              <a:t>high-impact</a:t>
            </a:r>
            <a:r>
              <a:rPr lang="pt-PT" altLang="pt-PT" sz="2400" dirty="0"/>
              <a:t>' </a:t>
            </a:r>
            <a:r>
              <a:rPr lang="pt-PT" altLang="pt-PT" sz="2400" dirty="0" err="1"/>
              <a:t>approach</a:t>
            </a:r>
            <a:r>
              <a:rPr lang="pt-PT" altLang="pt-PT" sz="2400" dirty="0"/>
              <a:t> </a:t>
            </a:r>
            <a:r>
              <a:rPr lang="pt-PT" altLang="pt-PT" sz="2400" dirty="0" err="1"/>
              <a:t>which</a:t>
            </a:r>
            <a:r>
              <a:rPr lang="pt-PT" altLang="pt-PT" sz="2400" dirty="0"/>
              <a:t> </a:t>
            </a:r>
            <a:r>
              <a:rPr lang="pt-PT" altLang="pt-PT" sz="2400" dirty="0" err="1"/>
              <a:t>focuses</a:t>
            </a:r>
            <a:r>
              <a:rPr lang="pt-PT" altLang="pt-PT" sz="2400" dirty="0"/>
              <a:t> </a:t>
            </a:r>
            <a:r>
              <a:rPr lang="pt-PT" altLang="pt-PT" sz="2400" dirty="0" err="1"/>
              <a:t>on</a:t>
            </a:r>
            <a:r>
              <a:rPr lang="pt-PT" altLang="pt-PT" sz="2400" dirty="0"/>
              <a:t> </a:t>
            </a:r>
            <a:r>
              <a:rPr lang="pt-PT" altLang="pt-PT" sz="2400" dirty="0" err="1"/>
              <a:t>the</a:t>
            </a:r>
            <a:r>
              <a:rPr lang="pt-PT" altLang="pt-PT" sz="2400" dirty="0"/>
              <a:t> </a:t>
            </a:r>
            <a:r>
              <a:rPr lang="pt-PT" altLang="pt-PT" sz="2400" dirty="0" err="1"/>
              <a:t>most</a:t>
            </a:r>
            <a:r>
              <a:rPr lang="pt-PT" altLang="pt-PT" sz="2400" dirty="0"/>
              <a:t> </a:t>
            </a:r>
            <a:r>
              <a:rPr lang="pt-PT" altLang="pt-PT" sz="2400" dirty="0" err="1"/>
              <a:t>important</a:t>
            </a:r>
            <a:r>
              <a:rPr lang="pt-PT" altLang="pt-PT" sz="2400" dirty="0"/>
              <a:t> processes </a:t>
            </a:r>
            <a:r>
              <a:rPr lang="pt-PT" altLang="pt-PT" sz="2400" dirty="0" err="1"/>
              <a:t>or</a:t>
            </a:r>
            <a:r>
              <a:rPr lang="pt-PT" altLang="pt-PT" sz="2400" dirty="0"/>
              <a:t> </a:t>
            </a:r>
            <a:r>
              <a:rPr lang="pt-PT" altLang="pt-PT" sz="2400" dirty="0" err="1"/>
              <a:t>those</a:t>
            </a:r>
            <a:r>
              <a:rPr lang="pt-PT" altLang="pt-PT" sz="2400" dirty="0"/>
              <a:t> </a:t>
            </a:r>
            <a:r>
              <a:rPr lang="pt-PT" altLang="pt-PT" sz="2400" dirty="0" err="1"/>
              <a:t>that</a:t>
            </a:r>
            <a:r>
              <a:rPr lang="pt-PT" altLang="pt-PT" sz="2400" dirty="0"/>
              <a:t> </a:t>
            </a:r>
            <a:r>
              <a:rPr lang="pt-PT" altLang="pt-PT" sz="2400" dirty="0" err="1"/>
              <a:t>conflict</a:t>
            </a:r>
            <a:r>
              <a:rPr lang="pt-PT" altLang="pt-PT" sz="2400" dirty="0"/>
              <a:t> </a:t>
            </a:r>
            <a:r>
              <a:rPr lang="pt-PT" altLang="pt-PT" sz="2400" dirty="0" err="1"/>
              <a:t>most</a:t>
            </a:r>
            <a:r>
              <a:rPr lang="pt-PT" altLang="pt-PT" sz="2400" dirty="0"/>
              <a:t> </a:t>
            </a:r>
            <a:r>
              <a:rPr lang="pt-PT" altLang="pt-PT" sz="2400" dirty="0" err="1"/>
              <a:t>with</a:t>
            </a:r>
            <a:r>
              <a:rPr lang="pt-PT" altLang="pt-PT" sz="2400" dirty="0"/>
              <a:t> </a:t>
            </a:r>
            <a:r>
              <a:rPr lang="pt-PT" altLang="pt-PT" sz="2400" dirty="0" err="1"/>
              <a:t>the</a:t>
            </a:r>
            <a:r>
              <a:rPr lang="pt-PT" altLang="pt-PT" sz="2400" dirty="0"/>
              <a:t> business </a:t>
            </a:r>
            <a:r>
              <a:rPr lang="pt-PT" altLang="pt-PT" sz="2400" dirty="0" err="1"/>
              <a:t>vision</a:t>
            </a:r>
            <a:r>
              <a:rPr lang="pt-PT" altLang="pt-PT" sz="2400" dirty="0"/>
              <a:t>. A </a:t>
            </a:r>
            <a:r>
              <a:rPr lang="pt-PT" altLang="pt-PT" sz="2400" dirty="0" err="1"/>
              <a:t>lesser</a:t>
            </a:r>
            <a:r>
              <a:rPr lang="pt-PT" altLang="pt-PT" sz="2400" dirty="0"/>
              <a:t> </a:t>
            </a:r>
            <a:r>
              <a:rPr lang="pt-PT" altLang="pt-PT" sz="2400" dirty="0" err="1"/>
              <a:t>number</a:t>
            </a:r>
            <a:r>
              <a:rPr lang="pt-PT" altLang="pt-PT" sz="2400" dirty="0"/>
              <a:t> </a:t>
            </a:r>
            <a:r>
              <a:rPr lang="pt-PT" altLang="pt-PT" sz="2400" dirty="0" err="1"/>
              <a:t>of</a:t>
            </a:r>
            <a:r>
              <a:rPr lang="pt-PT" altLang="pt-PT" sz="2400" dirty="0"/>
              <a:t> </a:t>
            </a:r>
            <a:r>
              <a:rPr lang="pt-PT" altLang="pt-PT" sz="2400" dirty="0" err="1"/>
              <a:t>firms</a:t>
            </a:r>
            <a:r>
              <a:rPr lang="pt-PT" altLang="pt-PT" sz="2400" dirty="0"/>
              <a:t> use </a:t>
            </a:r>
            <a:r>
              <a:rPr lang="pt-PT" altLang="pt-PT" sz="2400" dirty="0" err="1"/>
              <a:t>the</a:t>
            </a:r>
            <a:r>
              <a:rPr lang="pt-PT" altLang="pt-PT" sz="2400" dirty="0"/>
              <a:t> </a:t>
            </a:r>
            <a:r>
              <a:rPr lang="pt-PT" altLang="pt-PT" sz="2400" b="1" dirty="0"/>
              <a:t>'</a:t>
            </a:r>
            <a:r>
              <a:rPr lang="pt-PT" altLang="pt-PT" sz="2400" b="1" dirty="0" err="1"/>
              <a:t>exhaustive</a:t>
            </a:r>
            <a:r>
              <a:rPr lang="pt-PT" altLang="pt-PT" sz="2400" b="1" dirty="0"/>
              <a:t> </a:t>
            </a:r>
            <a:r>
              <a:rPr lang="pt-PT" altLang="pt-PT" sz="2400" b="1" dirty="0" err="1"/>
              <a:t>approach</a:t>
            </a:r>
            <a:r>
              <a:rPr lang="pt-PT" altLang="pt-PT" sz="2400" dirty="0"/>
              <a:t>' </a:t>
            </a:r>
            <a:r>
              <a:rPr lang="pt-PT" altLang="pt-PT" sz="2400" dirty="0" err="1"/>
              <a:t>that</a:t>
            </a:r>
            <a:r>
              <a:rPr lang="pt-PT" altLang="pt-PT" sz="2400" dirty="0"/>
              <a:t> </a:t>
            </a:r>
            <a:r>
              <a:rPr lang="pt-PT" altLang="pt-PT" sz="2400" dirty="0" err="1"/>
              <a:t>attempts</a:t>
            </a:r>
            <a:r>
              <a:rPr lang="pt-PT" altLang="pt-PT" sz="2400" dirty="0"/>
              <a:t> to </a:t>
            </a:r>
            <a:r>
              <a:rPr lang="pt-PT" altLang="pt-PT" sz="2400" dirty="0" err="1"/>
              <a:t>identify</a:t>
            </a:r>
            <a:r>
              <a:rPr lang="pt-PT" altLang="pt-PT" sz="2400" dirty="0"/>
              <a:t> </a:t>
            </a:r>
            <a:r>
              <a:rPr lang="pt-PT" altLang="pt-PT" sz="2400" dirty="0" err="1"/>
              <a:t>all</a:t>
            </a:r>
            <a:r>
              <a:rPr lang="pt-PT" altLang="pt-PT" sz="2400" dirty="0"/>
              <a:t> </a:t>
            </a:r>
            <a:r>
              <a:rPr lang="pt-PT" altLang="pt-PT" sz="2400" dirty="0" err="1"/>
              <a:t>the</a:t>
            </a:r>
            <a:r>
              <a:rPr lang="pt-PT" altLang="pt-PT" sz="2400" dirty="0"/>
              <a:t> processes </a:t>
            </a:r>
            <a:r>
              <a:rPr lang="pt-PT" altLang="pt-PT" sz="2400" dirty="0" err="1"/>
              <a:t>within</a:t>
            </a:r>
            <a:r>
              <a:rPr lang="pt-PT" altLang="pt-PT" sz="2400" dirty="0"/>
              <a:t> </a:t>
            </a:r>
            <a:r>
              <a:rPr lang="pt-PT" altLang="pt-PT" sz="2400" dirty="0" err="1"/>
              <a:t>an</a:t>
            </a:r>
            <a:r>
              <a:rPr lang="pt-PT" altLang="pt-PT" sz="2400" dirty="0"/>
              <a:t> </a:t>
            </a:r>
            <a:r>
              <a:rPr lang="pt-PT" altLang="pt-PT" sz="2400" dirty="0" err="1"/>
              <a:t>organization</a:t>
            </a:r>
            <a:r>
              <a:rPr lang="pt-PT" altLang="pt-PT" sz="2400" dirty="0"/>
              <a:t> </a:t>
            </a:r>
            <a:r>
              <a:rPr lang="pt-PT" altLang="pt-PT" sz="2400" dirty="0" err="1"/>
              <a:t>and</a:t>
            </a:r>
            <a:r>
              <a:rPr lang="pt-PT" altLang="pt-PT" sz="2400" dirty="0"/>
              <a:t> </a:t>
            </a:r>
            <a:r>
              <a:rPr lang="pt-PT" altLang="pt-PT" sz="2400" dirty="0" err="1"/>
              <a:t>then</a:t>
            </a:r>
            <a:r>
              <a:rPr lang="pt-PT" altLang="pt-PT" sz="2400" dirty="0"/>
              <a:t> </a:t>
            </a:r>
            <a:r>
              <a:rPr lang="pt-PT" altLang="pt-PT" sz="2400" dirty="0" err="1"/>
              <a:t>prioritize</a:t>
            </a:r>
            <a:r>
              <a:rPr lang="pt-PT" altLang="pt-PT" sz="2400" dirty="0"/>
              <a:t> </a:t>
            </a:r>
            <a:r>
              <a:rPr lang="pt-PT" altLang="pt-PT" sz="2400" dirty="0" err="1"/>
              <a:t>them</a:t>
            </a:r>
            <a:r>
              <a:rPr lang="pt-PT" altLang="pt-PT" sz="2400" dirty="0"/>
              <a:t> in </a:t>
            </a:r>
            <a:r>
              <a:rPr lang="pt-PT" altLang="pt-PT" sz="2400" dirty="0" err="1"/>
              <a:t>order</a:t>
            </a:r>
            <a:r>
              <a:rPr lang="pt-PT" altLang="pt-PT" sz="2400" dirty="0"/>
              <a:t> </a:t>
            </a:r>
            <a:r>
              <a:rPr lang="pt-PT" altLang="pt-PT" sz="2400" dirty="0" err="1"/>
              <a:t>of</a:t>
            </a:r>
            <a:r>
              <a:rPr lang="pt-PT" altLang="pt-PT" sz="2400" dirty="0"/>
              <a:t> redesign </a:t>
            </a:r>
            <a:r>
              <a:rPr lang="pt-PT" altLang="pt-PT" sz="2400" dirty="0" err="1"/>
              <a:t>urgency</a:t>
            </a:r>
            <a:r>
              <a:rPr lang="pt-PT" altLang="pt-PT" sz="2400" dirty="0"/>
              <a:t>. </a:t>
            </a:r>
            <a:endParaRPr lang="pt-PT" altLang="pt-PT" sz="2400" b="1" dirty="0"/>
          </a:p>
          <a:p>
            <a:pPr eaLnBrk="1" hangingPunct="1">
              <a:lnSpc>
                <a:spcPct val="80000"/>
              </a:lnSpc>
              <a:buFontTx/>
              <a:buNone/>
            </a:pPr>
            <a:r>
              <a:rPr lang="pt-PT" altLang="pt-PT" sz="2000" dirty="0"/>
              <a:t> </a:t>
            </a:r>
          </a:p>
        </p:txBody>
      </p:sp>
    </p:spTree>
    <p:extLst>
      <p:ext uri="{BB962C8B-B14F-4D97-AF65-F5344CB8AC3E}">
        <p14:creationId xmlns:p14="http://schemas.microsoft.com/office/powerpoint/2010/main" val="38899913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ea typeface="ＭＳ Ｐゴシック" charset="-128"/>
            </a:endParaRPr>
          </a:p>
        </p:txBody>
      </p:sp>
      <p:sp>
        <p:nvSpPr>
          <p:cNvPr id="117763" name="Rectangle 3"/>
          <p:cNvSpPr>
            <a:spLocks noGrp="1" noChangeArrowheads="1"/>
          </p:cNvSpPr>
          <p:nvPr>
            <p:ph type="body" idx="1"/>
          </p:nvPr>
        </p:nvSpPr>
        <p:spPr/>
        <p:txBody>
          <a:bodyPr>
            <a:normAutofit fontScale="92500" lnSpcReduction="10000"/>
          </a:bodyPr>
          <a:lstStyle/>
          <a:p>
            <a:pPr algn="just" eaLnBrk="1" hangingPunct="1">
              <a:lnSpc>
                <a:spcPct val="80000"/>
              </a:lnSpc>
            </a:pPr>
            <a:r>
              <a:rPr lang="pt-PT" altLang="pt-PT" sz="2000" b="1" dirty="0" err="1"/>
              <a:t>Strengths</a:t>
            </a:r>
            <a:r>
              <a:rPr lang="pt-PT" altLang="pt-PT" sz="2000" b="1" dirty="0"/>
              <a:t> </a:t>
            </a:r>
            <a:r>
              <a:rPr lang="pt-PT" altLang="pt-PT" sz="2000" b="1" dirty="0" err="1"/>
              <a:t>of</a:t>
            </a:r>
            <a:r>
              <a:rPr lang="pt-PT" altLang="pt-PT" sz="2000" b="1" dirty="0"/>
              <a:t> </a:t>
            </a:r>
            <a:r>
              <a:rPr lang="pt-PT" altLang="pt-PT" sz="2000" b="1" dirty="0" err="1"/>
              <a:t>Strategic</a:t>
            </a:r>
            <a:r>
              <a:rPr lang="pt-PT" altLang="pt-PT" sz="2000" b="1" dirty="0"/>
              <a:t> </a:t>
            </a:r>
            <a:r>
              <a:rPr lang="pt-PT" altLang="pt-PT" sz="2000" b="1" dirty="0" err="1"/>
              <a:t>Risk</a:t>
            </a:r>
            <a:r>
              <a:rPr lang="pt-PT" altLang="pt-PT" sz="2000" b="1" dirty="0"/>
              <a:t> Management. </a:t>
            </a:r>
            <a:r>
              <a:rPr lang="pt-PT" altLang="pt-PT" sz="2000" b="1" dirty="0" err="1"/>
              <a:t>Benefits</a:t>
            </a:r>
            <a:endParaRPr lang="pt-PT" altLang="pt-PT" sz="2000" b="1" dirty="0"/>
          </a:p>
          <a:p>
            <a:pPr algn="just" eaLnBrk="1" hangingPunct="1">
              <a:lnSpc>
                <a:spcPct val="80000"/>
              </a:lnSpc>
            </a:pPr>
            <a:r>
              <a:rPr lang="pt-PT" altLang="pt-PT" sz="2000" dirty="0" err="1"/>
              <a:t>Preparation</a:t>
            </a:r>
            <a:r>
              <a:rPr lang="pt-PT" altLang="pt-PT" sz="2000" dirty="0"/>
              <a:t> for a major </a:t>
            </a:r>
            <a:r>
              <a:rPr lang="pt-PT" altLang="pt-PT" sz="2000" dirty="0" err="1"/>
              <a:t>risk</a:t>
            </a:r>
            <a:r>
              <a:rPr lang="pt-PT" altLang="pt-PT" sz="2000" dirty="0"/>
              <a:t> </a:t>
            </a:r>
            <a:r>
              <a:rPr lang="pt-PT" altLang="pt-PT" sz="2000" dirty="0" err="1"/>
              <a:t>enables</a:t>
            </a:r>
            <a:r>
              <a:rPr lang="pt-PT" altLang="pt-PT" sz="2000" dirty="0"/>
              <a:t> </a:t>
            </a:r>
            <a:r>
              <a:rPr lang="pt-PT" altLang="pt-PT" sz="2000" dirty="0" err="1"/>
              <a:t>mitigation</a:t>
            </a:r>
            <a:r>
              <a:rPr lang="pt-PT" altLang="pt-PT" sz="2000" dirty="0"/>
              <a:t> </a:t>
            </a:r>
            <a:r>
              <a:rPr lang="pt-PT" altLang="pt-PT" sz="2000" dirty="0" err="1"/>
              <a:t>of</a:t>
            </a:r>
            <a:r>
              <a:rPr lang="pt-PT" altLang="pt-PT" sz="2000" dirty="0"/>
              <a:t> </a:t>
            </a:r>
            <a:r>
              <a:rPr lang="pt-PT" altLang="pt-PT" sz="2000" dirty="0" err="1"/>
              <a:t>that</a:t>
            </a:r>
            <a:r>
              <a:rPr lang="pt-PT" altLang="pt-PT" sz="2000" dirty="0"/>
              <a:t> </a:t>
            </a:r>
            <a:r>
              <a:rPr lang="pt-PT" altLang="pt-PT" sz="2000" dirty="0" err="1"/>
              <a:t>risk</a:t>
            </a:r>
            <a:r>
              <a:rPr lang="pt-PT" altLang="pt-PT" sz="2000" dirty="0"/>
              <a:t> </a:t>
            </a:r>
            <a:r>
              <a:rPr lang="pt-PT" altLang="pt-PT" sz="2000" dirty="0" err="1"/>
              <a:t>and</a:t>
            </a:r>
            <a:r>
              <a:rPr lang="pt-PT" altLang="pt-PT" sz="2000" dirty="0"/>
              <a:t> </a:t>
            </a:r>
            <a:r>
              <a:rPr lang="pt-PT" altLang="pt-PT" sz="2000" dirty="0" err="1"/>
              <a:t>makes</a:t>
            </a:r>
            <a:r>
              <a:rPr lang="pt-PT" altLang="pt-PT" sz="2000" dirty="0"/>
              <a:t> </a:t>
            </a:r>
            <a:r>
              <a:rPr lang="pt-PT" altLang="pt-PT" sz="2000" dirty="0" err="1"/>
              <a:t>sense</a:t>
            </a:r>
            <a:r>
              <a:rPr lang="pt-PT" altLang="pt-PT" sz="2000" dirty="0"/>
              <a:t> to </a:t>
            </a:r>
            <a:r>
              <a:rPr lang="pt-PT" altLang="pt-PT" sz="2000" dirty="0" err="1"/>
              <a:t>protect</a:t>
            </a:r>
            <a:r>
              <a:rPr lang="pt-PT" altLang="pt-PT" sz="2000" dirty="0"/>
              <a:t> </a:t>
            </a:r>
            <a:r>
              <a:rPr lang="pt-PT" altLang="pt-PT" sz="2000" dirty="0" err="1"/>
              <a:t>company</a:t>
            </a:r>
            <a:r>
              <a:rPr lang="pt-PT" altLang="pt-PT" sz="2000" dirty="0"/>
              <a:t> </a:t>
            </a:r>
            <a:r>
              <a:rPr lang="pt-PT" altLang="pt-PT" sz="2000" dirty="0" err="1"/>
              <a:t>stability</a:t>
            </a:r>
            <a:r>
              <a:rPr lang="pt-PT" altLang="pt-PT" sz="2000" dirty="0"/>
              <a:t>.</a:t>
            </a:r>
          </a:p>
          <a:p>
            <a:pPr algn="just" eaLnBrk="1" hangingPunct="1">
              <a:lnSpc>
                <a:spcPct val="80000"/>
              </a:lnSpc>
            </a:pPr>
            <a:r>
              <a:rPr lang="pt-PT" altLang="pt-PT" sz="2000" dirty="0" err="1"/>
              <a:t>If</a:t>
            </a:r>
            <a:r>
              <a:rPr lang="pt-PT" altLang="pt-PT" sz="2000" dirty="0"/>
              <a:t> </a:t>
            </a:r>
            <a:r>
              <a:rPr lang="pt-PT" altLang="pt-PT" sz="2000" dirty="0" err="1"/>
              <a:t>you</a:t>
            </a:r>
            <a:r>
              <a:rPr lang="pt-PT" altLang="pt-PT" sz="2000" dirty="0"/>
              <a:t> prepare </a:t>
            </a:r>
            <a:r>
              <a:rPr lang="pt-PT" altLang="pt-PT" sz="2000" dirty="0" err="1"/>
              <a:t>better</a:t>
            </a:r>
            <a:r>
              <a:rPr lang="pt-PT" altLang="pt-PT" sz="2000" dirty="0"/>
              <a:t> for </a:t>
            </a:r>
            <a:r>
              <a:rPr lang="pt-PT" altLang="pt-PT" sz="2000" dirty="0" err="1"/>
              <a:t>risks</a:t>
            </a:r>
            <a:r>
              <a:rPr lang="pt-PT" altLang="pt-PT" sz="2000" dirty="0"/>
              <a:t> </a:t>
            </a:r>
            <a:r>
              <a:rPr lang="pt-PT" altLang="pt-PT" sz="2000" dirty="0" err="1"/>
              <a:t>than</a:t>
            </a:r>
            <a:r>
              <a:rPr lang="pt-PT" altLang="pt-PT" sz="2000" dirty="0"/>
              <a:t> </a:t>
            </a:r>
            <a:r>
              <a:rPr lang="pt-PT" altLang="pt-PT" sz="2000" dirty="0" err="1"/>
              <a:t>your</a:t>
            </a:r>
            <a:r>
              <a:rPr lang="pt-PT" altLang="pt-PT" sz="2000" dirty="0"/>
              <a:t> </a:t>
            </a:r>
            <a:r>
              <a:rPr lang="pt-PT" altLang="pt-PT" sz="2000" dirty="0" err="1"/>
              <a:t>competitors</a:t>
            </a:r>
            <a:r>
              <a:rPr lang="pt-PT" altLang="pt-PT" sz="2000" dirty="0"/>
              <a:t>, </a:t>
            </a:r>
            <a:r>
              <a:rPr lang="pt-PT" altLang="pt-PT" sz="2000" dirty="0" err="1"/>
              <a:t>who</a:t>
            </a:r>
            <a:r>
              <a:rPr lang="pt-PT" altLang="pt-PT" sz="2000" dirty="0"/>
              <a:t> </a:t>
            </a:r>
            <a:r>
              <a:rPr lang="pt-PT" altLang="pt-PT" sz="2000" dirty="0" err="1"/>
              <a:t>simply</a:t>
            </a:r>
            <a:r>
              <a:rPr lang="pt-PT" altLang="pt-PT" sz="2000" dirty="0"/>
              <a:t> </a:t>
            </a:r>
            <a:r>
              <a:rPr lang="pt-PT" altLang="pt-PT" sz="2000" dirty="0" err="1"/>
              <a:t>manage</a:t>
            </a:r>
            <a:r>
              <a:rPr lang="pt-PT" altLang="pt-PT" sz="2000" dirty="0"/>
              <a:t> </a:t>
            </a:r>
            <a:r>
              <a:rPr lang="pt-PT" altLang="pt-PT" sz="2000" dirty="0" err="1"/>
              <a:t>risks</a:t>
            </a:r>
            <a:r>
              <a:rPr lang="pt-PT" altLang="pt-PT" sz="2000" dirty="0"/>
              <a:t> in </a:t>
            </a:r>
            <a:r>
              <a:rPr lang="pt-PT" altLang="pt-PT" sz="2000" dirty="0" err="1"/>
              <a:t>the</a:t>
            </a:r>
            <a:r>
              <a:rPr lang="pt-PT" altLang="pt-PT" sz="2000" dirty="0"/>
              <a:t> "</a:t>
            </a:r>
            <a:r>
              <a:rPr lang="pt-PT" altLang="pt-PT" sz="2000" dirty="0" err="1"/>
              <a:t>old</a:t>
            </a:r>
            <a:r>
              <a:rPr lang="pt-PT" altLang="pt-PT" sz="2000" dirty="0"/>
              <a:t>" </a:t>
            </a:r>
            <a:r>
              <a:rPr lang="pt-PT" altLang="pt-PT" sz="2000" dirty="0" err="1"/>
              <a:t>way</a:t>
            </a:r>
            <a:r>
              <a:rPr lang="pt-PT" altLang="pt-PT" sz="2000" dirty="0"/>
              <a:t>, </a:t>
            </a:r>
            <a:r>
              <a:rPr lang="pt-PT" altLang="pt-PT" sz="2000" dirty="0" err="1"/>
              <a:t>you</a:t>
            </a:r>
            <a:r>
              <a:rPr lang="pt-PT" altLang="pt-PT" sz="2000" dirty="0"/>
              <a:t> </a:t>
            </a:r>
            <a:r>
              <a:rPr lang="pt-PT" altLang="pt-PT" sz="2000" dirty="0" err="1"/>
              <a:t>have</a:t>
            </a:r>
            <a:r>
              <a:rPr lang="pt-PT" altLang="pt-PT" sz="2000" dirty="0"/>
              <a:t> a </a:t>
            </a:r>
            <a:r>
              <a:rPr lang="pt-PT" altLang="pt-PT" sz="2000" dirty="0" err="1"/>
              <a:t>source</a:t>
            </a:r>
            <a:r>
              <a:rPr lang="pt-PT" altLang="pt-PT" sz="2000" dirty="0"/>
              <a:t> </a:t>
            </a:r>
            <a:r>
              <a:rPr lang="pt-PT" altLang="pt-PT" sz="2000" dirty="0" err="1"/>
              <a:t>of</a:t>
            </a:r>
            <a:r>
              <a:rPr lang="pt-PT" altLang="pt-PT" sz="2000" dirty="0"/>
              <a:t> </a:t>
            </a:r>
            <a:r>
              <a:rPr lang="pt-PT" altLang="pt-PT" sz="2000" dirty="0" err="1"/>
              <a:t>competitive</a:t>
            </a:r>
            <a:r>
              <a:rPr lang="pt-PT" altLang="pt-PT" sz="2000" dirty="0"/>
              <a:t> </a:t>
            </a:r>
            <a:r>
              <a:rPr lang="pt-PT" altLang="pt-PT" sz="2000" dirty="0" err="1"/>
              <a:t>advantage</a:t>
            </a:r>
            <a:r>
              <a:rPr lang="pt-PT" altLang="pt-PT" sz="2000" dirty="0"/>
              <a:t>.</a:t>
            </a:r>
          </a:p>
          <a:p>
            <a:pPr algn="just" eaLnBrk="1" hangingPunct="1">
              <a:lnSpc>
                <a:spcPct val="80000"/>
              </a:lnSpc>
            </a:pPr>
            <a:r>
              <a:rPr lang="pt-PT" altLang="pt-PT" sz="2000" dirty="0" err="1"/>
              <a:t>Tool</a:t>
            </a:r>
            <a:r>
              <a:rPr lang="pt-PT" altLang="pt-PT" sz="2000" dirty="0"/>
              <a:t> for </a:t>
            </a:r>
            <a:r>
              <a:rPr lang="pt-PT" altLang="pt-PT" sz="2000" dirty="0" err="1"/>
              <a:t>thinking</a:t>
            </a:r>
            <a:r>
              <a:rPr lang="pt-PT" altLang="pt-PT" sz="2000" dirty="0"/>
              <a:t> </a:t>
            </a:r>
            <a:r>
              <a:rPr lang="pt-PT" altLang="pt-PT" sz="2000" dirty="0" err="1"/>
              <a:t>systematically</a:t>
            </a:r>
            <a:r>
              <a:rPr lang="pt-PT" altLang="pt-PT" sz="2000" dirty="0"/>
              <a:t> </a:t>
            </a:r>
            <a:r>
              <a:rPr lang="pt-PT" altLang="pt-PT" sz="2000" dirty="0" err="1"/>
              <a:t>about</a:t>
            </a:r>
            <a:r>
              <a:rPr lang="pt-PT" altLang="pt-PT" sz="2000" dirty="0"/>
              <a:t> </a:t>
            </a:r>
            <a:r>
              <a:rPr lang="pt-PT" altLang="pt-PT" sz="2000" dirty="0" err="1"/>
              <a:t>the</a:t>
            </a:r>
            <a:r>
              <a:rPr lang="pt-PT" altLang="pt-PT" sz="2000" dirty="0"/>
              <a:t> future </a:t>
            </a:r>
            <a:r>
              <a:rPr lang="pt-PT" altLang="pt-PT" sz="2000" dirty="0" err="1"/>
              <a:t>and</a:t>
            </a:r>
            <a:r>
              <a:rPr lang="pt-PT" altLang="pt-PT" sz="2000" dirty="0"/>
              <a:t> </a:t>
            </a:r>
            <a:r>
              <a:rPr lang="pt-PT" altLang="pt-PT" sz="2000" dirty="0" err="1"/>
              <a:t>identifying</a:t>
            </a:r>
            <a:r>
              <a:rPr lang="pt-PT" altLang="pt-PT" sz="2000" dirty="0"/>
              <a:t> </a:t>
            </a:r>
            <a:r>
              <a:rPr lang="pt-PT" altLang="pt-PT" sz="2000" dirty="0" err="1"/>
              <a:t>opportunities</a:t>
            </a:r>
            <a:r>
              <a:rPr lang="pt-PT" altLang="pt-PT" sz="2000" dirty="0"/>
              <a:t>.</a:t>
            </a:r>
          </a:p>
          <a:p>
            <a:pPr algn="just" eaLnBrk="1" hangingPunct="1">
              <a:lnSpc>
                <a:spcPct val="80000"/>
              </a:lnSpc>
            </a:pPr>
            <a:r>
              <a:rPr lang="pt-PT" altLang="pt-PT" sz="2000" dirty="0" err="1"/>
              <a:t>You</a:t>
            </a:r>
            <a:r>
              <a:rPr lang="pt-PT" altLang="pt-PT" sz="2000" dirty="0"/>
              <a:t> can </a:t>
            </a:r>
            <a:r>
              <a:rPr lang="pt-PT" altLang="pt-PT" sz="2000" dirty="0" err="1"/>
              <a:t>turn</a:t>
            </a:r>
            <a:r>
              <a:rPr lang="pt-PT" altLang="pt-PT" sz="2000" dirty="0"/>
              <a:t> </a:t>
            </a:r>
            <a:r>
              <a:rPr lang="pt-PT" altLang="pt-PT" sz="2000" dirty="0" err="1"/>
              <a:t>strategic</a:t>
            </a:r>
            <a:r>
              <a:rPr lang="pt-PT" altLang="pt-PT" sz="2000" dirty="0"/>
              <a:t> </a:t>
            </a:r>
            <a:r>
              <a:rPr lang="pt-PT" altLang="pt-PT" sz="2000" dirty="0" err="1"/>
              <a:t>threats</a:t>
            </a:r>
            <a:r>
              <a:rPr lang="pt-PT" altLang="pt-PT" sz="2000" dirty="0"/>
              <a:t> </a:t>
            </a:r>
            <a:r>
              <a:rPr lang="pt-PT" altLang="pt-PT" sz="2000" dirty="0" err="1"/>
              <a:t>into</a:t>
            </a:r>
            <a:r>
              <a:rPr lang="pt-PT" altLang="pt-PT" sz="2000" dirty="0"/>
              <a:t> </a:t>
            </a:r>
            <a:r>
              <a:rPr lang="pt-PT" altLang="pt-PT" sz="2000" dirty="0" err="1"/>
              <a:t>growth</a:t>
            </a:r>
            <a:r>
              <a:rPr lang="pt-PT" altLang="pt-PT" sz="2000" dirty="0"/>
              <a:t> </a:t>
            </a:r>
            <a:r>
              <a:rPr lang="pt-PT" altLang="pt-PT" sz="2000" dirty="0" err="1"/>
              <a:t>opportunities</a:t>
            </a:r>
            <a:r>
              <a:rPr lang="pt-PT" altLang="pt-PT" sz="2000" dirty="0"/>
              <a:t>. </a:t>
            </a:r>
            <a:r>
              <a:rPr lang="pt-PT" altLang="pt-PT" sz="2000" dirty="0" err="1"/>
              <a:t>Moving</a:t>
            </a:r>
            <a:r>
              <a:rPr lang="pt-PT" altLang="pt-PT" sz="2000" dirty="0"/>
              <a:t> </a:t>
            </a:r>
            <a:r>
              <a:rPr lang="pt-PT" altLang="pt-PT" sz="2000" dirty="0" err="1"/>
              <a:t>from</a:t>
            </a:r>
            <a:r>
              <a:rPr lang="pt-PT" altLang="pt-PT" sz="2000" dirty="0"/>
              <a:t> </a:t>
            </a:r>
            <a:r>
              <a:rPr lang="pt-PT" altLang="pt-PT" sz="2000" dirty="0" err="1"/>
              <a:t>the</a:t>
            </a:r>
            <a:r>
              <a:rPr lang="pt-PT" altLang="pt-PT" sz="2000" dirty="0"/>
              <a:t> defense </a:t>
            </a:r>
            <a:r>
              <a:rPr lang="pt-PT" altLang="pt-PT" sz="2000" dirty="0" err="1"/>
              <a:t>into</a:t>
            </a:r>
            <a:r>
              <a:rPr lang="pt-PT" altLang="pt-PT" sz="2000" dirty="0"/>
              <a:t> </a:t>
            </a:r>
            <a:r>
              <a:rPr lang="pt-PT" altLang="pt-PT" sz="2000" dirty="0" err="1"/>
              <a:t>the</a:t>
            </a:r>
            <a:r>
              <a:rPr lang="pt-PT" altLang="pt-PT" sz="2000" dirty="0"/>
              <a:t> </a:t>
            </a:r>
            <a:r>
              <a:rPr lang="pt-PT" altLang="pt-PT" sz="2000" dirty="0" err="1"/>
              <a:t>offense</a:t>
            </a:r>
            <a:r>
              <a:rPr lang="pt-PT" altLang="pt-PT" sz="2000" dirty="0"/>
              <a:t>.</a:t>
            </a:r>
          </a:p>
          <a:p>
            <a:pPr algn="just" eaLnBrk="1" hangingPunct="1">
              <a:lnSpc>
                <a:spcPct val="80000"/>
              </a:lnSpc>
            </a:pPr>
            <a:r>
              <a:rPr lang="pt-PT" altLang="pt-PT" sz="2000" dirty="0" err="1"/>
              <a:t>Probably</a:t>
            </a:r>
            <a:r>
              <a:rPr lang="pt-PT" altLang="pt-PT" sz="2000" dirty="0"/>
              <a:t> </a:t>
            </a:r>
            <a:r>
              <a:rPr lang="pt-PT" altLang="pt-PT" sz="2000" dirty="0" err="1"/>
              <a:t>the</a:t>
            </a:r>
            <a:r>
              <a:rPr lang="pt-PT" altLang="pt-PT" sz="2000" dirty="0"/>
              <a:t> </a:t>
            </a:r>
            <a:r>
              <a:rPr lang="pt-PT" altLang="pt-PT" sz="2000" dirty="0" err="1"/>
              <a:t>benefits</a:t>
            </a:r>
            <a:r>
              <a:rPr lang="pt-PT" altLang="pt-PT" sz="2000" dirty="0"/>
              <a:t> </a:t>
            </a:r>
            <a:r>
              <a:rPr lang="pt-PT" altLang="pt-PT" sz="2000" dirty="0" err="1"/>
              <a:t>of</a:t>
            </a:r>
            <a:r>
              <a:rPr lang="pt-PT" altLang="pt-PT" sz="2000" dirty="0"/>
              <a:t> SRM </a:t>
            </a:r>
            <a:r>
              <a:rPr lang="pt-PT" altLang="pt-PT" sz="2000" dirty="0" err="1"/>
              <a:t>outweigh</a:t>
            </a:r>
            <a:r>
              <a:rPr lang="pt-PT" altLang="pt-PT" sz="2000" dirty="0"/>
              <a:t> </a:t>
            </a:r>
            <a:r>
              <a:rPr lang="pt-PT" altLang="pt-PT" sz="2000" dirty="0" err="1"/>
              <a:t>those</a:t>
            </a:r>
            <a:r>
              <a:rPr lang="pt-PT" altLang="pt-PT" sz="2000" dirty="0"/>
              <a:t> </a:t>
            </a:r>
            <a:r>
              <a:rPr lang="pt-PT" altLang="pt-PT" sz="2000" dirty="0" err="1"/>
              <a:t>of</a:t>
            </a:r>
            <a:r>
              <a:rPr lang="pt-PT" altLang="pt-PT" sz="2000" dirty="0"/>
              <a:t> </a:t>
            </a:r>
            <a:r>
              <a:rPr lang="pt-PT" altLang="pt-PT" sz="2000" dirty="0" err="1"/>
              <a:t>other</a:t>
            </a:r>
            <a:r>
              <a:rPr lang="pt-PT" altLang="pt-PT" sz="2000" dirty="0"/>
              <a:t>, </a:t>
            </a:r>
            <a:r>
              <a:rPr lang="pt-PT" altLang="pt-PT" sz="2000" dirty="0" err="1"/>
              <a:t>less</a:t>
            </a:r>
            <a:r>
              <a:rPr lang="pt-PT" altLang="pt-PT" sz="2000" dirty="0"/>
              <a:t> </a:t>
            </a:r>
            <a:r>
              <a:rPr lang="pt-PT" altLang="pt-PT" sz="2000" dirty="0" err="1"/>
              <a:t>strategic</a:t>
            </a:r>
            <a:r>
              <a:rPr lang="pt-PT" altLang="pt-PT" sz="2000" dirty="0"/>
              <a:t> </a:t>
            </a:r>
            <a:r>
              <a:rPr lang="pt-PT" altLang="pt-PT" sz="2000" dirty="0" err="1"/>
              <a:t>forms</a:t>
            </a:r>
            <a:r>
              <a:rPr lang="pt-PT" altLang="pt-PT" sz="2000" dirty="0"/>
              <a:t> </a:t>
            </a:r>
            <a:r>
              <a:rPr lang="pt-PT" altLang="pt-PT" sz="2000" dirty="0" err="1"/>
              <a:t>of</a:t>
            </a:r>
            <a:r>
              <a:rPr lang="pt-PT" altLang="pt-PT" sz="2000" dirty="0"/>
              <a:t> </a:t>
            </a:r>
            <a:r>
              <a:rPr lang="pt-PT" altLang="pt-PT" sz="2000" dirty="0" err="1"/>
              <a:t>managing</a:t>
            </a:r>
            <a:r>
              <a:rPr lang="pt-PT" altLang="pt-PT" sz="2000" dirty="0"/>
              <a:t> </a:t>
            </a:r>
            <a:r>
              <a:rPr lang="pt-PT" altLang="pt-PT" sz="2000" dirty="0" err="1"/>
              <a:t>risk</a:t>
            </a:r>
            <a:r>
              <a:rPr lang="pt-PT" altLang="pt-PT" sz="2000" dirty="0"/>
              <a:t>.</a:t>
            </a:r>
          </a:p>
          <a:p>
            <a:pPr algn="just" eaLnBrk="1" hangingPunct="1">
              <a:lnSpc>
                <a:spcPct val="80000"/>
              </a:lnSpc>
            </a:pPr>
            <a:r>
              <a:rPr lang="pt-PT" altLang="pt-PT" sz="2000" dirty="0" err="1"/>
              <a:t>Avoiding</a:t>
            </a:r>
            <a:r>
              <a:rPr lang="pt-PT" altLang="pt-PT" sz="2000" dirty="0"/>
              <a:t> </a:t>
            </a:r>
            <a:r>
              <a:rPr lang="pt-PT" altLang="pt-PT" sz="2000" dirty="0" err="1"/>
              <a:t>insolvency</a:t>
            </a:r>
            <a:r>
              <a:rPr lang="pt-PT" altLang="pt-PT" sz="2000" dirty="0"/>
              <a:t> </a:t>
            </a:r>
            <a:r>
              <a:rPr lang="pt-PT" altLang="pt-PT" sz="2000" dirty="0" err="1"/>
              <a:t>risks</a:t>
            </a:r>
            <a:r>
              <a:rPr lang="pt-PT" altLang="pt-PT" sz="2000" dirty="0"/>
              <a:t> </a:t>
            </a:r>
            <a:r>
              <a:rPr lang="pt-PT" altLang="pt-PT" sz="2000" dirty="0" err="1"/>
              <a:t>or</a:t>
            </a:r>
            <a:r>
              <a:rPr lang="pt-PT" altLang="pt-PT" sz="2000" dirty="0"/>
              <a:t> </a:t>
            </a:r>
            <a:r>
              <a:rPr lang="pt-PT" altLang="pt-PT" sz="2000" dirty="0" err="1"/>
              <a:t>earnings</a:t>
            </a:r>
            <a:r>
              <a:rPr lang="pt-PT" altLang="pt-PT" sz="2000" dirty="0"/>
              <a:t> </a:t>
            </a:r>
            <a:r>
              <a:rPr lang="pt-PT" altLang="pt-PT" sz="2000" dirty="0" err="1"/>
              <a:t>volatility</a:t>
            </a:r>
            <a:r>
              <a:rPr lang="pt-PT" altLang="pt-PT" sz="2000" dirty="0"/>
              <a:t>.</a:t>
            </a:r>
          </a:p>
          <a:p>
            <a:pPr algn="just" eaLnBrk="1" hangingPunct="1">
              <a:lnSpc>
                <a:spcPct val="80000"/>
              </a:lnSpc>
            </a:pPr>
            <a:r>
              <a:rPr lang="pt-PT" altLang="pt-PT" sz="2000" dirty="0" err="1"/>
              <a:t>If</a:t>
            </a:r>
            <a:r>
              <a:rPr lang="pt-PT" altLang="pt-PT" sz="2000" dirty="0"/>
              <a:t> </a:t>
            </a:r>
            <a:r>
              <a:rPr lang="pt-PT" altLang="pt-PT" sz="2000" dirty="0" err="1"/>
              <a:t>you</a:t>
            </a:r>
            <a:r>
              <a:rPr lang="pt-PT" altLang="pt-PT" sz="2000" dirty="0"/>
              <a:t> can </a:t>
            </a:r>
            <a:r>
              <a:rPr lang="pt-PT" altLang="pt-PT" sz="2000" dirty="0" err="1"/>
              <a:t>reduce</a:t>
            </a:r>
            <a:r>
              <a:rPr lang="pt-PT" altLang="pt-PT" sz="2000" dirty="0"/>
              <a:t> </a:t>
            </a:r>
            <a:r>
              <a:rPr lang="pt-PT" altLang="pt-PT" sz="2000" dirty="0" err="1"/>
              <a:t>your</a:t>
            </a:r>
            <a:r>
              <a:rPr lang="pt-PT" altLang="pt-PT" sz="2000" dirty="0"/>
              <a:t> GAAP/IAS </a:t>
            </a:r>
            <a:r>
              <a:rPr lang="pt-PT" altLang="pt-PT" sz="2000" dirty="0" err="1"/>
              <a:t>volatility</a:t>
            </a:r>
            <a:r>
              <a:rPr lang="pt-PT" altLang="pt-PT" sz="2000" dirty="0"/>
              <a:t>, </a:t>
            </a:r>
            <a:r>
              <a:rPr lang="pt-PT" altLang="pt-PT" sz="2000" dirty="0" err="1"/>
              <a:t>this</a:t>
            </a:r>
            <a:r>
              <a:rPr lang="pt-PT" altLang="pt-PT" sz="2000" dirty="0"/>
              <a:t> </a:t>
            </a:r>
            <a:r>
              <a:rPr lang="pt-PT" altLang="pt-PT" sz="2000" dirty="0" err="1"/>
              <a:t>may</a:t>
            </a:r>
            <a:r>
              <a:rPr lang="pt-PT" altLang="pt-PT" sz="2000" dirty="0"/>
              <a:t> </a:t>
            </a:r>
            <a:r>
              <a:rPr lang="pt-PT" altLang="pt-PT" sz="2000" dirty="0" err="1"/>
              <a:t>mean</a:t>
            </a:r>
            <a:r>
              <a:rPr lang="pt-PT" altLang="pt-PT" sz="2000" dirty="0"/>
              <a:t> </a:t>
            </a:r>
            <a:r>
              <a:rPr lang="pt-PT" altLang="pt-PT" sz="2000" dirty="0" err="1"/>
              <a:t>you</a:t>
            </a:r>
            <a:r>
              <a:rPr lang="pt-PT" altLang="pt-PT" sz="2000" dirty="0"/>
              <a:t> </a:t>
            </a:r>
            <a:r>
              <a:rPr lang="pt-PT" altLang="pt-PT" sz="2000" dirty="0" err="1"/>
              <a:t>will</a:t>
            </a:r>
            <a:r>
              <a:rPr lang="pt-PT" altLang="pt-PT" sz="2000" dirty="0"/>
              <a:t> </a:t>
            </a:r>
            <a:r>
              <a:rPr lang="pt-PT" altLang="pt-PT" sz="2000" dirty="0" err="1"/>
              <a:t>have</a:t>
            </a:r>
            <a:r>
              <a:rPr lang="pt-PT" altLang="pt-PT" sz="2000" dirty="0"/>
              <a:t> a </a:t>
            </a:r>
            <a:r>
              <a:rPr lang="pt-PT" altLang="pt-PT" sz="2000" dirty="0" err="1"/>
              <a:t>better</a:t>
            </a:r>
            <a:r>
              <a:rPr lang="pt-PT" altLang="pt-PT" sz="2000" dirty="0"/>
              <a:t> </a:t>
            </a:r>
            <a:r>
              <a:rPr lang="pt-PT" altLang="pt-PT" sz="2000" dirty="0" err="1"/>
              <a:t>standing</a:t>
            </a:r>
            <a:r>
              <a:rPr lang="pt-PT" altLang="pt-PT" sz="2000" dirty="0"/>
              <a:t> in </a:t>
            </a:r>
            <a:r>
              <a:rPr lang="pt-PT" altLang="pt-PT" sz="2000" dirty="0" err="1"/>
              <a:t>the</a:t>
            </a:r>
            <a:r>
              <a:rPr lang="pt-PT" altLang="pt-PT" sz="2000" dirty="0"/>
              <a:t> </a:t>
            </a:r>
            <a:r>
              <a:rPr lang="pt-PT" altLang="pt-PT" sz="2000" dirty="0" err="1"/>
              <a:t>analyst</a:t>
            </a:r>
            <a:r>
              <a:rPr lang="pt-PT" altLang="pt-PT" sz="2000" dirty="0"/>
              <a:t> </a:t>
            </a:r>
            <a:r>
              <a:rPr lang="pt-PT" altLang="pt-PT" sz="2000" dirty="0" err="1"/>
              <a:t>community</a:t>
            </a:r>
            <a:r>
              <a:rPr lang="pt-PT" altLang="pt-PT" sz="2000" dirty="0"/>
              <a:t>.</a:t>
            </a:r>
          </a:p>
          <a:p>
            <a:pPr algn="just" eaLnBrk="1" hangingPunct="1">
              <a:lnSpc>
                <a:spcPct val="80000"/>
              </a:lnSpc>
            </a:pPr>
            <a:r>
              <a:rPr lang="pt-PT" altLang="pt-PT" sz="2000" dirty="0" err="1"/>
              <a:t>You</a:t>
            </a:r>
            <a:r>
              <a:rPr lang="pt-PT" altLang="pt-PT" sz="2000" dirty="0"/>
              <a:t> can </a:t>
            </a:r>
            <a:r>
              <a:rPr lang="pt-PT" altLang="pt-PT" sz="2000" dirty="0" err="1"/>
              <a:t>better</a:t>
            </a:r>
            <a:r>
              <a:rPr lang="pt-PT" altLang="pt-PT" sz="2000" dirty="0"/>
              <a:t> utilize capital </a:t>
            </a:r>
            <a:r>
              <a:rPr lang="pt-PT" altLang="pt-PT" sz="2000" dirty="0" err="1"/>
              <a:t>and</a:t>
            </a:r>
            <a:r>
              <a:rPr lang="pt-PT" altLang="pt-PT" sz="2000" dirty="0"/>
              <a:t> </a:t>
            </a:r>
            <a:r>
              <a:rPr lang="pt-PT" altLang="pt-PT" sz="2000" dirty="0" err="1"/>
              <a:t>reduce</a:t>
            </a:r>
            <a:r>
              <a:rPr lang="pt-PT" altLang="pt-PT" sz="2000" dirty="0"/>
              <a:t> </a:t>
            </a:r>
            <a:r>
              <a:rPr lang="pt-PT" altLang="pt-PT" sz="2000" dirty="0" err="1"/>
              <a:t>its</a:t>
            </a:r>
            <a:r>
              <a:rPr lang="pt-PT" altLang="pt-PT" sz="2000" dirty="0"/>
              <a:t> </a:t>
            </a:r>
            <a:r>
              <a:rPr lang="pt-PT" altLang="pt-PT" sz="2000" dirty="0" err="1"/>
              <a:t>costs</a:t>
            </a:r>
            <a:r>
              <a:rPr lang="pt-PT" altLang="pt-PT" sz="2000" dirty="0"/>
              <a:t>.</a:t>
            </a:r>
          </a:p>
          <a:p>
            <a:pPr algn="just" eaLnBrk="1" hangingPunct="1">
              <a:lnSpc>
                <a:spcPct val="80000"/>
              </a:lnSpc>
            </a:pPr>
            <a:r>
              <a:rPr lang="pt-PT" altLang="pt-PT" sz="2000" dirty="0"/>
              <a:t>Organize </a:t>
            </a:r>
            <a:r>
              <a:rPr lang="pt-PT" altLang="pt-PT" sz="2000" dirty="0" err="1"/>
              <a:t>systems</a:t>
            </a:r>
            <a:r>
              <a:rPr lang="pt-PT" altLang="pt-PT" sz="2000" dirty="0"/>
              <a:t> </a:t>
            </a:r>
            <a:r>
              <a:rPr lang="pt-PT" altLang="pt-PT" sz="2000" dirty="0" err="1"/>
              <a:t>and</a:t>
            </a:r>
            <a:r>
              <a:rPr lang="pt-PT" altLang="pt-PT" sz="2000" dirty="0"/>
              <a:t> processes </a:t>
            </a:r>
            <a:r>
              <a:rPr lang="pt-PT" altLang="pt-PT" sz="2000" dirty="0" err="1"/>
              <a:t>that</a:t>
            </a:r>
            <a:r>
              <a:rPr lang="pt-PT" altLang="pt-PT" sz="2000" dirty="0"/>
              <a:t> </a:t>
            </a:r>
            <a:r>
              <a:rPr lang="pt-PT" altLang="pt-PT" sz="2000" dirty="0" err="1"/>
              <a:t>increase</a:t>
            </a:r>
            <a:r>
              <a:rPr lang="pt-PT" altLang="pt-PT" sz="2000" dirty="0"/>
              <a:t> </a:t>
            </a:r>
            <a:r>
              <a:rPr lang="pt-PT" altLang="pt-PT" sz="2000" dirty="0" err="1"/>
              <a:t>the</a:t>
            </a:r>
            <a:r>
              <a:rPr lang="pt-PT" altLang="pt-PT" sz="2000" dirty="0"/>
              <a:t> </a:t>
            </a:r>
            <a:r>
              <a:rPr lang="pt-PT" altLang="pt-PT" sz="2000" dirty="0" err="1">
                <a:hlinkClick r:id="rId2"/>
              </a:rPr>
              <a:t>Risk-Adjusted</a:t>
            </a:r>
            <a:r>
              <a:rPr lang="pt-PT" altLang="pt-PT" sz="2000" dirty="0">
                <a:hlinkClick r:id="rId2"/>
              </a:rPr>
              <a:t> </a:t>
            </a:r>
            <a:r>
              <a:rPr lang="pt-PT" altLang="pt-PT" sz="2000" dirty="0" err="1">
                <a:hlinkClick r:id="rId2"/>
              </a:rPr>
              <a:t>Return</a:t>
            </a:r>
            <a:r>
              <a:rPr lang="pt-PT" altLang="pt-PT" sz="2000" dirty="0">
                <a:hlinkClick r:id="rId2"/>
              </a:rPr>
              <a:t> </a:t>
            </a:r>
            <a:r>
              <a:rPr lang="pt-PT" altLang="pt-PT" sz="2000" dirty="0" err="1">
                <a:hlinkClick r:id="rId2"/>
              </a:rPr>
              <a:t>on</a:t>
            </a:r>
            <a:r>
              <a:rPr lang="pt-PT" altLang="pt-PT" sz="2000" dirty="0">
                <a:hlinkClick r:id="rId2"/>
              </a:rPr>
              <a:t> Capital</a:t>
            </a:r>
            <a:r>
              <a:rPr lang="pt-PT" altLang="pt-PT" sz="2000" dirty="0"/>
              <a:t> </a:t>
            </a:r>
            <a:r>
              <a:rPr lang="pt-PT" altLang="pt-PT" sz="2000" dirty="0" err="1"/>
              <a:t>of</a:t>
            </a:r>
            <a:r>
              <a:rPr lang="pt-PT" altLang="pt-PT" sz="2000" dirty="0"/>
              <a:t> </a:t>
            </a:r>
            <a:r>
              <a:rPr lang="pt-PT" altLang="pt-PT" sz="2000" dirty="0" err="1"/>
              <a:t>the</a:t>
            </a:r>
            <a:r>
              <a:rPr lang="pt-PT" altLang="pt-PT" sz="2000" dirty="0"/>
              <a:t> </a:t>
            </a:r>
            <a:r>
              <a:rPr lang="pt-PT" altLang="pt-PT" sz="2000" dirty="0" err="1"/>
              <a:t>firm</a:t>
            </a:r>
            <a:r>
              <a:rPr lang="pt-PT" altLang="pt-PT" sz="2000" dirty="0"/>
              <a:t>.</a:t>
            </a:r>
          </a:p>
          <a:p>
            <a:pPr algn="just" eaLnBrk="1" hangingPunct="1">
              <a:lnSpc>
                <a:spcPct val="80000"/>
              </a:lnSpc>
            </a:pPr>
            <a:r>
              <a:rPr lang="pt-PT" altLang="pt-PT" sz="2000" dirty="0" err="1"/>
              <a:t>Protect</a:t>
            </a:r>
            <a:r>
              <a:rPr lang="pt-PT" altLang="pt-PT" sz="2000" dirty="0"/>
              <a:t> </a:t>
            </a:r>
            <a:r>
              <a:rPr lang="pt-PT" altLang="pt-PT" sz="2000" dirty="0" err="1">
                <a:hlinkClick r:id="rId3"/>
              </a:rPr>
              <a:t>corporate</a:t>
            </a:r>
            <a:r>
              <a:rPr lang="pt-PT" altLang="pt-PT" sz="2000" dirty="0">
                <a:hlinkClick r:id="rId3"/>
              </a:rPr>
              <a:t> </a:t>
            </a:r>
            <a:r>
              <a:rPr lang="pt-PT" altLang="pt-PT" sz="2000" dirty="0" err="1">
                <a:hlinkClick r:id="rId3"/>
              </a:rPr>
              <a:t>reputation</a:t>
            </a:r>
            <a:r>
              <a:rPr lang="pt-PT" altLang="pt-PT" sz="2000" dirty="0"/>
              <a:t>.</a:t>
            </a:r>
          </a:p>
          <a:p>
            <a:pPr eaLnBrk="1" hangingPunct="1">
              <a:lnSpc>
                <a:spcPct val="80000"/>
              </a:lnSpc>
            </a:pPr>
            <a:endParaRPr lang="pt-PT" altLang="pt-PT" sz="1600" dirty="0"/>
          </a:p>
        </p:txBody>
      </p:sp>
    </p:spTree>
    <p:extLst>
      <p:ext uri="{BB962C8B-B14F-4D97-AF65-F5344CB8AC3E}">
        <p14:creationId xmlns:p14="http://schemas.microsoft.com/office/powerpoint/2010/main" val="6731617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Slywotzky</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Drzik’s</a:t>
            </a:r>
            <a:r>
              <a:rPr lang="pt-PT" altLang="ja-JP" b="1" dirty="0">
                <a:ea typeface="ＭＳ Ｐゴシック" charset="-128"/>
              </a:rPr>
              <a:t> </a:t>
            </a:r>
            <a:r>
              <a:rPr lang="pt-PT" altLang="ja-JP" b="1" dirty="0" err="1">
                <a:ea typeface="ＭＳ Ｐゴシック" charset="-128"/>
              </a:rPr>
              <a:t>Strategic</a:t>
            </a:r>
            <a:r>
              <a:rPr lang="pt-PT" altLang="ja-JP" b="1" dirty="0">
                <a:ea typeface="ＭＳ Ｐゴシック" charset="-128"/>
              </a:rPr>
              <a:t> </a:t>
            </a:r>
            <a:r>
              <a:rPr lang="pt-PT" altLang="ja-JP" b="1" dirty="0" err="1">
                <a:ea typeface="ＭＳ Ｐゴシック" charset="-128"/>
              </a:rPr>
              <a:t>Risk</a:t>
            </a:r>
            <a:r>
              <a:rPr lang="pt-PT" altLang="ja-JP" b="1" dirty="0">
                <a:ea typeface="ＭＳ Ｐゴシック" charset="-128"/>
              </a:rPr>
              <a:t> Management</a:t>
            </a:r>
            <a:endParaRPr lang="pt-PT" b="1" dirty="0">
              <a:ea typeface="ＭＳ Ｐゴシック" charset="-128"/>
            </a:endParaRPr>
          </a:p>
        </p:txBody>
      </p:sp>
      <p:sp>
        <p:nvSpPr>
          <p:cNvPr id="118787" name="Rectangle 3"/>
          <p:cNvSpPr>
            <a:spLocks noGrp="1" noChangeArrowheads="1"/>
          </p:cNvSpPr>
          <p:nvPr>
            <p:ph type="body" idx="1"/>
          </p:nvPr>
        </p:nvSpPr>
        <p:spPr/>
        <p:txBody>
          <a:bodyPr>
            <a:normAutofit/>
          </a:bodyPr>
          <a:lstStyle/>
          <a:p>
            <a:pPr algn="just" eaLnBrk="1" hangingPunct="1">
              <a:lnSpc>
                <a:spcPct val="80000"/>
              </a:lnSpc>
            </a:pPr>
            <a:r>
              <a:rPr lang="pt-PT" altLang="pt-PT" sz="1800" dirty="0" err="1"/>
              <a:t>Helps</a:t>
            </a:r>
            <a:r>
              <a:rPr lang="pt-PT" altLang="pt-PT" sz="1800" dirty="0"/>
              <a:t> </a:t>
            </a:r>
            <a:r>
              <a:rPr lang="pt-PT" altLang="pt-PT" sz="1800" dirty="0" err="1"/>
              <a:t>companies</a:t>
            </a:r>
            <a:r>
              <a:rPr lang="pt-PT" altLang="pt-PT" sz="1800" dirty="0"/>
              <a:t> to </a:t>
            </a:r>
            <a:r>
              <a:rPr lang="pt-PT" altLang="pt-PT" sz="1800" dirty="0" err="1"/>
              <a:t>fend</a:t>
            </a:r>
            <a:r>
              <a:rPr lang="pt-PT" altLang="pt-PT" sz="1800" dirty="0"/>
              <a:t> </a:t>
            </a:r>
            <a:r>
              <a:rPr lang="pt-PT" altLang="pt-PT" sz="1800" dirty="0" err="1"/>
              <a:t>off</a:t>
            </a:r>
            <a:r>
              <a:rPr lang="pt-PT" altLang="pt-PT" sz="1800" dirty="0"/>
              <a:t> </a:t>
            </a:r>
            <a:r>
              <a:rPr lang="pt-PT" altLang="pt-PT" sz="1800" dirty="0" err="1"/>
              <a:t>additional</a:t>
            </a:r>
            <a:r>
              <a:rPr lang="pt-PT" altLang="pt-PT" sz="1800" dirty="0"/>
              <a:t> </a:t>
            </a:r>
            <a:r>
              <a:rPr lang="pt-PT" altLang="pt-PT" sz="1800" dirty="0" err="1"/>
              <a:t>regulatory</a:t>
            </a:r>
            <a:r>
              <a:rPr lang="pt-PT" altLang="pt-PT" sz="1800" dirty="0"/>
              <a:t> </a:t>
            </a:r>
            <a:r>
              <a:rPr lang="pt-PT" altLang="pt-PT" sz="1800" dirty="0" err="1"/>
              <a:t>and</a:t>
            </a:r>
            <a:r>
              <a:rPr lang="pt-PT" altLang="pt-PT" sz="1800" dirty="0"/>
              <a:t> </a:t>
            </a:r>
            <a:r>
              <a:rPr lang="pt-PT" altLang="pt-PT" sz="1800" dirty="0" err="1"/>
              <a:t>legislative</a:t>
            </a:r>
            <a:r>
              <a:rPr lang="pt-PT" altLang="pt-PT" sz="1800" dirty="0"/>
              <a:t> </a:t>
            </a:r>
            <a:r>
              <a:rPr lang="pt-PT" altLang="pt-PT" sz="1800" dirty="0" err="1"/>
              <a:t>assaults</a:t>
            </a:r>
            <a:r>
              <a:rPr lang="pt-PT" altLang="pt-PT" sz="1800" dirty="0"/>
              <a:t> </a:t>
            </a:r>
            <a:r>
              <a:rPr lang="pt-PT" altLang="pt-PT" sz="1800" dirty="0" err="1"/>
              <a:t>on</a:t>
            </a:r>
            <a:r>
              <a:rPr lang="pt-PT" altLang="pt-PT" sz="1800" dirty="0"/>
              <a:t> </a:t>
            </a:r>
            <a:r>
              <a:rPr lang="pt-PT" altLang="pt-PT" sz="1800" dirty="0" err="1"/>
              <a:t>how</a:t>
            </a:r>
            <a:r>
              <a:rPr lang="pt-PT" altLang="pt-PT" sz="1800" dirty="0"/>
              <a:t> </a:t>
            </a:r>
            <a:r>
              <a:rPr lang="pt-PT" altLang="pt-PT" sz="1800" dirty="0" err="1"/>
              <a:t>they</a:t>
            </a:r>
            <a:r>
              <a:rPr lang="pt-PT" altLang="pt-PT" sz="1800" dirty="0"/>
              <a:t> </a:t>
            </a:r>
            <a:r>
              <a:rPr lang="pt-PT" altLang="pt-PT" sz="1800" dirty="0" err="1"/>
              <a:t>run</a:t>
            </a:r>
            <a:r>
              <a:rPr lang="pt-PT" altLang="pt-PT" sz="1800" dirty="0"/>
              <a:t> </a:t>
            </a:r>
            <a:r>
              <a:rPr lang="pt-PT" altLang="pt-PT" sz="1800" dirty="0" err="1"/>
              <a:t>their</a:t>
            </a:r>
            <a:r>
              <a:rPr lang="pt-PT" altLang="pt-PT" sz="1800" dirty="0"/>
              <a:t> </a:t>
            </a:r>
            <a:r>
              <a:rPr lang="pt-PT" altLang="pt-PT" sz="1800" dirty="0" smtClean="0"/>
              <a:t>businesses. </a:t>
            </a:r>
            <a:r>
              <a:rPr lang="pt-PT" altLang="pt-PT" sz="1800" dirty="0" err="1" smtClean="0"/>
              <a:t>Helps</a:t>
            </a:r>
            <a:r>
              <a:rPr lang="pt-PT" altLang="pt-PT" sz="1800" dirty="0" smtClean="0"/>
              <a:t> </a:t>
            </a:r>
            <a:r>
              <a:rPr lang="pt-PT" altLang="pt-PT" sz="1800" dirty="0" err="1"/>
              <a:t>corporate</a:t>
            </a:r>
            <a:r>
              <a:rPr lang="pt-PT" altLang="pt-PT" sz="1800" dirty="0"/>
              <a:t> </a:t>
            </a:r>
            <a:r>
              <a:rPr lang="pt-PT" altLang="pt-PT" sz="1800" dirty="0" err="1"/>
              <a:t>executives</a:t>
            </a:r>
            <a:r>
              <a:rPr lang="pt-PT" altLang="pt-PT" sz="1800" dirty="0"/>
              <a:t> to </a:t>
            </a:r>
            <a:r>
              <a:rPr lang="pt-PT" altLang="pt-PT" sz="1800" dirty="0" err="1"/>
              <a:t>defend</a:t>
            </a:r>
            <a:r>
              <a:rPr lang="pt-PT" altLang="pt-PT" sz="1800" dirty="0"/>
              <a:t> </a:t>
            </a:r>
            <a:r>
              <a:rPr lang="pt-PT" altLang="pt-PT" sz="1800" dirty="0" err="1"/>
              <a:t>themselves</a:t>
            </a:r>
            <a:r>
              <a:rPr lang="pt-PT" altLang="pt-PT" sz="1800" dirty="0"/>
              <a:t> </a:t>
            </a:r>
            <a:r>
              <a:rPr lang="pt-PT" altLang="pt-PT" sz="1800" dirty="0" err="1"/>
              <a:t>against</a:t>
            </a:r>
            <a:r>
              <a:rPr lang="pt-PT" altLang="pt-PT" sz="1800" dirty="0"/>
              <a:t> legal </a:t>
            </a:r>
            <a:r>
              <a:rPr lang="pt-PT" altLang="pt-PT" sz="1800" dirty="0" err="1"/>
              <a:t>lawsuits</a:t>
            </a:r>
            <a:r>
              <a:rPr lang="pt-PT" altLang="pt-PT" sz="1800" dirty="0"/>
              <a:t> </a:t>
            </a:r>
            <a:r>
              <a:rPr lang="pt-PT" altLang="pt-PT" sz="1800" dirty="0" err="1"/>
              <a:t>of</a:t>
            </a:r>
            <a:r>
              <a:rPr lang="pt-PT" altLang="pt-PT" sz="1800" dirty="0"/>
              <a:t> </a:t>
            </a:r>
            <a:r>
              <a:rPr lang="pt-PT" altLang="pt-PT" sz="1800" dirty="0" err="1"/>
              <a:t>the</a:t>
            </a:r>
            <a:r>
              <a:rPr lang="pt-PT" altLang="pt-PT" sz="1800" dirty="0"/>
              <a:t> </a:t>
            </a:r>
            <a:r>
              <a:rPr lang="pt-PT" altLang="pt-PT" sz="1800" dirty="0" err="1"/>
              <a:t>sort</a:t>
            </a:r>
            <a:r>
              <a:rPr lang="pt-PT" altLang="pt-PT" sz="1800" dirty="0"/>
              <a:t> </a:t>
            </a:r>
            <a:r>
              <a:rPr lang="pt-PT" altLang="pt-PT" sz="1800" dirty="0" err="1"/>
              <a:t>that</a:t>
            </a:r>
            <a:r>
              <a:rPr lang="pt-PT" altLang="pt-PT" sz="1800" dirty="0"/>
              <a:t> </a:t>
            </a:r>
            <a:r>
              <a:rPr lang="pt-PT" altLang="pt-PT" sz="1800" dirty="0" err="1"/>
              <a:t>have</a:t>
            </a:r>
            <a:r>
              <a:rPr lang="pt-PT" altLang="pt-PT" sz="1800" dirty="0"/>
              <a:t> </a:t>
            </a:r>
            <a:r>
              <a:rPr lang="pt-PT" altLang="pt-PT" sz="1800" dirty="0" err="1"/>
              <a:t>been</a:t>
            </a:r>
            <a:r>
              <a:rPr lang="pt-PT" altLang="pt-PT" sz="1800" dirty="0"/>
              <a:t> </a:t>
            </a:r>
            <a:r>
              <a:rPr lang="pt-PT" altLang="pt-PT" sz="1800" dirty="0" err="1"/>
              <a:t>filed</a:t>
            </a:r>
            <a:r>
              <a:rPr lang="pt-PT" altLang="pt-PT" sz="1800" dirty="0"/>
              <a:t> </a:t>
            </a:r>
            <a:r>
              <a:rPr lang="pt-PT" altLang="pt-PT" sz="1800" dirty="0" err="1"/>
              <a:t>against</a:t>
            </a:r>
            <a:r>
              <a:rPr lang="pt-PT" altLang="pt-PT" sz="1800" dirty="0"/>
              <a:t> </a:t>
            </a:r>
            <a:r>
              <a:rPr lang="pt-PT" altLang="pt-PT" sz="1800" dirty="0" err="1"/>
              <a:t>former</a:t>
            </a:r>
            <a:r>
              <a:rPr lang="pt-PT" altLang="pt-PT" sz="1800" dirty="0"/>
              <a:t> Enron, </a:t>
            </a:r>
            <a:r>
              <a:rPr lang="pt-PT" altLang="pt-PT" sz="1800" dirty="0" err="1"/>
              <a:t>Tyco</a:t>
            </a:r>
            <a:r>
              <a:rPr lang="pt-PT" altLang="pt-PT" sz="1800" dirty="0"/>
              <a:t> </a:t>
            </a:r>
            <a:r>
              <a:rPr lang="pt-PT" altLang="pt-PT" sz="1800" dirty="0" err="1"/>
              <a:t>and</a:t>
            </a:r>
            <a:r>
              <a:rPr lang="pt-PT" altLang="pt-PT" sz="1800" dirty="0"/>
              <a:t> WorldCom </a:t>
            </a:r>
            <a:r>
              <a:rPr lang="pt-PT" altLang="pt-PT" sz="1800" dirty="0" err="1"/>
              <a:t>executives</a:t>
            </a:r>
            <a:r>
              <a:rPr lang="pt-PT" altLang="pt-PT" sz="1800" dirty="0"/>
              <a:t>.</a:t>
            </a:r>
            <a:endParaRPr lang="pt-PT" altLang="pt-PT" sz="1800" b="1" dirty="0"/>
          </a:p>
          <a:p>
            <a:pPr algn="just" eaLnBrk="1" hangingPunct="1">
              <a:lnSpc>
                <a:spcPct val="80000"/>
              </a:lnSpc>
            </a:pPr>
            <a:r>
              <a:rPr lang="pt-PT" altLang="pt-PT" sz="1800" b="1" dirty="0" err="1"/>
              <a:t>Limitations</a:t>
            </a:r>
            <a:r>
              <a:rPr lang="pt-PT" altLang="pt-PT" sz="1800" b="1" dirty="0"/>
              <a:t> </a:t>
            </a:r>
            <a:r>
              <a:rPr lang="pt-PT" altLang="pt-PT" sz="1800" b="1" dirty="0" err="1"/>
              <a:t>of</a:t>
            </a:r>
            <a:r>
              <a:rPr lang="pt-PT" altLang="pt-PT" sz="1800" b="1" dirty="0"/>
              <a:t> </a:t>
            </a:r>
            <a:r>
              <a:rPr lang="pt-PT" altLang="pt-PT" sz="1800" b="1" dirty="0" err="1"/>
              <a:t>Strategic</a:t>
            </a:r>
            <a:r>
              <a:rPr lang="pt-PT" altLang="pt-PT" sz="1800" b="1" dirty="0"/>
              <a:t> </a:t>
            </a:r>
            <a:r>
              <a:rPr lang="pt-PT" altLang="pt-PT" sz="1800" b="1" dirty="0" err="1"/>
              <a:t>Risk</a:t>
            </a:r>
            <a:r>
              <a:rPr lang="pt-PT" altLang="pt-PT" sz="1800" b="1" dirty="0"/>
              <a:t> Management. </a:t>
            </a:r>
            <a:r>
              <a:rPr lang="pt-PT" altLang="pt-PT" sz="1800" b="1" dirty="0" err="1"/>
              <a:t>Disadvantages</a:t>
            </a:r>
            <a:endParaRPr lang="pt-PT" altLang="pt-PT" sz="1800" b="1" dirty="0"/>
          </a:p>
          <a:p>
            <a:pPr algn="just" eaLnBrk="1" hangingPunct="1">
              <a:lnSpc>
                <a:spcPct val="80000"/>
              </a:lnSpc>
            </a:pPr>
            <a:r>
              <a:rPr lang="pt-PT" altLang="pt-PT" sz="1800" dirty="0" err="1"/>
              <a:t>Strategic</a:t>
            </a:r>
            <a:r>
              <a:rPr lang="pt-PT" altLang="pt-PT" sz="1800" dirty="0"/>
              <a:t> </a:t>
            </a:r>
            <a:r>
              <a:rPr lang="pt-PT" altLang="pt-PT" sz="1800" dirty="0" err="1"/>
              <a:t>risks</a:t>
            </a:r>
            <a:r>
              <a:rPr lang="pt-PT" altLang="pt-PT" sz="1800" dirty="0"/>
              <a:t> are </a:t>
            </a:r>
            <a:r>
              <a:rPr lang="pt-PT" altLang="pt-PT" sz="1800" dirty="0" err="1"/>
              <a:t>just</a:t>
            </a:r>
            <a:r>
              <a:rPr lang="pt-PT" altLang="pt-PT" sz="1800" dirty="0"/>
              <a:t> </a:t>
            </a:r>
            <a:r>
              <a:rPr lang="pt-PT" altLang="pt-PT" sz="1800" dirty="0" err="1"/>
              <a:t>one</a:t>
            </a:r>
            <a:r>
              <a:rPr lang="pt-PT" altLang="pt-PT" sz="1800" dirty="0"/>
              <a:t> </a:t>
            </a:r>
            <a:r>
              <a:rPr lang="pt-PT" altLang="pt-PT" sz="1800" dirty="0" err="1"/>
              <a:t>of</a:t>
            </a:r>
            <a:r>
              <a:rPr lang="pt-PT" altLang="pt-PT" sz="1800" dirty="0"/>
              <a:t> </a:t>
            </a:r>
            <a:r>
              <a:rPr lang="pt-PT" altLang="pt-PT" sz="1800" dirty="0" err="1"/>
              <a:t>four</a:t>
            </a:r>
            <a:r>
              <a:rPr lang="pt-PT" altLang="pt-PT" sz="1800" dirty="0"/>
              <a:t> </a:t>
            </a:r>
            <a:r>
              <a:rPr lang="pt-PT" altLang="pt-PT" sz="1800" dirty="0" err="1"/>
              <a:t>categories</a:t>
            </a:r>
            <a:r>
              <a:rPr lang="pt-PT" altLang="pt-PT" sz="1800" dirty="0"/>
              <a:t> </a:t>
            </a:r>
            <a:r>
              <a:rPr lang="pt-PT" altLang="pt-PT" sz="1800" dirty="0" err="1"/>
              <a:t>of</a:t>
            </a:r>
            <a:r>
              <a:rPr lang="pt-PT" altLang="pt-PT" sz="1800" dirty="0"/>
              <a:t> </a:t>
            </a:r>
            <a:r>
              <a:rPr lang="pt-PT" altLang="pt-PT" sz="1800" dirty="0" err="1"/>
              <a:t>risks</a:t>
            </a:r>
            <a:r>
              <a:rPr lang="pt-PT" altLang="pt-PT" sz="1800" dirty="0"/>
              <a:t> (</a:t>
            </a:r>
            <a:r>
              <a:rPr lang="pt-PT" altLang="pt-PT" sz="1800" dirty="0" err="1"/>
              <a:t>Others</a:t>
            </a:r>
            <a:r>
              <a:rPr lang="pt-PT" altLang="pt-PT" sz="1800" dirty="0"/>
              <a:t> are: financial-, </a:t>
            </a:r>
            <a:r>
              <a:rPr lang="pt-PT" altLang="pt-PT" sz="1800" dirty="0" err="1"/>
              <a:t>hazard</a:t>
            </a:r>
            <a:r>
              <a:rPr lang="pt-PT" altLang="pt-PT" sz="1800" dirty="0"/>
              <a:t>, </a:t>
            </a:r>
            <a:r>
              <a:rPr lang="pt-PT" altLang="pt-PT" sz="1800" dirty="0" err="1"/>
              <a:t>and</a:t>
            </a:r>
            <a:r>
              <a:rPr lang="pt-PT" altLang="pt-PT" sz="1800" dirty="0"/>
              <a:t> </a:t>
            </a:r>
            <a:r>
              <a:rPr lang="pt-PT" altLang="pt-PT" sz="1800" dirty="0" err="1"/>
              <a:t>operational</a:t>
            </a:r>
            <a:r>
              <a:rPr lang="pt-PT" altLang="pt-PT" sz="1800" dirty="0"/>
              <a:t> </a:t>
            </a:r>
            <a:r>
              <a:rPr lang="pt-PT" altLang="pt-PT" sz="1800" dirty="0" err="1"/>
              <a:t>risk</a:t>
            </a:r>
            <a:r>
              <a:rPr lang="pt-PT" altLang="pt-PT" sz="1800" dirty="0" smtClean="0"/>
              <a:t>). </a:t>
            </a:r>
            <a:r>
              <a:rPr lang="pt-PT" altLang="pt-PT" sz="1800" dirty="0" err="1" smtClean="0"/>
              <a:t>Certain</a:t>
            </a:r>
            <a:r>
              <a:rPr lang="pt-PT" altLang="pt-PT" sz="1800" dirty="0" smtClean="0"/>
              <a:t> </a:t>
            </a:r>
            <a:r>
              <a:rPr lang="pt-PT" altLang="pt-PT" sz="1800" dirty="0" err="1"/>
              <a:t>risks</a:t>
            </a:r>
            <a:r>
              <a:rPr lang="pt-PT" altLang="pt-PT" sz="1800" dirty="0"/>
              <a:t> </a:t>
            </a:r>
            <a:r>
              <a:rPr lang="pt-PT" altLang="pt-PT" sz="1800" dirty="0" err="1"/>
              <a:t>may</a:t>
            </a:r>
            <a:r>
              <a:rPr lang="pt-PT" altLang="pt-PT" sz="1800" dirty="0"/>
              <a:t> </a:t>
            </a:r>
            <a:r>
              <a:rPr lang="pt-PT" altLang="pt-PT" sz="1800" dirty="0" err="1"/>
              <a:t>occur</a:t>
            </a:r>
            <a:r>
              <a:rPr lang="pt-PT" altLang="pt-PT" sz="1800" dirty="0"/>
              <a:t> </a:t>
            </a:r>
            <a:r>
              <a:rPr lang="pt-PT" altLang="pt-PT" sz="1800" dirty="0" err="1"/>
              <a:t>and</a:t>
            </a:r>
            <a:r>
              <a:rPr lang="pt-PT" altLang="pt-PT" sz="1800" dirty="0"/>
              <a:t> cause </a:t>
            </a:r>
            <a:r>
              <a:rPr lang="pt-PT" altLang="pt-PT" sz="1800" dirty="0" err="1"/>
              <a:t>irreparable</a:t>
            </a:r>
            <a:r>
              <a:rPr lang="pt-PT" altLang="pt-PT" sz="1800" dirty="0"/>
              <a:t> </a:t>
            </a:r>
            <a:r>
              <a:rPr lang="pt-PT" altLang="pt-PT" sz="1800" dirty="0" err="1"/>
              <a:t>damage</a:t>
            </a:r>
            <a:r>
              <a:rPr lang="pt-PT" altLang="pt-PT" sz="1800" dirty="0"/>
              <a:t> </a:t>
            </a:r>
            <a:r>
              <a:rPr lang="pt-PT" altLang="pt-PT" sz="1800" dirty="0" err="1"/>
              <a:t>despite</a:t>
            </a:r>
            <a:r>
              <a:rPr lang="pt-PT" altLang="pt-PT" sz="1800" dirty="0"/>
              <a:t> </a:t>
            </a:r>
            <a:r>
              <a:rPr lang="pt-PT" altLang="pt-PT" sz="1800" dirty="0" err="1"/>
              <a:t>anticipation</a:t>
            </a:r>
            <a:r>
              <a:rPr lang="pt-PT" altLang="pt-PT" sz="1800" dirty="0"/>
              <a:t> </a:t>
            </a:r>
            <a:r>
              <a:rPr lang="pt-PT" altLang="pt-PT" sz="1800" dirty="0" err="1"/>
              <a:t>and</a:t>
            </a:r>
            <a:r>
              <a:rPr lang="pt-PT" altLang="pt-PT" sz="1800" dirty="0"/>
              <a:t> </a:t>
            </a:r>
            <a:r>
              <a:rPr lang="pt-PT" altLang="pt-PT" sz="1800" dirty="0" err="1"/>
              <a:t>preparation</a:t>
            </a:r>
            <a:r>
              <a:rPr lang="pt-PT" altLang="pt-PT" sz="1800" dirty="0"/>
              <a:t> ("</a:t>
            </a:r>
            <a:r>
              <a:rPr lang="pt-PT" altLang="pt-PT" sz="1800" dirty="0" err="1"/>
              <a:t>Acts</a:t>
            </a:r>
            <a:r>
              <a:rPr lang="pt-PT" altLang="pt-PT" sz="1800" dirty="0"/>
              <a:t> </a:t>
            </a:r>
            <a:r>
              <a:rPr lang="pt-PT" altLang="pt-PT" sz="1800" dirty="0" err="1"/>
              <a:t>of</a:t>
            </a:r>
            <a:r>
              <a:rPr lang="pt-PT" altLang="pt-PT" sz="1800" dirty="0"/>
              <a:t> </a:t>
            </a:r>
            <a:r>
              <a:rPr lang="pt-PT" altLang="pt-PT" sz="1800" dirty="0" err="1"/>
              <a:t>God</a:t>
            </a:r>
            <a:r>
              <a:rPr lang="pt-PT" altLang="pt-PT" sz="1800" dirty="0"/>
              <a:t>").</a:t>
            </a:r>
          </a:p>
          <a:p>
            <a:pPr algn="just" eaLnBrk="1" hangingPunct="1">
              <a:lnSpc>
                <a:spcPct val="80000"/>
              </a:lnSpc>
            </a:pPr>
            <a:r>
              <a:rPr lang="pt-PT" altLang="pt-PT" sz="1800" dirty="0"/>
              <a:t>No </a:t>
            </a:r>
            <a:r>
              <a:rPr lang="pt-PT" altLang="pt-PT" sz="1800" dirty="0" err="1"/>
              <a:t>company</a:t>
            </a:r>
            <a:r>
              <a:rPr lang="pt-PT" altLang="pt-PT" sz="1800" dirty="0"/>
              <a:t> can </a:t>
            </a:r>
            <a:r>
              <a:rPr lang="pt-PT" altLang="pt-PT" sz="1800" dirty="0" err="1"/>
              <a:t>anticipate</a:t>
            </a:r>
            <a:r>
              <a:rPr lang="pt-PT" altLang="pt-PT" sz="1800" dirty="0"/>
              <a:t> </a:t>
            </a:r>
            <a:r>
              <a:rPr lang="pt-PT" altLang="pt-PT" sz="1800" dirty="0" err="1"/>
              <a:t>all</a:t>
            </a:r>
            <a:r>
              <a:rPr lang="pt-PT" altLang="pt-PT" sz="1800" dirty="0"/>
              <a:t> </a:t>
            </a:r>
            <a:r>
              <a:rPr lang="pt-PT" altLang="pt-PT" sz="1800" dirty="0" err="1"/>
              <a:t>risk</a:t>
            </a:r>
            <a:r>
              <a:rPr lang="pt-PT" altLang="pt-PT" sz="1800" dirty="0"/>
              <a:t> </a:t>
            </a:r>
            <a:r>
              <a:rPr lang="pt-PT" altLang="pt-PT" sz="1800" dirty="0" err="1" smtClean="0"/>
              <a:t>events</a:t>
            </a:r>
            <a:r>
              <a:rPr lang="pt-PT" altLang="pt-PT" sz="1800" dirty="0" smtClean="0"/>
              <a:t>. SRM </a:t>
            </a:r>
            <a:r>
              <a:rPr lang="pt-PT" altLang="pt-PT" sz="1800" dirty="0" err="1"/>
              <a:t>is</a:t>
            </a:r>
            <a:r>
              <a:rPr lang="pt-PT" altLang="pt-PT" sz="1800" dirty="0"/>
              <a:t> </a:t>
            </a:r>
            <a:r>
              <a:rPr lang="pt-PT" altLang="pt-PT" sz="1800" dirty="0" err="1"/>
              <a:t>not</a:t>
            </a:r>
            <a:r>
              <a:rPr lang="pt-PT" altLang="pt-PT" sz="1800" dirty="0"/>
              <a:t> a box-</a:t>
            </a:r>
            <a:r>
              <a:rPr lang="pt-PT" altLang="pt-PT" sz="1800" dirty="0" err="1"/>
              <a:t>checking</a:t>
            </a:r>
            <a:r>
              <a:rPr lang="pt-PT" altLang="pt-PT" sz="1800" dirty="0"/>
              <a:t> </a:t>
            </a:r>
            <a:r>
              <a:rPr lang="pt-PT" altLang="pt-PT" sz="1800" dirty="0" err="1"/>
              <a:t>exercise</a:t>
            </a:r>
            <a:r>
              <a:rPr lang="pt-PT" altLang="pt-PT" sz="1800" dirty="0"/>
              <a:t>: </a:t>
            </a:r>
            <a:r>
              <a:rPr lang="pt-PT" altLang="pt-PT" sz="1800" dirty="0" err="1"/>
              <a:t>there</a:t>
            </a:r>
            <a:r>
              <a:rPr lang="pt-PT" altLang="pt-PT" sz="1800" dirty="0"/>
              <a:t> are </a:t>
            </a:r>
            <a:r>
              <a:rPr lang="pt-PT" altLang="pt-PT" sz="1800" dirty="0" err="1"/>
              <a:t>substantial</a:t>
            </a:r>
            <a:r>
              <a:rPr lang="pt-PT" altLang="pt-PT" sz="1800" dirty="0"/>
              <a:t> </a:t>
            </a:r>
            <a:r>
              <a:rPr lang="pt-PT" altLang="pt-PT" sz="1800" dirty="0" err="1"/>
              <a:t>costs</a:t>
            </a:r>
            <a:r>
              <a:rPr lang="pt-PT" altLang="pt-PT" sz="1800" dirty="0"/>
              <a:t> </a:t>
            </a:r>
            <a:r>
              <a:rPr lang="pt-PT" altLang="pt-PT" sz="1800" dirty="0" err="1"/>
              <a:t>and</a:t>
            </a:r>
            <a:r>
              <a:rPr lang="pt-PT" altLang="pt-PT" sz="1800" dirty="0"/>
              <a:t> </a:t>
            </a:r>
            <a:r>
              <a:rPr lang="pt-PT" altLang="pt-PT" sz="1800" dirty="0" err="1"/>
              <a:t>efforts</a:t>
            </a:r>
            <a:r>
              <a:rPr lang="pt-PT" altLang="pt-PT" sz="1800" dirty="0"/>
              <a:t> </a:t>
            </a:r>
            <a:r>
              <a:rPr lang="pt-PT" altLang="pt-PT" sz="1800" dirty="0" err="1"/>
              <a:t>involved</a:t>
            </a:r>
            <a:r>
              <a:rPr lang="pt-PT" altLang="pt-PT" sz="1800" dirty="0"/>
              <a:t> to SRM.</a:t>
            </a:r>
          </a:p>
          <a:p>
            <a:pPr algn="just" eaLnBrk="1" hangingPunct="1">
              <a:lnSpc>
                <a:spcPct val="80000"/>
              </a:lnSpc>
            </a:pPr>
            <a:r>
              <a:rPr lang="pt-PT" altLang="pt-PT" sz="1800" dirty="0"/>
              <a:t>A major </a:t>
            </a:r>
            <a:r>
              <a:rPr lang="pt-PT" altLang="pt-PT" sz="1800" dirty="0" err="1"/>
              <a:t>potential</a:t>
            </a:r>
            <a:r>
              <a:rPr lang="pt-PT" altLang="pt-PT" sz="1800" dirty="0"/>
              <a:t> </a:t>
            </a:r>
            <a:r>
              <a:rPr lang="pt-PT" altLang="pt-PT" sz="1800" dirty="0" err="1"/>
              <a:t>issue</a:t>
            </a:r>
            <a:r>
              <a:rPr lang="pt-PT" altLang="pt-PT" sz="1800" dirty="0"/>
              <a:t> in </a:t>
            </a:r>
            <a:r>
              <a:rPr lang="pt-PT" altLang="pt-PT" sz="1800" dirty="0" err="1"/>
              <a:t>accomplishing</a:t>
            </a:r>
            <a:r>
              <a:rPr lang="pt-PT" altLang="pt-PT" sz="1800" dirty="0"/>
              <a:t> </a:t>
            </a:r>
            <a:r>
              <a:rPr lang="pt-PT" altLang="pt-PT" sz="1800" dirty="0" err="1"/>
              <a:t>progress</a:t>
            </a:r>
            <a:r>
              <a:rPr lang="pt-PT" altLang="pt-PT" sz="1800" dirty="0"/>
              <a:t> </a:t>
            </a:r>
            <a:r>
              <a:rPr lang="pt-PT" altLang="pt-PT" sz="1800" dirty="0" err="1"/>
              <a:t>with</a:t>
            </a:r>
            <a:r>
              <a:rPr lang="pt-PT" altLang="pt-PT" sz="1800" dirty="0"/>
              <a:t> </a:t>
            </a:r>
            <a:r>
              <a:rPr lang="pt-PT" altLang="pt-PT" sz="1800" dirty="0" err="1"/>
              <a:t>regards</a:t>
            </a:r>
            <a:r>
              <a:rPr lang="pt-PT" altLang="pt-PT" sz="1800" dirty="0"/>
              <a:t> to SRM </a:t>
            </a:r>
            <a:r>
              <a:rPr lang="pt-PT" altLang="pt-PT" sz="1800" dirty="0" err="1"/>
              <a:t>is</a:t>
            </a:r>
            <a:r>
              <a:rPr lang="pt-PT" altLang="pt-PT" sz="1800" dirty="0"/>
              <a:t> </a:t>
            </a:r>
            <a:r>
              <a:rPr lang="pt-PT" altLang="pt-PT" sz="1800" dirty="0" err="1"/>
              <a:t>that</a:t>
            </a:r>
            <a:r>
              <a:rPr lang="pt-PT" altLang="pt-PT" sz="1800" dirty="0"/>
              <a:t> in light </a:t>
            </a:r>
            <a:r>
              <a:rPr lang="pt-PT" altLang="pt-PT" sz="1800" dirty="0" err="1"/>
              <a:t>of</a:t>
            </a:r>
            <a:r>
              <a:rPr lang="pt-PT" altLang="pt-PT" sz="1800" dirty="0"/>
              <a:t> </a:t>
            </a:r>
            <a:r>
              <a:rPr lang="pt-PT" altLang="pt-PT" sz="1800" dirty="0" err="1"/>
              <a:t>Sarbanes-Oxley</a:t>
            </a:r>
            <a:r>
              <a:rPr lang="pt-PT" altLang="pt-PT" sz="1800" dirty="0"/>
              <a:t> </a:t>
            </a:r>
            <a:r>
              <a:rPr lang="pt-PT" altLang="pt-PT" sz="1800" dirty="0" err="1"/>
              <a:t>and</a:t>
            </a:r>
            <a:r>
              <a:rPr lang="pt-PT" altLang="pt-PT" sz="1800" dirty="0"/>
              <a:t> </a:t>
            </a:r>
            <a:r>
              <a:rPr lang="pt-PT" altLang="pt-PT" sz="1800" dirty="0" err="1"/>
              <a:t>other</a:t>
            </a:r>
            <a:r>
              <a:rPr lang="pt-PT" altLang="pt-PT" sz="1800" dirty="0"/>
              <a:t> </a:t>
            </a:r>
            <a:r>
              <a:rPr lang="pt-PT" altLang="pt-PT" sz="1800" dirty="0" err="1"/>
              <a:t>post</a:t>
            </a:r>
            <a:r>
              <a:rPr lang="pt-PT" altLang="pt-PT" sz="1800" dirty="0"/>
              <a:t>-Enron </a:t>
            </a:r>
            <a:r>
              <a:rPr lang="pt-PT" altLang="pt-PT" sz="1800" dirty="0" err="1"/>
              <a:t>developments</a:t>
            </a:r>
            <a:r>
              <a:rPr lang="pt-PT" altLang="pt-PT" sz="1800" dirty="0"/>
              <a:t>, </a:t>
            </a:r>
            <a:r>
              <a:rPr lang="pt-PT" altLang="pt-PT" sz="1800" dirty="0" err="1"/>
              <a:t>companies</a:t>
            </a:r>
            <a:r>
              <a:rPr lang="pt-PT" altLang="pt-PT" sz="1800" dirty="0"/>
              <a:t> </a:t>
            </a:r>
            <a:r>
              <a:rPr lang="pt-PT" altLang="pt-PT" sz="1800" dirty="0" err="1"/>
              <a:t>may</a:t>
            </a:r>
            <a:r>
              <a:rPr lang="pt-PT" altLang="pt-PT" sz="1800" dirty="0"/>
              <a:t> </a:t>
            </a:r>
            <a:r>
              <a:rPr lang="pt-PT" altLang="pt-PT" sz="1800" dirty="0" err="1"/>
              <a:t>likely</a:t>
            </a:r>
            <a:r>
              <a:rPr lang="pt-PT" altLang="pt-PT" sz="1800" dirty="0"/>
              <a:t> </a:t>
            </a:r>
            <a:r>
              <a:rPr lang="pt-PT" altLang="pt-PT" sz="1800" dirty="0" err="1"/>
              <a:t>view</a:t>
            </a:r>
            <a:r>
              <a:rPr lang="pt-PT" altLang="pt-PT" sz="1800" dirty="0"/>
              <a:t> SRM as </a:t>
            </a:r>
            <a:r>
              <a:rPr lang="pt-PT" altLang="pt-PT" sz="1800" dirty="0" err="1"/>
              <a:t>simply</a:t>
            </a:r>
            <a:r>
              <a:rPr lang="pt-PT" altLang="pt-PT" sz="1800" dirty="0"/>
              <a:t> </a:t>
            </a:r>
            <a:r>
              <a:rPr lang="pt-PT" altLang="pt-PT" sz="1800" dirty="0" err="1"/>
              <a:t>another</a:t>
            </a:r>
            <a:r>
              <a:rPr lang="pt-PT" altLang="pt-PT" sz="1800" dirty="0"/>
              <a:t> </a:t>
            </a:r>
            <a:r>
              <a:rPr lang="pt-PT" altLang="pt-PT" sz="1800" dirty="0" err="1"/>
              <a:t>regulation</a:t>
            </a:r>
            <a:r>
              <a:rPr lang="pt-PT" altLang="pt-PT" sz="1800" dirty="0"/>
              <a:t> </a:t>
            </a:r>
            <a:r>
              <a:rPr lang="pt-PT" altLang="pt-PT" sz="1800" dirty="0" err="1"/>
              <a:t>being</a:t>
            </a:r>
            <a:r>
              <a:rPr lang="pt-PT" altLang="pt-PT" sz="1800" dirty="0"/>
              <a:t> </a:t>
            </a:r>
            <a:r>
              <a:rPr lang="pt-PT" altLang="pt-PT" sz="1800" dirty="0" err="1"/>
              <a:t>imposed</a:t>
            </a:r>
            <a:r>
              <a:rPr lang="pt-PT" altLang="pt-PT" sz="1800" dirty="0"/>
              <a:t> </a:t>
            </a:r>
            <a:r>
              <a:rPr lang="pt-PT" altLang="pt-PT" sz="1800" dirty="0" err="1"/>
              <a:t>on</a:t>
            </a:r>
            <a:r>
              <a:rPr lang="pt-PT" altLang="pt-PT" sz="1800" dirty="0"/>
              <a:t> </a:t>
            </a:r>
            <a:r>
              <a:rPr lang="pt-PT" altLang="pt-PT" sz="1800" dirty="0" err="1"/>
              <a:t>them</a:t>
            </a:r>
            <a:r>
              <a:rPr lang="pt-PT" altLang="pt-PT" sz="1800" dirty="0"/>
              <a:t> </a:t>
            </a:r>
            <a:r>
              <a:rPr lang="pt-PT" altLang="pt-PT" sz="1800" dirty="0" err="1"/>
              <a:t>rather</a:t>
            </a:r>
            <a:r>
              <a:rPr lang="pt-PT" altLang="pt-PT" sz="1800" dirty="0"/>
              <a:t> </a:t>
            </a:r>
            <a:r>
              <a:rPr lang="pt-PT" altLang="pt-PT" sz="1800" dirty="0" err="1"/>
              <a:t>than</a:t>
            </a:r>
            <a:r>
              <a:rPr lang="pt-PT" altLang="pt-PT" sz="1800" dirty="0"/>
              <a:t> </a:t>
            </a:r>
            <a:r>
              <a:rPr lang="pt-PT" altLang="pt-PT" sz="1800" dirty="0" err="1"/>
              <a:t>new</a:t>
            </a:r>
            <a:r>
              <a:rPr lang="pt-PT" altLang="pt-PT" sz="1800" dirty="0"/>
              <a:t> "</a:t>
            </a:r>
            <a:r>
              <a:rPr lang="pt-PT" altLang="pt-PT" sz="1800" dirty="0" err="1"/>
              <a:t>ground</a:t>
            </a:r>
            <a:r>
              <a:rPr lang="pt-PT" altLang="pt-PT" sz="1800" dirty="0"/>
              <a:t> rules" </a:t>
            </a:r>
            <a:r>
              <a:rPr lang="pt-PT" altLang="pt-PT" sz="1800" dirty="0" err="1"/>
              <a:t>that</a:t>
            </a:r>
            <a:r>
              <a:rPr lang="pt-PT" altLang="pt-PT" sz="1800" dirty="0"/>
              <a:t>, </a:t>
            </a:r>
            <a:r>
              <a:rPr lang="pt-PT" altLang="pt-PT" sz="1800" dirty="0" err="1"/>
              <a:t>if</a:t>
            </a:r>
            <a:r>
              <a:rPr lang="pt-PT" altLang="pt-PT" sz="1800" dirty="0"/>
              <a:t> </a:t>
            </a:r>
            <a:r>
              <a:rPr lang="pt-PT" altLang="pt-PT" sz="1800" dirty="0" err="1"/>
              <a:t>followed</a:t>
            </a:r>
            <a:r>
              <a:rPr lang="pt-PT" altLang="pt-PT" sz="1800" dirty="0"/>
              <a:t> </a:t>
            </a:r>
            <a:r>
              <a:rPr lang="pt-PT" altLang="pt-PT" sz="1800" dirty="0" err="1"/>
              <a:t>enthusiastically</a:t>
            </a:r>
            <a:r>
              <a:rPr lang="pt-PT" altLang="pt-PT" sz="1800" dirty="0"/>
              <a:t>, </a:t>
            </a:r>
            <a:r>
              <a:rPr lang="pt-PT" altLang="pt-PT" sz="1800" dirty="0" err="1"/>
              <a:t>have</a:t>
            </a:r>
            <a:r>
              <a:rPr lang="pt-PT" altLang="pt-PT" sz="1800" dirty="0"/>
              <a:t> </a:t>
            </a:r>
            <a:r>
              <a:rPr lang="pt-PT" altLang="pt-PT" sz="1800" dirty="0" err="1"/>
              <a:t>the</a:t>
            </a:r>
            <a:r>
              <a:rPr lang="pt-PT" altLang="pt-PT" sz="1800" dirty="0"/>
              <a:t> </a:t>
            </a:r>
            <a:r>
              <a:rPr lang="pt-PT" altLang="pt-PT" sz="1800" dirty="0" err="1"/>
              <a:t>potential</a:t>
            </a:r>
            <a:r>
              <a:rPr lang="pt-PT" altLang="pt-PT" sz="1800" dirty="0"/>
              <a:t> to </a:t>
            </a:r>
            <a:r>
              <a:rPr lang="pt-PT" altLang="pt-PT" sz="1800" dirty="0" err="1"/>
              <a:t>provide</a:t>
            </a:r>
            <a:r>
              <a:rPr lang="pt-PT" altLang="pt-PT" sz="1800" dirty="0"/>
              <a:t> global </a:t>
            </a:r>
            <a:r>
              <a:rPr lang="pt-PT" altLang="pt-PT" sz="1800" dirty="0" err="1"/>
              <a:t>competitive</a:t>
            </a:r>
            <a:r>
              <a:rPr lang="pt-PT" altLang="pt-PT" sz="1800" dirty="0"/>
              <a:t> </a:t>
            </a:r>
            <a:r>
              <a:rPr lang="pt-PT" altLang="pt-PT" sz="1800" dirty="0" err="1"/>
              <a:t>advantage</a:t>
            </a:r>
            <a:r>
              <a:rPr lang="pt-PT" altLang="pt-PT" sz="1800" dirty="0"/>
              <a:t> </a:t>
            </a:r>
            <a:r>
              <a:rPr lang="pt-PT" altLang="pt-PT" sz="1800" dirty="0" err="1"/>
              <a:t>and</a:t>
            </a:r>
            <a:r>
              <a:rPr lang="pt-PT" altLang="pt-PT" sz="1800" dirty="0"/>
              <a:t> </a:t>
            </a:r>
            <a:r>
              <a:rPr lang="pt-PT" altLang="pt-PT" sz="1800" dirty="0" err="1"/>
              <a:t>enhance</a:t>
            </a:r>
            <a:r>
              <a:rPr lang="pt-PT" altLang="pt-PT" sz="1800" dirty="0"/>
              <a:t> </a:t>
            </a:r>
            <a:r>
              <a:rPr lang="pt-PT" altLang="pt-PT" sz="1800" dirty="0" err="1"/>
              <a:t>shareholder</a:t>
            </a:r>
            <a:r>
              <a:rPr lang="pt-PT" altLang="pt-PT" sz="1800" dirty="0"/>
              <a:t> </a:t>
            </a:r>
            <a:r>
              <a:rPr lang="pt-PT" altLang="pt-PT" sz="1800" dirty="0" err="1"/>
              <a:t>value</a:t>
            </a:r>
            <a:r>
              <a:rPr lang="pt-PT" altLang="pt-PT" sz="1800" dirty="0"/>
              <a:t>.</a:t>
            </a:r>
            <a:endParaRPr lang="pt-PT" altLang="pt-PT" sz="1800" b="1" dirty="0"/>
          </a:p>
          <a:p>
            <a:pPr algn="just" eaLnBrk="1" hangingPunct="1">
              <a:lnSpc>
                <a:spcPct val="80000"/>
              </a:lnSpc>
            </a:pPr>
            <a:r>
              <a:rPr lang="pt-PT" altLang="pt-PT" sz="1800" b="1" dirty="0" err="1"/>
              <a:t>Assumptions</a:t>
            </a:r>
            <a:r>
              <a:rPr lang="pt-PT" altLang="pt-PT" sz="1800" b="1" dirty="0"/>
              <a:t> </a:t>
            </a:r>
            <a:r>
              <a:rPr lang="pt-PT" altLang="pt-PT" sz="1800" b="1" dirty="0" err="1"/>
              <a:t>of</a:t>
            </a:r>
            <a:r>
              <a:rPr lang="pt-PT" altLang="pt-PT" sz="1800" b="1" dirty="0"/>
              <a:t> </a:t>
            </a:r>
            <a:r>
              <a:rPr lang="pt-PT" altLang="pt-PT" sz="1800" b="1" dirty="0" err="1"/>
              <a:t>Strategic</a:t>
            </a:r>
            <a:r>
              <a:rPr lang="pt-PT" altLang="pt-PT" sz="1800" b="1" dirty="0"/>
              <a:t> </a:t>
            </a:r>
            <a:r>
              <a:rPr lang="pt-PT" altLang="pt-PT" sz="1800" b="1" dirty="0" err="1"/>
              <a:t>Risk</a:t>
            </a:r>
            <a:r>
              <a:rPr lang="pt-PT" altLang="pt-PT" sz="1800" b="1" dirty="0"/>
              <a:t> Management. </a:t>
            </a:r>
            <a:r>
              <a:rPr lang="pt-PT" altLang="pt-PT" sz="1800" b="1" dirty="0" err="1"/>
              <a:t>Conditions</a:t>
            </a:r>
            <a:endParaRPr lang="pt-PT" altLang="pt-PT" sz="1800" b="1" dirty="0"/>
          </a:p>
          <a:p>
            <a:pPr algn="just" eaLnBrk="1" hangingPunct="1">
              <a:lnSpc>
                <a:spcPct val="80000"/>
              </a:lnSpc>
            </a:pPr>
            <a:r>
              <a:rPr lang="pt-PT" altLang="pt-PT" sz="1800" dirty="0" err="1"/>
              <a:t>It</a:t>
            </a:r>
            <a:r>
              <a:rPr lang="pt-PT" altLang="pt-PT" sz="1800" dirty="0"/>
              <a:t> </a:t>
            </a:r>
            <a:r>
              <a:rPr lang="pt-PT" altLang="pt-PT" sz="1800" dirty="0" err="1"/>
              <a:t>is</a:t>
            </a:r>
            <a:r>
              <a:rPr lang="pt-PT" altLang="pt-PT" sz="1800" dirty="0"/>
              <a:t> </a:t>
            </a:r>
            <a:r>
              <a:rPr lang="pt-PT" altLang="pt-PT" sz="1800" dirty="0" err="1"/>
              <a:t>possible</a:t>
            </a:r>
            <a:r>
              <a:rPr lang="pt-PT" altLang="pt-PT" sz="1800" dirty="0"/>
              <a:t> to prepare for major future </a:t>
            </a:r>
            <a:r>
              <a:rPr lang="pt-PT" altLang="pt-PT" sz="1800" dirty="0" err="1" smtClean="0"/>
              <a:t>risks</a:t>
            </a:r>
            <a:r>
              <a:rPr lang="pt-PT" altLang="pt-PT" sz="1800" dirty="0" smtClean="0"/>
              <a:t>. </a:t>
            </a:r>
            <a:r>
              <a:rPr lang="pt-PT" altLang="pt-PT" sz="1800" dirty="0" err="1" smtClean="0"/>
              <a:t>Preparing</a:t>
            </a:r>
            <a:r>
              <a:rPr lang="pt-PT" altLang="pt-PT" sz="1800" dirty="0" smtClean="0"/>
              <a:t> </a:t>
            </a:r>
            <a:r>
              <a:rPr lang="pt-PT" altLang="pt-PT" sz="1800" dirty="0" err="1"/>
              <a:t>is</a:t>
            </a:r>
            <a:r>
              <a:rPr lang="pt-PT" altLang="pt-PT" sz="1800" dirty="0"/>
              <a:t> </a:t>
            </a:r>
            <a:r>
              <a:rPr lang="pt-PT" altLang="pt-PT" sz="1800" dirty="0" err="1"/>
              <a:t>useful</a:t>
            </a:r>
            <a:r>
              <a:rPr lang="pt-PT" altLang="pt-PT" sz="1800" dirty="0"/>
              <a:t>.</a:t>
            </a:r>
          </a:p>
          <a:p>
            <a:pPr eaLnBrk="1" hangingPunct="1">
              <a:lnSpc>
                <a:spcPct val="80000"/>
              </a:lnSpc>
            </a:pPr>
            <a:endParaRPr lang="pt-PT" altLang="pt-PT" sz="1800" dirty="0"/>
          </a:p>
        </p:txBody>
      </p:sp>
    </p:spTree>
    <p:extLst>
      <p:ext uri="{BB962C8B-B14F-4D97-AF65-F5344CB8AC3E}">
        <p14:creationId xmlns:p14="http://schemas.microsoft.com/office/powerpoint/2010/main" val="38860746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Crisis Management </a:t>
            </a:r>
            <a:endParaRPr lang="pt-PT" b="1" dirty="0" smtClean="0"/>
          </a:p>
        </p:txBody>
      </p:sp>
      <p:sp>
        <p:nvSpPr>
          <p:cNvPr id="119811" name="Rectangle 3"/>
          <p:cNvSpPr>
            <a:spLocks noGrp="1" noChangeArrowheads="1"/>
          </p:cNvSpPr>
          <p:nvPr>
            <p:ph type="body" idx="1"/>
          </p:nvPr>
        </p:nvSpPr>
        <p:spPr/>
        <p:txBody>
          <a:bodyPr/>
          <a:lstStyle/>
          <a:p>
            <a:pPr algn="just" eaLnBrk="1" hangingPunct="1">
              <a:lnSpc>
                <a:spcPct val="80000"/>
              </a:lnSpc>
            </a:pPr>
            <a:r>
              <a:rPr lang="pt-PT" altLang="pt-PT" sz="2400" dirty="0" err="1"/>
              <a:t>Obviously</a:t>
            </a:r>
            <a:r>
              <a:rPr lang="pt-PT" altLang="pt-PT" sz="2400" dirty="0"/>
              <a:t>, </a:t>
            </a:r>
            <a:r>
              <a:rPr lang="pt-PT" altLang="pt-PT" sz="2400" dirty="0" err="1"/>
              <a:t>any</a:t>
            </a:r>
            <a:r>
              <a:rPr lang="pt-PT" altLang="pt-PT" sz="2400" dirty="0"/>
              <a:t> </a:t>
            </a:r>
            <a:r>
              <a:rPr lang="pt-PT" altLang="pt-PT" sz="2400" dirty="0" err="1"/>
              <a:t>corporation</a:t>
            </a:r>
            <a:r>
              <a:rPr lang="pt-PT" altLang="pt-PT" sz="2400" dirty="0"/>
              <a:t> </a:t>
            </a:r>
            <a:r>
              <a:rPr lang="pt-PT" altLang="pt-PT" sz="2400" dirty="0" err="1"/>
              <a:t>hopes</a:t>
            </a:r>
            <a:r>
              <a:rPr lang="pt-PT" altLang="pt-PT" sz="2400" dirty="0"/>
              <a:t> </a:t>
            </a:r>
            <a:r>
              <a:rPr lang="pt-PT" altLang="pt-PT" sz="2400" dirty="0" err="1"/>
              <a:t>not</a:t>
            </a:r>
            <a:r>
              <a:rPr lang="pt-PT" altLang="pt-PT" sz="2400" dirty="0"/>
              <a:t> to face "</a:t>
            </a:r>
            <a:r>
              <a:rPr lang="pt-PT" altLang="pt-PT" sz="2400" dirty="0" err="1"/>
              <a:t>situations</a:t>
            </a:r>
            <a:r>
              <a:rPr lang="pt-PT" altLang="pt-PT" sz="2400" dirty="0"/>
              <a:t> </a:t>
            </a:r>
            <a:r>
              <a:rPr lang="pt-PT" altLang="pt-PT" sz="2400" dirty="0" err="1"/>
              <a:t>causing</a:t>
            </a:r>
            <a:r>
              <a:rPr lang="pt-PT" altLang="pt-PT" sz="2400" dirty="0"/>
              <a:t> a </a:t>
            </a:r>
            <a:r>
              <a:rPr lang="pt-PT" altLang="pt-PT" sz="2400" dirty="0" err="1"/>
              <a:t>significant</a:t>
            </a:r>
            <a:r>
              <a:rPr lang="pt-PT" altLang="pt-PT" sz="2400" dirty="0"/>
              <a:t> business </a:t>
            </a:r>
            <a:r>
              <a:rPr lang="pt-PT" altLang="pt-PT" sz="2400" dirty="0" err="1"/>
              <a:t>disruption</a:t>
            </a:r>
            <a:r>
              <a:rPr lang="pt-PT" altLang="pt-PT" sz="2400" dirty="0"/>
              <a:t> </a:t>
            </a:r>
            <a:r>
              <a:rPr lang="pt-PT" altLang="pt-PT" sz="2400" dirty="0" err="1"/>
              <a:t>which</a:t>
            </a:r>
            <a:r>
              <a:rPr lang="pt-PT" altLang="pt-PT" sz="2400" dirty="0"/>
              <a:t> </a:t>
            </a:r>
            <a:r>
              <a:rPr lang="pt-PT" altLang="pt-PT" sz="2400" dirty="0" err="1"/>
              <a:t>stimulates</a:t>
            </a:r>
            <a:r>
              <a:rPr lang="pt-PT" altLang="pt-PT" sz="2400" dirty="0"/>
              <a:t> </a:t>
            </a:r>
            <a:r>
              <a:rPr lang="pt-PT" altLang="pt-PT" sz="2400" dirty="0" err="1"/>
              <a:t>extensive</a:t>
            </a:r>
            <a:r>
              <a:rPr lang="pt-PT" altLang="pt-PT" sz="2400" dirty="0"/>
              <a:t> media </a:t>
            </a:r>
            <a:r>
              <a:rPr lang="pt-PT" altLang="pt-PT" sz="2400" dirty="0" err="1"/>
              <a:t>coverage</a:t>
            </a:r>
            <a:r>
              <a:rPr lang="pt-PT" altLang="pt-PT" sz="2400" dirty="0"/>
              <a:t>" (</a:t>
            </a:r>
            <a:r>
              <a:rPr lang="pt-PT" altLang="pt-PT" sz="2400" b="1" dirty="0" err="1"/>
              <a:t>crisis</a:t>
            </a:r>
            <a:r>
              <a:rPr lang="pt-PT" altLang="pt-PT" sz="2400" dirty="0"/>
              <a:t>). </a:t>
            </a:r>
            <a:r>
              <a:rPr lang="pt-PT" altLang="pt-PT" sz="2400" dirty="0" err="1"/>
              <a:t>The</a:t>
            </a:r>
            <a:r>
              <a:rPr lang="pt-PT" altLang="pt-PT" sz="2400" dirty="0"/>
              <a:t> </a:t>
            </a:r>
            <a:r>
              <a:rPr lang="pt-PT" altLang="pt-PT" sz="2400" dirty="0" err="1"/>
              <a:t>public</a:t>
            </a:r>
            <a:r>
              <a:rPr lang="pt-PT" altLang="pt-PT" sz="2400" dirty="0"/>
              <a:t> </a:t>
            </a:r>
            <a:r>
              <a:rPr lang="pt-PT" altLang="pt-PT" sz="2400" dirty="0" err="1"/>
              <a:t>scrutiny</a:t>
            </a:r>
            <a:r>
              <a:rPr lang="pt-PT" altLang="pt-PT" sz="2400" dirty="0"/>
              <a:t> </a:t>
            </a:r>
            <a:r>
              <a:rPr lang="pt-PT" altLang="pt-PT" sz="2400" dirty="0" err="1"/>
              <a:t>that</a:t>
            </a:r>
            <a:r>
              <a:rPr lang="pt-PT" altLang="pt-PT" sz="2400" dirty="0"/>
              <a:t> </a:t>
            </a:r>
            <a:r>
              <a:rPr lang="pt-PT" altLang="pt-PT" sz="2400" dirty="0" err="1"/>
              <a:t>is</a:t>
            </a:r>
            <a:r>
              <a:rPr lang="pt-PT" altLang="pt-PT" sz="2400" dirty="0"/>
              <a:t> a </a:t>
            </a:r>
            <a:r>
              <a:rPr lang="pt-PT" altLang="pt-PT" sz="2400" dirty="0" err="1"/>
              <a:t>result</a:t>
            </a:r>
            <a:r>
              <a:rPr lang="pt-PT" altLang="pt-PT" sz="2400" dirty="0"/>
              <a:t> </a:t>
            </a:r>
            <a:r>
              <a:rPr lang="pt-PT" altLang="pt-PT" sz="2400" dirty="0" err="1"/>
              <a:t>from</a:t>
            </a:r>
            <a:r>
              <a:rPr lang="pt-PT" altLang="pt-PT" sz="2400" dirty="0"/>
              <a:t> </a:t>
            </a:r>
            <a:r>
              <a:rPr lang="pt-PT" altLang="pt-PT" sz="2400" dirty="0" err="1"/>
              <a:t>this</a:t>
            </a:r>
            <a:r>
              <a:rPr lang="pt-PT" altLang="pt-PT" sz="2400" dirty="0"/>
              <a:t> media </a:t>
            </a:r>
            <a:r>
              <a:rPr lang="pt-PT" altLang="pt-PT" sz="2400" dirty="0" err="1"/>
              <a:t>coverage</a:t>
            </a:r>
            <a:r>
              <a:rPr lang="pt-PT" altLang="pt-PT" sz="2400" dirty="0"/>
              <a:t> </a:t>
            </a:r>
            <a:r>
              <a:rPr lang="pt-PT" altLang="pt-PT" sz="2400" dirty="0" err="1"/>
              <a:t>often</a:t>
            </a:r>
            <a:r>
              <a:rPr lang="pt-PT" altLang="pt-PT" sz="2400" dirty="0"/>
              <a:t> </a:t>
            </a:r>
            <a:r>
              <a:rPr lang="pt-PT" altLang="pt-PT" sz="2400" dirty="0" err="1"/>
              <a:t>affects</a:t>
            </a:r>
            <a:r>
              <a:rPr lang="pt-PT" altLang="pt-PT" sz="2400" dirty="0"/>
              <a:t> </a:t>
            </a:r>
            <a:r>
              <a:rPr lang="pt-PT" altLang="pt-PT" sz="2400" dirty="0" err="1"/>
              <a:t>the</a:t>
            </a:r>
            <a:r>
              <a:rPr lang="pt-PT" altLang="pt-PT" sz="2400" dirty="0"/>
              <a:t> normal </a:t>
            </a:r>
            <a:r>
              <a:rPr lang="pt-PT" altLang="pt-PT" sz="2400" dirty="0" err="1"/>
              <a:t>operations</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company</a:t>
            </a:r>
            <a:r>
              <a:rPr lang="pt-PT" altLang="pt-PT" sz="2400" dirty="0"/>
              <a:t> </a:t>
            </a:r>
            <a:r>
              <a:rPr lang="pt-PT" altLang="pt-PT" sz="2400" dirty="0" err="1"/>
              <a:t>and</a:t>
            </a:r>
            <a:r>
              <a:rPr lang="pt-PT" altLang="pt-PT" sz="2400" dirty="0"/>
              <a:t> can </a:t>
            </a:r>
            <a:r>
              <a:rPr lang="pt-PT" altLang="pt-PT" sz="2400" dirty="0" err="1"/>
              <a:t>have</a:t>
            </a:r>
            <a:r>
              <a:rPr lang="pt-PT" altLang="pt-PT" sz="2400" dirty="0"/>
              <a:t> a (negative) financial, </a:t>
            </a:r>
            <a:r>
              <a:rPr lang="pt-PT" altLang="pt-PT" sz="2400" dirty="0" err="1"/>
              <a:t>political</a:t>
            </a:r>
            <a:r>
              <a:rPr lang="pt-PT" altLang="pt-PT" sz="2400" dirty="0"/>
              <a:t>, legal </a:t>
            </a:r>
            <a:r>
              <a:rPr lang="pt-PT" altLang="pt-PT" sz="2400" dirty="0" err="1"/>
              <a:t>and</a:t>
            </a:r>
            <a:r>
              <a:rPr lang="pt-PT" altLang="pt-PT" sz="2400" dirty="0"/>
              <a:t> </a:t>
            </a:r>
            <a:r>
              <a:rPr lang="pt-PT" altLang="pt-PT" sz="2400" dirty="0" err="1"/>
              <a:t>governmental</a:t>
            </a:r>
            <a:r>
              <a:rPr lang="pt-PT" altLang="pt-PT" sz="2400" dirty="0"/>
              <a:t> </a:t>
            </a:r>
            <a:r>
              <a:rPr lang="pt-PT" altLang="pt-PT" sz="2400" dirty="0" err="1"/>
              <a:t>impact</a:t>
            </a:r>
            <a:r>
              <a:rPr lang="pt-PT" altLang="pt-PT" sz="2400" dirty="0"/>
              <a:t>. </a:t>
            </a:r>
            <a:r>
              <a:rPr lang="pt-PT" altLang="pt-PT" sz="2400" dirty="0" err="1"/>
              <a:t>Substantial</a:t>
            </a:r>
            <a:r>
              <a:rPr lang="pt-PT" altLang="pt-PT" sz="2400" dirty="0"/>
              <a:t> </a:t>
            </a:r>
            <a:r>
              <a:rPr lang="pt-PT" altLang="pt-PT" sz="2400" dirty="0" err="1"/>
              <a:t>value</a:t>
            </a:r>
            <a:r>
              <a:rPr lang="pt-PT" altLang="pt-PT" sz="2400" dirty="0"/>
              <a:t> </a:t>
            </a:r>
            <a:r>
              <a:rPr lang="pt-PT" altLang="pt-PT" sz="2400" dirty="0" err="1"/>
              <a:t>destruction</a:t>
            </a:r>
            <a:r>
              <a:rPr lang="pt-PT" altLang="pt-PT" sz="2400" dirty="0"/>
              <a:t> </a:t>
            </a:r>
            <a:r>
              <a:rPr lang="pt-PT" altLang="pt-PT" sz="2400" dirty="0" err="1"/>
              <a:t>is</a:t>
            </a:r>
            <a:r>
              <a:rPr lang="pt-PT" altLang="pt-PT" sz="2400" dirty="0"/>
              <a:t> to </a:t>
            </a:r>
            <a:r>
              <a:rPr lang="pt-PT" altLang="pt-PT" sz="2400" dirty="0" err="1"/>
              <a:t>be</a:t>
            </a:r>
            <a:r>
              <a:rPr lang="pt-PT" altLang="pt-PT" sz="2400" dirty="0"/>
              <a:t> </a:t>
            </a:r>
            <a:r>
              <a:rPr lang="pt-PT" altLang="pt-PT" sz="2400" dirty="0" err="1"/>
              <a:t>feared</a:t>
            </a:r>
            <a:r>
              <a:rPr lang="pt-PT" altLang="pt-PT" sz="2400" dirty="0"/>
              <a:t> </a:t>
            </a:r>
            <a:r>
              <a:rPr lang="pt-PT" altLang="pt-PT" sz="2400" dirty="0" err="1"/>
              <a:t>of</a:t>
            </a:r>
            <a:r>
              <a:rPr lang="pt-PT" altLang="pt-PT" sz="2400" dirty="0"/>
              <a:t>, </a:t>
            </a:r>
            <a:r>
              <a:rPr lang="pt-PT" altLang="pt-PT" sz="2400" dirty="0" err="1"/>
              <a:t>especially</a:t>
            </a:r>
            <a:r>
              <a:rPr lang="pt-PT" altLang="pt-PT" sz="2400" dirty="0"/>
              <a:t> </a:t>
            </a:r>
            <a:r>
              <a:rPr lang="pt-PT" altLang="pt-PT" sz="2400" dirty="0" err="1"/>
              <a:t>when</a:t>
            </a:r>
            <a:r>
              <a:rPr lang="pt-PT" altLang="pt-PT" sz="2400" dirty="0"/>
              <a:t> </a:t>
            </a:r>
            <a:r>
              <a:rPr lang="pt-PT" altLang="pt-PT" sz="2400" dirty="0" err="1"/>
              <a:t>the</a:t>
            </a:r>
            <a:r>
              <a:rPr lang="pt-PT" altLang="pt-PT" sz="2400" dirty="0"/>
              <a:t> </a:t>
            </a:r>
            <a:r>
              <a:rPr lang="pt-PT" altLang="pt-PT" sz="2400" dirty="0" err="1"/>
              <a:t>crisis</a:t>
            </a:r>
            <a:r>
              <a:rPr lang="pt-PT" altLang="pt-PT" sz="2400" dirty="0"/>
              <a:t> </a:t>
            </a:r>
            <a:r>
              <a:rPr lang="pt-PT" altLang="pt-PT" sz="2400" dirty="0" err="1"/>
              <a:t>is</a:t>
            </a:r>
            <a:r>
              <a:rPr lang="pt-PT" altLang="pt-PT" sz="2400" dirty="0"/>
              <a:t> </a:t>
            </a:r>
            <a:r>
              <a:rPr lang="pt-PT" altLang="pt-PT" sz="2400" dirty="0" err="1"/>
              <a:t>not</a:t>
            </a:r>
            <a:r>
              <a:rPr lang="pt-PT" altLang="pt-PT" sz="2400" dirty="0"/>
              <a:t> </a:t>
            </a:r>
            <a:r>
              <a:rPr lang="pt-PT" altLang="pt-PT" sz="2400" dirty="0" err="1"/>
              <a:t>handled</a:t>
            </a:r>
            <a:r>
              <a:rPr lang="pt-PT" altLang="pt-PT" sz="2400" dirty="0"/>
              <a:t> </a:t>
            </a:r>
            <a:r>
              <a:rPr lang="pt-PT" altLang="pt-PT" sz="2400" dirty="0" err="1"/>
              <a:t>well</a:t>
            </a:r>
            <a:r>
              <a:rPr lang="pt-PT" altLang="pt-PT" sz="2400" dirty="0"/>
              <a:t> in </a:t>
            </a:r>
            <a:r>
              <a:rPr lang="pt-PT" altLang="pt-PT" sz="2400" dirty="0" err="1"/>
              <a:t>the</a:t>
            </a:r>
            <a:r>
              <a:rPr lang="pt-PT" altLang="pt-PT" sz="2400" dirty="0"/>
              <a:t> </a:t>
            </a:r>
            <a:r>
              <a:rPr lang="pt-PT" altLang="pt-PT" sz="2400" dirty="0" err="1"/>
              <a:t>perception</a:t>
            </a:r>
            <a:r>
              <a:rPr lang="pt-PT" altLang="pt-PT" sz="2400" dirty="0"/>
              <a:t> </a:t>
            </a:r>
            <a:r>
              <a:rPr lang="pt-PT" altLang="pt-PT" sz="2400" dirty="0" err="1"/>
              <a:t>of</a:t>
            </a:r>
            <a:r>
              <a:rPr lang="pt-PT" altLang="pt-PT" sz="2400" dirty="0"/>
              <a:t> </a:t>
            </a:r>
            <a:r>
              <a:rPr lang="pt-PT" altLang="pt-PT" sz="2400" dirty="0" err="1"/>
              <a:t>the</a:t>
            </a:r>
            <a:r>
              <a:rPr lang="pt-PT" altLang="pt-PT" sz="2400" dirty="0"/>
              <a:t> media / </a:t>
            </a:r>
            <a:r>
              <a:rPr lang="pt-PT" altLang="pt-PT" sz="2400" dirty="0" err="1"/>
              <a:t>public</a:t>
            </a:r>
            <a:r>
              <a:rPr lang="pt-PT" altLang="pt-PT" sz="2400" dirty="0"/>
              <a:t> </a:t>
            </a:r>
            <a:r>
              <a:rPr lang="pt-PT" altLang="pt-PT" sz="2400" dirty="0" err="1"/>
              <a:t>opinion</a:t>
            </a:r>
            <a:r>
              <a:rPr lang="pt-PT" altLang="pt-PT" sz="2400" dirty="0"/>
              <a:t>. Crisis management </a:t>
            </a:r>
            <a:r>
              <a:rPr lang="pt-PT" altLang="pt-PT" sz="2400" dirty="0" err="1"/>
              <a:t>deals</a:t>
            </a:r>
            <a:r>
              <a:rPr lang="pt-PT" altLang="pt-PT" sz="2400" dirty="0"/>
              <a:t> </a:t>
            </a:r>
            <a:r>
              <a:rPr lang="pt-PT" altLang="pt-PT" sz="2400" dirty="0" err="1"/>
              <a:t>with</a:t>
            </a:r>
            <a:r>
              <a:rPr lang="pt-PT" altLang="pt-PT" sz="2400" dirty="0"/>
              <a:t> </a:t>
            </a:r>
            <a:r>
              <a:rPr lang="pt-PT" altLang="pt-PT" sz="2400" dirty="0" err="1"/>
              <a:t>giving</a:t>
            </a:r>
            <a:r>
              <a:rPr lang="pt-PT" altLang="pt-PT" sz="2400" dirty="0"/>
              <a:t> </a:t>
            </a:r>
            <a:r>
              <a:rPr lang="pt-PT" altLang="pt-PT" sz="2400" dirty="0" err="1"/>
              <a:t>the</a:t>
            </a:r>
            <a:r>
              <a:rPr lang="pt-PT" altLang="pt-PT" sz="2400" dirty="0"/>
              <a:t> </a:t>
            </a:r>
            <a:r>
              <a:rPr lang="pt-PT" altLang="pt-PT" sz="2400" b="1" dirty="0" err="1"/>
              <a:t>right</a:t>
            </a:r>
            <a:r>
              <a:rPr lang="pt-PT" altLang="pt-PT" sz="2400" b="1" dirty="0"/>
              <a:t> </a:t>
            </a:r>
            <a:r>
              <a:rPr lang="pt-PT" altLang="pt-PT" sz="2400" b="1" dirty="0" err="1"/>
              <a:t>crisis</a:t>
            </a:r>
            <a:r>
              <a:rPr lang="pt-PT" altLang="pt-PT" sz="2400" b="1" dirty="0"/>
              <a:t> response</a:t>
            </a:r>
            <a:r>
              <a:rPr lang="pt-PT" altLang="pt-PT" sz="2400" dirty="0"/>
              <a:t> (</a:t>
            </a:r>
            <a:r>
              <a:rPr lang="pt-PT" altLang="pt-PT" sz="2400" dirty="0" err="1"/>
              <a:t>precautionary</a:t>
            </a:r>
            <a:r>
              <a:rPr lang="pt-PT" altLang="pt-PT" sz="2400" dirty="0"/>
              <a:t>, </a:t>
            </a:r>
            <a:r>
              <a:rPr lang="pt-PT" altLang="pt-PT" sz="2400" dirty="0" err="1"/>
              <a:t>structural</a:t>
            </a:r>
            <a:r>
              <a:rPr lang="pt-PT" altLang="pt-PT" sz="2400" dirty="0"/>
              <a:t> </a:t>
            </a:r>
            <a:r>
              <a:rPr lang="pt-PT" altLang="pt-PT" sz="2400" dirty="0" err="1"/>
              <a:t>and</a:t>
            </a:r>
            <a:r>
              <a:rPr lang="pt-PT" altLang="pt-PT" sz="2400" dirty="0"/>
              <a:t> </a:t>
            </a:r>
            <a:r>
              <a:rPr lang="pt-PT" altLang="pt-PT" sz="2400" dirty="0" err="1"/>
              <a:t>ad-hoc</a:t>
            </a:r>
            <a:r>
              <a:rPr lang="pt-PT" altLang="pt-PT" sz="2400" dirty="0"/>
              <a:t>).</a:t>
            </a:r>
          </a:p>
          <a:p>
            <a:pPr algn="just" eaLnBrk="1" hangingPunct="1">
              <a:lnSpc>
                <a:spcPct val="80000"/>
              </a:lnSpc>
            </a:pPr>
            <a:r>
              <a:rPr lang="pt-PT" altLang="pt-PT" sz="2400" b="1" dirty="0" smtClean="0"/>
              <a:t>Some </a:t>
            </a:r>
            <a:r>
              <a:rPr lang="pt-PT" altLang="pt-PT" sz="2400" b="1" dirty="0" err="1"/>
              <a:t>generic</a:t>
            </a:r>
            <a:r>
              <a:rPr lang="pt-PT" altLang="pt-PT" sz="2400" b="1" dirty="0"/>
              <a:t> </a:t>
            </a:r>
            <a:r>
              <a:rPr lang="pt-PT" altLang="pt-PT" sz="2400" b="1" dirty="0" err="1"/>
              <a:t>help</a:t>
            </a:r>
            <a:r>
              <a:rPr lang="pt-PT" altLang="pt-PT" sz="2400" b="1" dirty="0"/>
              <a:t> </a:t>
            </a:r>
            <a:r>
              <a:rPr lang="pt-PT" altLang="pt-PT" sz="2400" b="1" dirty="0" err="1"/>
              <a:t>and</a:t>
            </a:r>
            <a:r>
              <a:rPr lang="pt-PT" altLang="pt-PT" sz="2400" b="1" dirty="0"/>
              <a:t> </a:t>
            </a:r>
            <a:r>
              <a:rPr lang="pt-PT" altLang="pt-PT" sz="2400" b="1" dirty="0" err="1"/>
              <a:t>hints</a:t>
            </a:r>
            <a:r>
              <a:rPr lang="pt-PT" altLang="pt-PT" sz="2400" b="1" dirty="0"/>
              <a:t> </a:t>
            </a:r>
            <a:r>
              <a:rPr lang="pt-PT" altLang="pt-PT" sz="2400" b="1" dirty="0" err="1"/>
              <a:t>on</a:t>
            </a:r>
            <a:r>
              <a:rPr lang="pt-PT" altLang="pt-PT" sz="2400" b="1" dirty="0"/>
              <a:t> </a:t>
            </a:r>
            <a:r>
              <a:rPr lang="pt-PT" altLang="pt-PT" sz="2400" b="1" dirty="0" err="1"/>
              <a:t>crisis</a:t>
            </a:r>
            <a:r>
              <a:rPr lang="pt-PT" altLang="pt-PT" sz="2400" b="1" dirty="0"/>
              <a:t> management</a:t>
            </a:r>
          </a:p>
          <a:p>
            <a:pPr algn="just" eaLnBrk="1" hangingPunct="1">
              <a:lnSpc>
                <a:spcPct val="80000"/>
              </a:lnSpc>
            </a:pPr>
            <a:r>
              <a:rPr lang="pt-PT" altLang="pt-PT" sz="2400" dirty="0" smtClean="0"/>
              <a:t>Prepare </a:t>
            </a:r>
            <a:r>
              <a:rPr lang="pt-PT" altLang="pt-PT" sz="2400" b="1" dirty="0" err="1"/>
              <a:t>contingency</a:t>
            </a:r>
            <a:r>
              <a:rPr lang="pt-PT" altLang="pt-PT" sz="2400" b="1" dirty="0"/>
              <a:t> </a:t>
            </a:r>
            <a:r>
              <a:rPr lang="pt-PT" altLang="pt-PT" sz="2400" b="1" dirty="0" err="1"/>
              <a:t>plans</a:t>
            </a:r>
            <a:r>
              <a:rPr lang="pt-PT" altLang="pt-PT" sz="2400" dirty="0"/>
              <a:t> in </a:t>
            </a:r>
            <a:r>
              <a:rPr lang="pt-PT" altLang="pt-PT" sz="2400" dirty="0" err="1"/>
              <a:t>advance</a:t>
            </a:r>
            <a:r>
              <a:rPr lang="pt-PT" altLang="pt-PT" sz="2400" dirty="0"/>
              <a:t> (</a:t>
            </a:r>
            <a:r>
              <a:rPr lang="pt-PT" altLang="pt-PT" sz="2400" dirty="0" err="1"/>
              <a:t>crisis</a:t>
            </a:r>
            <a:r>
              <a:rPr lang="pt-PT" altLang="pt-PT" sz="2400" dirty="0"/>
              <a:t> management team </a:t>
            </a:r>
            <a:r>
              <a:rPr lang="pt-PT" altLang="pt-PT" sz="2400" dirty="0" err="1"/>
              <a:t>and</a:t>
            </a:r>
            <a:r>
              <a:rPr lang="pt-PT" altLang="pt-PT" sz="2400" dirty="0"/>
              <a:t> </a:t>
            </a:r>
            <a:r>
              <a:rPr lang="pt-PT" altLang="pt-PT" sz="2400" dirty="0" err="1"/>
              <a:t>members</a:t>
            </a:r>
            <a:r>
              <a:rPr lang="pt-PT" altLang="pt-PT" sz="2400" dirty="0"/>
              <a:t> can </a:t>
            </a:r>
            <a:r>
              <a:rPr lang="pt-PT" altLang="pt-PT" sz="2400" dirty="0" err="1"/>
              <a:t>be</a:t>
            </a:r>
            <a:r>
              <a:rPr lang="pt-PT" altLang="pt-PT" sz="2400" dirty="0"/>
              <a:t> </a:t>
            </a:r>
            <a:r>
              <a:rPr lang="pt-PT" altLang="pt-PT" sz="2400" dirty="0" err="1"/>
              <a:t>formed</a:t>
            </a:r>
            <a:r>
              <a:rPr lang="pt-PT" altLang="pt-PT" sz="2400" dirty="0"/>
              <a:t> </a:t>
            </a:r>
            <a:r>
              <a:rPr lang="pt-PT" altLang="pt-PT" sz="2400" dirty="0" err="1"/>
              <a:t>at</a:t>
            </a:r>
            <a:r>
              <a:rPr lang="pt-PT" altLang="pt-PT" sz="2400" dirty="0"/>
              <a:t> </a:t>
            </a:r>
            <a:r>
              <a:rPr lang="pt-PT" altLang="pt-PT" sz="2400" dirty="0" err="1"/>
              <a:t>very</a:t>
            </a:r>
            <a:r>
              <a:rPr lang="pt-PT" altLang="pt-PT" sz="2400" dirty="0"/>
              <a:t> short </a:t>
            </a:r>
            <a:r>
              <a:rPr lang="pt-PT" altLang="pt-PT" sz="2400" dirty="0" err="1"/>
              <a:t>notice</a:t>
            </a:r>
            <a:r>
              <a:rPr lang="pt-PT" altLang="pt-PT" sz="2400" dirty="0"/>
              <a:t>, </a:t>
            </a:r>
            <a:r>
              <a:rPr lang="pt-PT" altLang="pt-PT" sz="2400" dirty="0" err="1"/>
              <a:t>rehearsing</a:t>
            </a:r>
            <a:r>
              <a:rPr lang="pt-PT" altLang="pt-PT" sz="2400" dirty="0"/>
              <a:t> </a:t>
            </a:r>
            <a:r>
              <a:rPr lang="pt-PT" altLang="pt-PT" sz="2400" dirty="0" err="1"/>
              <a:t>of</a:t>
            </a:r>
            <a:r>
              <a:rPr lang="pt-PT" altLang="pt-PT" sz="2400" dirty="0"/>
              <a:t> crises </a:t>
            </a:r>
            <a:r>
              <a:rPr lang="pt-PT" altLang="pt-PT" sz="2400" dirty="0" err="1"/>
              <a:t>of</a:t>
            </a:r>
            <a:r>
              <a:rPr lang="pt-PT" altLang="pt-PT" sz="2400" dirty="0"/>
              <a:t> </a:t>
            </a:r>
            <a:r>
              <a:rPr lang="pt-PT" altLang="pt-PT" sz="2400" dirty="0" err="1"/>
              <a:t>various</a:t>
            </a:r>
            <a:r>
              <a:rPr lang="pt-PT" altLang="pt-PT" sz="2400" dirty="0"/>
              <a:t> </a:t>
            </a:r>
            <a:r>
              <a:rPr lang="pt-PT" altLang="pt-PT" sz="2400" dirty="0" err="1"/>
              <a:t>kinds</a:t>
            </a:r>
            <a:r>
              <a:rPr lang="pt-PT" altLang="pt-PT" sz="2400" dirty="0"/>
              <a:t>)</a:t>
            </a:r>
          </a:p>
        </p:txBody>
      </p:sp>
    </p:spTree>
    <p:extLst>
      <p:ext uri="{BB962C8B-B14F-4D97-AF65-F5344CB8AC3E}">
        <p14:creationId xmlns:p14="http://schemas.microsoft.com/office/powerpoint/2010/main" val="29902303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Crisis Management</a:t>
            </a:r>
            <a:endParaRPr lang="pt-PT" b="1" dirty="0" smtClean="0">
              <a:ea typeface="ＭＳ Ｐゴシック" charset="-128"/>
            </a:endParaRPr>
          </a:p>
        </p:txBody>
      </p:sp>
      <p:sp>
        <p:nvSpPr>
          <p:cNvPr id="120835" name="Rectangle 3"/>
          <p:cNvSpPr>
            <a:spLocks noGrp="1" noChangeArrowheads="1"/>
          </p:cNvSpPr>
          <p:nvPr>
            <p:ph type="body" idx="1"/>
          </p:nvPr>
        </p:nvSpPr>
        <p:spPr>
          <a:xfrm>
            <a:off x="838200" y="1825625"/>
            <a:ext cx="10515600" cy="4588054"/>
          </a:xfrm>
        </p:spPr>
        <p:txBody>
          <a:bodyPr>
            <a:normAutofit/>
          </a:bodyPr>
          <a:lstStyle/>
          <a:p>
            <a:pPr algn="just" eaLnBrk="1" hangingPunct="1">
              <a:lnSpc>
                <a:spcPct val="80000"/>
              </a:lnSpc>
            </a:pPr>
            <a:r>
              <a:rPr lang="pt-PT" altLang="pt-PT" sz="1800" dirty="0" err="1"/>
              <a:t>Immediately</a:t>
            </a:r>
            <a:r>
              <a:rPr lang="pt-PT" altLang="pt-PT" sz="1800" dirty="0"/>
              <a:t> </a:t>
            </a:r>
            <a:r>
              <a:rPr lang="pt-PT" altLang="pt-PT" sz="1800" dirty="0" err="1"/>
              <a:t>and</a:t>
            </a:r>
            <a:r>
              <a:rPr lang="pt-PT" altLang="pt-PT" sz="1800" dirty="0"/>
              <a:t> </a:t>
            </a:r>
            <a:r>
              <a:rPr lang="pt-PT" altLang="pt-PT" sz="1800" dirty="0" err="1"/>
              <a:t>clearly</a:t>
            </a:r>
            <a:r>
              <a:rPr lang="pt-PT" altLang="pt-PT" sz="1800" dirty="0"/>
              <a:t> </a:t>
            </a:r>
            <a:r>
              <a:rPr lang="pt-PT" altLang="pt-PT" sz="1800" dirty="0" err="1"/>
              <a:t>announce</a:t>
            </a:r>
            <a:r>
              <a:rPr lang="pt-PT" altLang="pt-PT" sz="1800" dirty="0"/>
              <a:t> </a:t>
            </a:r>
            <a:r>
              <a:rPr lang="pt-PT" altLang="pt-PT" sz="1800" dirty="0" err="1"/>
              <a:t>internally</a:t>
            </a:r>
            <a:r>
              <a:rPr lang="pt-PT" altLang="pt-PT" sz="1800" dirty="0"/>
              <a:t> </a:t>
            </a:r>
            <a:r>
              <a:rPr lang="pt-PT" altLang="pt-PT" sz="1800" dirty="0" err="1"/>
              <a:t>that</a:t>
            </a:r>
            <a:r>
              <a:rPr lang="pt-PT" altLang="pt-PT" sz="1800" dirty="0"/>
              <a:t> </a:t>
            </a:r>
            <a:r>
              <a:rPr lang="pt-PT" altLang="pt-PT" sz="1800" dirty="0" err="1"/>
              <a:t>the</a:t>
            </a:r>
            <a:r>
              <a:rPr lang="pt-PT" altLang="pt-PT" sz="1800" dirty="0"/>
              <a:t> </a:t>
            </a:r>
            <a:r>
              <a:rPr lang="pt-PT" altLang="pt-PT" sz="1800" dirty="0" err="1"/>
              <a:t>only</a:t>
            </a:r>
            <a:r>
              <a:rPr lang="pt-PT" altLang="pt-PT" sz="1800" dirty="0"/>
              <a:t> </a:t>
            </a:r>
            <a:r>
              <a:rPr lang="pt-PT" altLang="pt-PT" sz="1800" dirty="0" err="1"/>
              <a:t>persons</a:t>
            </a:r>
            <a:r>
              <a:rPr lang="pt-PT" altLang="pt-PT" sz="1800" dirty="0"/>
              <a:t> to </a:t>
            </a:r>
            <a:r>
              <a:rPr lang="pt-PT" altLang="pt-PT" sz="1800" dirty="0" err="1"/>
              <a:t>speak</a:t>
            </a:r>
            <a:r>
              <a:rPr lang="pt-PT" altLang="pt-PT" sz="1800" dirty="0"/>
              <a:t> </a:t>
            </a:r>
            <a:r>
              <a:rPr lang="pt-PT" altLang="pt-PT" sz="1800" dirty="0" err="1"/>
              <a:t>about</a:t>
            </a:r>
            <a:r>
              <a:rPr lang="pt-PT" altLang="pt-PT" sz="1800" dirty="0"/>
              <a:t> </a:t>
            </a:r>
            <a:r>
              <a:rPr lang="pt-PT" altLang="pt-PT" sz="1800" dirty="0" err="1"/>
              <a:t>the</a:t>
            </a:r>
            <a:r>
              <a:rPr lang="pt-PT" altLang="pt-PT" sz="1800" dirty="0"/>
              <a:t> </a:t>
            </a:r>
            <a:r>
              <a:rPr lang="pt-PT" altLang="pt-PT" sz="1800" dirty="0" err="1"/>
              <a:t>crisis</a:t>
            </a:r>
            <a:r>
              <a:rPr lang="pt-PT" altLang="pt-PT" sz="1800" dirty="0"/>
              <a:t> to </a:t>
            </a:r>
            <a:r>
              <a:rPr lang="pt-PT" altLang="pt-PT" sz="1800" dirty="0" err="1"/>
              <a:t>the</a:t>
            </a:r>
            <a:r>
              <a:rPr lang="pt-PT" altLang="pt-PT" sz="1800" dirty="0"/>
              <a:t> </a:t>
            </a:r>
            <a:r>
              <a:rPr lang="pt-PT" altLang="pt-PT" sz="1800" dirty="0" err="1"/>
              <a:t>outside</a:t>
            </a:r>
            <a:r>
              <a:rPr lang="pt-PT" altLang="pt-PT" sz="1800" dirty="0"/>
              <a:t> </a:t>
            </a:r>
            <a:r>
              <a:rPr lang="pt-PT" altLang="pt-PT" sz="1800" dirty="0" err="1"/>
              <a:t>world</a:t>
            </a:r>
            <a:r>
              <a:rPr lang="pt-PT" altLang="pt-PT" sz="1800" dirty="0"/>
              <a:t> are </a:t>
            </a:r>
            <a:r>
              <a:rPr lang="pt-PT" altLang="pt-PT" sz="1800" dirty="0" err="1"/>
              <a:t>the</a:t>
            </a:r>
            <a:r>
              <a:rPr lang="pt-PT" altLang="pt-PT" sz="1800" dirty="0"/>
              <a:t> </a:t>
            </a:r>
            <a:r>
              <a:rPr lang="pt-PT" altLang="pt-PT" sz="1800" b="1" dirty="0" err="1"/>
              <a:t>crisis</a:t>
            </a:r>
            <a:r>
              <a:rPr lang="pt-PT" altLang="pt-PT" sz="1800" b="1" dirty="0"/>
              <a:t> team</a:t>
            </a:r>
            <a:r>
              <a:rPr lang="pt-PT" altLang="pt-PT" sz="1800" dirty="0"/>
              <a:t> </a:t>
            </a:r>
            <a:r>
              <a:rPr lang="pt-PT" altLang="pt-PT" sz="1800" dirty="0" err="1"/>
              <a:t>members</a:t>
            </a:r>
            <a:r>
              <a:rPr lang="pt-PT" altLang="pt-PT" sz="1800" dirty="0"/>
              <a:t>)</a:t>
            </a:r>
            <a:endParaRPr lang="pt-PT" altLang="pt-PT" sz="1800" b="1" dirty="0"/>
          </a:p>
          <a:p>
            <a:pPr algn="just" eaLnBrk="1" hangingPunct="1">
              <a:lnSpc>
                <a:spcPct val="80000"/>
              </a:lnSpc>
            </a:pPr>
            <a:r>
              <a:rPr lang="pt-PT" altLang="pt-PT" sz="1800" b="1" dirty="0"/>
              <a:t>Move </a:t>
            </a:r>
            <a:r>
              <a:rPr lang="pt-PT" altLang="pt-PT" sz="1800" b="1" dirty="0" err="1"/>
              <a:t>quickly</a:t>
            </a:r>
            <a:r>
              <a:rPr lang="pt-PT" altLang="pt-PT" sz="1800" dirty="0"/>
              <a:t> (</a:t>
            </a:r>
            <a:r>
              <a:rPr lang="pt-PT" altLang="pt-PT" sz="1800" dirty="0" err="1"/>
              <a:t>the</a:t>
            </a:r>
            <a:r>
              <a:rPr lang="pt-PT" altLang="pt-PT" sz="1800" dirty="0"/>
              <a:t> </a:t>
            </a:r>
            <a:r>
              <a:rPr lang="pt-PT" altLang="pt-PT" sz="1800" dirty="0" err="1"/>
              <a:t>first</a:t>
            </a:r>
            <a:r>
              <a:rPr lang="pt-PT" altLang="pt-PT" sz="1800" dirty="0"/>
              <a:t> </a:t>
            </a:r>
            <a:r>
              <a:rPr lang="pt-PT" altLang="pt-PT" sz="1800" dirty="0" err="1"/>
              <a:t>hours</a:t>
            </a:r>
            <a:r>
              <a:rPr lang="pt-PT" altLang="pt-PT" sz="1800" dirty="0"/>
              <a:t> </a:t>
            </a:r>
            <a:r>
              <a:rPr lang="pt-PT" altLang="pt-PT" sz="1800" dirty="0" err="1"/>
              <a:t>after</a:t>
            </a:r>
            <a:r>
              <a:rPr lang="pt-PT" altLang="pt-PT" sz="1800" dirty="0"/>
              <a:t> </a:t>
            </a:r>
            <a:r>
              <a:rPr lang="pt-PT" altLang="pt-PT" sz="1800" dirty="0" err="1"/>
              <a:t>the</a:t>
            </a:r>
            <a:r>
              <a:rPr lang="pt-PT" altLang="pt-PT" sz="1800" dirty="0"/>
              <a:t> </a:t>
            </a:r>
            <a:r>
              <a:rPr lang="pt-PT" altLang="pt-PT" sz="1800" dirty="0" err="1"/>
              <a:t>crisis</a:t>
            </a:r>
            <a:r>
              <a:rPr lang="pt-PT" altLang="pt-PT" sz="1800" dirty="0"/>
              <a:t> </a:t>
            </a:r>
            <a:r>
              <a:rPr lang="pt-PT" altLang="pt-PT" sz="1800" dirty="0" err="1"/>
              <a:t>first</a:t>
            </a:r>
            <a:r>
              <a:rPr lang="pt-PT" altLang="pt-PT" sz="1800" dirty="0"/>
              <a:t> breaks are </a:t>
            </a:r>
            <a:r>
              <a:rPr lang="pt-PT" altLang="pt-PT" sz="1800" dirty="0" err="1"/>
              <a:t>extremely</a:t>
            </a:r>
            <a:r>
              <a:rPr lang="pt-PT" altLang="pt-PT" sz="1800" dirty="0"/>
              <a:t> </a:t>
            </a:r>
            <a:r>
              <a:rPr lang="pt-PT" altLang="pt-PT" sz="1800" dirty="0" err="1"/>
              <a:t>important</a:t>
            </a:r>
            <a:r>
              <a:rPr lang="pt-PT" altLang="pt-PT" sz="1800" dirty="0"/>
              <a:t>, </a:t>
            </a:r>
            <a:r>
              <a:rPr lang="pt-PT" altLang="pt-PT" sz="1800" dirty="0" err="1"/>
              <a:t>because</a:t>
            </a:r>
            <a:r>
              <a:rPr lang="pt-PT" altLang="pt-PT" sz="1800" dirty="0"/>
              <a:t> </a:t>
            </a:r>
            <a:r>
              <a:rPr lang="pt-PT" altLang="pt-PT" sz="1800" dirty="0" err="1"/>
              <a:t>the</a:t>
            </a:r>
            <a:r>
              <a:rPr lang="pt-PT" altLang="pt-PT" sz="1800" dirty="0"/>
              <a:t> media </a:t>
            </a:r>
            <a:r>
              <a:rPr lang="pt-PT" altLang="pt-PT" sz="1800" dirty="0" err="1"/>
              <a:t>often</a:t>
            </a:r>
            <a:r>
              <a:rPr lang="pt-PT" altLang="pt-PT" sz="1800" dirty="0"/>
              <a:t> </a:t>
            </a:r>
            <a:r>
              <a:rPr lang="pt-PT" altLang="pt-PT" sz="1800" dirty="0" err="1"/>
              <a:t>build</a:t>
            </a:r>
            <a:r>
              <a:rPr lang="pt-PT" altLang="pt-PT" sz="1800" dirty="0"/>
              <a:t> </a:t>
            </a:r>
            <a:r>
              <a:rPr lang="pt-PT" altLang="pt-PT" sz="1800" dirty="0" err="1"/>
              <a:t>upon</a:t>
            </a:r>
            <a:r>
              <a:rPr lang="pt-PT" altLang="pt-PT" sz="1800" dirty="0"/>
              <a:t> </a:t>
            </a:r>
            <a:r>
              <a:rPr lang="pt-PT" altLang="pt-PT" sz="1800" dirty="0" err="1"/>
              <a:t>the</a:t>
            </a:r>
            <a:r>
              <a:rPr lang="pt-PT" altLang="pt-PT" sz="1800" dirty="0"/>
              <a:t> </a:t>
            </a:r>
            <a:r>
              <a:rPr lang="pt-PT" altLang="pt-PT" sz="1800" dirty="0" err="1"/>
              <a:t>information</a:t>
            </a:r>
            <a:r>
              <a:rPr lang="pt-PT" altLang="pt-PT" sz="1800" dirty="0"/>
              <a:t> in </a:t>
            </a:r>
            <a:r>
              <a:rPr lang="pt-PT" altLang="pt-PT" sz="1800" dirty="0" err="1"/>
              <a:t>the</a:t>
            </a:r>
            <a:r>
              <a:rPr lang="pt-PT" altLang="pt-PT" sz="1800" dirty="0"/>
              <a:t> </a:t>
            </a:r>
            <a:r>
              <a:rPr lang="pt-PT" altLang="pt-PT" sz="1800" dirty="0" err="1"/>
              <a:t>first</a:t>
            </a:r>
            <a:r>
              <a:rPr lang="pt-PT" altLang="pt-PT" sz="1800" dirty="0"/>
              <a:t> </a:t>
            </a:r>
            <a:r>
              <a:rPr lang="pt-PT" altLang="pt-PT" sz="1800" dirty="0" err="1"/>
              <a:t>hours</a:t>
            </a:r>
            <a:r>
              <a:rPr lang="pt-PT" altLang="pt-PT" sz="1800" dirty="0"/>
              <a:t>)</a:t>
            </a:r>
          </a:p>
          <a:p>
            <a:pPr algn="just" eaLnBrk="1" hangingPunct="1">
              <a:lnSpc>
                <a:spcPct val="80000"/>
              </a:lnSpc>
            </a:pPr>
            <a:r>
              <a:rPr lang="pt-PT" altLang="pt-PT" sz="1800" dirty="0"/>
              <a:t>Use </a:t>
            </a:r>
            <a:r>
              <a:rPr lang="pt-PT" altLang="pt-PT" sz="1800" b="1" dirty="0" err="1"/>
              <a:t>crisis</a:t>
            </a:r>
            <a:r>
              <a:rPr lang="pt-PT" altLang="pt-PT" sz="1800" b="1" dirty="0"/>
              <a:t> management </a:t>
            </a:r>
            <a:r>
              <a:rPr lang="pt-PT" altLang="pt-PT" sz="1800" b="1" dirty="0" err="1"/>
              <a:t>consultants</a:t>
            </a:r>
            <a:r>
              <a:rPr lang="pt-PT" altLang="pt-PT" sz="1800" dirty="0"/>
              <a:t> (</a:t>
            </a:r>
            <a:r>
              <a:rPr lang="pt-PT" altLang="pt-PT" sz="1800" dirty="0" err="1"/>
              <a:t>advice</a:t>
            </a:r>
            <a:r>
              <a:rPr lang="pt-PT" altLang="pt-PT" sz="1800" dirty="0"/>
              <a:t> </a:t>
            </a:r>
            <a:r>
              <a:rPr lang="pt-PT" altLang="pt-PT" sz="1800" dirty="0" err="1"/>
              <a:t>by</a:t>
            </a:r>
            <a:r>
              <a:rPr lang="pt-PT" altLang="pt-PT" sz="1800" dirty="0"/>
              <a:t> </a:t>
            </a:r>
            <a:r>
              <a:rPr lang="pt-PT" altLang="pt-PT" sz="1800" dirty="0" err="1"/>
              <a:t>objectivity</a:t>
            </a:r>
            <a:r>
              <a:rPr lang="pt-PT" altLang="pt-PT" sz="1800" dirty="0"/>
              <a:t> </a:t>
            </a:r>
            <a:r>
              <a:rPr lang="pt-PT" altLang="pt-PT" sz="1800" dirty="0" err="1"/>
              <a:t>of</a:t>
            </a:r>
            <a:r>
              <a:rPr lang="pt-PT" altLang="pt-PT" sz="1800" dirty="0"/>
              <a:t> PR </a:t>
            </a:r>
            <a:r>
              <a:rPr lang="pt-PT" altLang="pt-PT" sz="1800" dirty="0" err="1"/>
              <a:t>consultants</a:t>
            </a:r>
            <a:r>
              <a:rPr lang="pt-PT" altLang="pt-PT" sz="1800" dirty="0"/>
              <a:t> </a:t>
            </a:r>
            <a:r>
              <a:rPr lang="pt-PT" altLang="pt-PT" sz="1800" dirty="0" err="1"/>
              <a:t>is</a:t>
            </a:r>
            <a:r>
              <a:rPr lang="pt-PT" altLang="pt-PT" sz="1800" dirty="0"/>
              <a:t> </a:t>
            </a:r>
            <a:r>
              <a:rPr lang="pt-PT" altLang="pt-PT" sz="1800" dirty="0" err="1"/>
              <a:t>important</a:t>
            </a:r>
            <a:r>
              <a:rPr lang="pt-PT" altLang="pt-PT" sz="1800" dirty="0"/>
              <a:t>, use </a:t>
            </a:r>
            <a:r>
              <a:rPr lang="pt-PT" altLang="pt-PT" sz="1800" dirty="0" err="1"/>
              <a:t>the</a:t>
            </a:r>
            <a:r>
              <a:rPr lang="pt-PT" altLang="pt-PT" sz="1800" dirty="0"/>
              <a:t> </a:t>
            </a:r>
            <a:r>
              <a:rPr lang="pt-PT" altLang="pt-PT" sz="1800" dirty="0" err="1"/>
              <a:t>corporate</a:t>
            </a:r>
            <a:r>
              <a:rPr lang="pt-PT" altLang="pt-PT" sz="1800" dirty="0"/>
              <a:t> </a:t>
            </a:r>
            <a:r>
              <a:rPr lang="pt-PT" altLang="pt-PT" sz="1800" dirty="0" err="1"/>
              <a:t>image</a:t>
            </a:r>
            <a:r>
              <a:rPr lang="pt-PT" altLang="pt-PT" sz="1800" dirty="0"/>
              <a:t> expertise </a:t>
            </a:r>
            <a:r>
              <a:rPr lang="pt-PT" altLang="pt-PT" sz="1800" dirty="0" err="1"/>
              <a:t>of</a:t>
            </a:r>
            <a:r>
              <a:rPr lang="pt-PT" altLang="pt-PT" sz="1800" dirty="0"/>
              <a:t> </a:t>
            </a:r>
            <a:r>
              <a:rPr lang="pt-PT" altLang="pt-PT" sz="1800" dirty="0" err="1"/>
              <a:t>specialists</a:t>
            </a:r>
            <a:r>
              <a:rPr lang="pt-PT" altLang="pt-PT" sz="1800" dirty="0"/>
              <a:t>)</a:t>
            </a:r>
          </a:p>
          <a:p>
            <a:pPr algn="just" eaLnBrk="1" hangingPunct="1">
              <a:lnSpc>
                <a:spcPct val="80000"/>
              </a:lnSpc>
            </a:pPr>
            <a:r>
              <a:rPr lang="pt-PT" altLang="pt-PT" sz="1800" dirty="0" err="1"/>
              <a:t>Give</a:t>
            </a:r>
            <a:r>
              <a:rPr lang="pt-PT" altLang="pt-PT" sz="1800" dirty="0"/>
              <a:t> </a:t>
            </a:r>
            <a:r>
              <a:rPr lang="pt-PT" altLang="pt-PT" sz="1800" b="1" dirty="0" err="1"/>
              <a:t>accurate</a:t>
            </a:r>
            <a:r>
              <a:rPr lang="pt-PT" altLang="pt-PT" sz="1800" b="1" dirty="0"/>
              <a:t> </a:t>
            </a:r>
            <a:r>
              <a:rPr lang="pt-PT" altLang="pt-PT" sz="1800" b="1" dirty="0" err="1"/>
              <a:t>and</a:t>
            </a:r>
            <a:r>
              <a:rPr lang="pt-PT" altLang="pt-PT" sz="1800" b="1" dirty="0"/>
              <a:t> </a:t>
            </a:r>
            <a:r>
              <a:rPr lang="pt-PT" altLang="pt-PT" sz="1800" b="1" dirty="0" err="1"/>
              <a:t>correct</a:t>
            </a:r>
            <a:r>
              <a:rPr lang="pt-PT" altLang="pt-PT" sz="1800" b="1" dirty="0"/>
              <a:t> </a:t>
            </a:r>
            <a:r>
              <a:rPr lang="pt-PT" altLang="pt-PT" sz="1800" b="1" dirty="0" err="1"/>
              <a:t>information</a:t>
            </a:r>
            <a:r>
              <a:rPr lang="pt-PT" altLang="pt-PT" sz="1800" dirty="0"/>
              <a:t> (</a:t>
            </a:r>
            <a:r>
              <a:rPr lang="pt-PT" altLang="pt-PT" sz="1800" dirty="0" err="1"/>
              <a:t>remember</a:t>
            </a:r>
            <a:r>
              <a:rPr lang="pt-PT" altLang="pt-PT" sz="1800" dirty="0"/>
              <a:t> </a:t>
            </a:r>
            <a:r>
              <a:rPr lang="pt-PT" altLang="pt-PT" sz="1800" dirty="0" err="1"/>
              <a:t>that</a:t>
            </a:r>
            <a:r>
              <a:rPr lang="pt-PT" altLang="pt-PT" sz="1800" dirty="0"/>
              <a:t> </a:t>
            </a:r>
            <a:r>
              <a:rPr lang="pt-PT" altLang="pt-PT" sz="1800" dirty="0" err="1"/>
              <a:t>trying</a:t>
            </a:r>
            <a:r>
              <a:rPr lang="pt-PT" altLang="pt-PT" sz="1800" dirty="0"/>
              <a:t> to </a:t>
            </a:r>
            <a:r>
              <a:rPr lang="pt-PT" altLang="pt-PT" sz="1800" dirty="0" err="1"/>
              <a:t>manipulate</a:t>
            </a:r>
            <a:r>
              <a:rPr lang="pt-PT" altLang="pt-PT" sz="1800" dirty="0"/>
              <a:t> </a:t>
            </a:r>
            <a:r>
              <a:rPr lang="pt-PT" altLang="pt-PT" sz="1800" dirty="0" err="1"/>
              <a:t>information</a:t>
            </a:r>
            <a:r>
              <a:rPr lang="pt-PT" altLang="pt-PT" sz="1800" dirty="0"/>
              <a:t> </a:t>
            </a:r>
            <a:r>
              <a:rPr lang="pt-PT" altLang="pt-PT" sz="1800" dirty="0" err="1"/>
              <a:t>will</a:t>
            </a:r>
            <a:r>
              <a:rPr lang="pt-PT" altLang="pt-PT" sz="1800" dirty="0"/>
              <a:t> </a:t>
            </a:r>
            <a:r>
              <a:rPr lang="pt-PT" altLang="pt-PT" sz="1800" dirty="0" err="1"/>
              <a:t>seriously</a:t>
            </a:r>
            <a:r>
              <a:rPr lang="pt-PT" altLang="pt-PT" sz="1800" dirty="0"/>
              <a:t> </a:t>
            </a:r>
            <a:r>
              <a:rPr lang="pt-PT" altLang="pt-PT" sz="1800" dirty="0" err="1"/>
              <a:t>backfire</a:t>
            </a:r>
            <a:r>
              <a:rPr lang="pt-PT" altLang="pt-PT" sz="1800" dirty="0"/>
              <a:t> </a:t>
            </a:r>
            <a:r>
              <a:rPr lang="pt-PT" altLang="pt-PT" sz="1800" dirty="0" err="1"/>
              <a:t>if</a:t>
            </a:r>
            <a:r>
              <a:rPr lang="pt-PT" altLang="pt-PT" sz="1800" dirty="0"/>
              <a:t> </a:t>
            </a:r>
            <a:r>
              <a:rPr lang="pt-PT" altLang="pt-PT" sz="1800" dirty="0" err="1"/>
              <a:t>it</a:t>
            </a:r>
            <a:r>
              <a:rPr lang="pt-PT" altLang="pt-PT" sz="1800" dirty="0"/>
              <a:t> </a:t>
            </a:r>
            <a:r>
              <a:rPr lang="pt-PT" altLang="pt-PT" sz="1800" dirty="0" err="1"/>
              <a:t>is</a:t>
            </a:r>
            <a:r>
              <a:rPr lang="pt-PT" altLang="pt-PT" sz="1800" dirty="0"/>
              <a:t> </a:t>
            </a:r>
            <a:r>
              <a:rPr lang="pt-PT" altLang="pt-PT" sz="1800" dirty="0" err="1"/>
              <a:t>discovered</a:t>
            </a:r>
            <a:r>
              <a:rPr lang="pt-PT" altLang="pt-PT" sz="1800" dirty="0"/>
              <a:t>, </a:t>
            </a:r>
            <a:r>
              <a:rPr lang="pt-PT" altLang="pt-PT" sz="1800" dirty="0" err="1"/>
              <a:t>also</a:t>
            </a:r>
            <a:r>
              <a:rPr lang="pt-PT" altLang="pt-PT" sz="1800" dirty="0"/>
              <a:t> </a:t>
            </a:r>
            <a:r>
              <a:rPr lang="pt-PT" altLang="pt-PT" sz="1800" dirty="0" err="1"/>
              <a:t>internally</a:t>
            </a:r>
            <a:r>
              <a:rPr lang="pt-PT" altLang="pt-PT" sz="1800" dirty="0"/>
              <a:t>!)</a:t>
            </a:r>
          </a:p>
          <a:p>
            <a:pPr algn="just" eaLnBrk="1" hangingPunct="1">
              <a:lnSpc>
                <a:spcPct val="80000"/>
              </a:lnSpc>
            </a:pPr>
            <a:r>
              <a:rPr lang="pt-PT" altLang="pt-PT" sz="1800" dirty="0" err="1"/>
              <a:t>When</a:t>
            </a:r>
            <a:r>
              <a:rPr lang="pt-PT" altLang="pt-PT" sz="1800" dirty="0"/>
              <a:t> </a:t>
            </a:r>
            <a:r>
              <a:rPr lang="pt-PT" altLang="pt-PT" sz="1800" dirty="0" err="1"/>
              <a:t>deciding</a:t>
            </a:r>
            <a:r>
              <a:rPr lang="pt-PT" altLang="pt-PT" sz="1800" dirty="0"/>
              <a:t> </a:t>
            </a:r>
            <a:r>
              <a:rPr lang="pt-PT" altLang="pt-PT" sz="1800" dirty="0" err="1"/>
              <a:t>upon</a:t>
            </a:r>
            <a:r>
              <a:rPr lang="pt-PT" altLang="pt-PT" sz="1800" dirty="0"/>
              <a:t> </a:t>
            </a:r>
            <a:r>
              <a:rPr lang="pt-PT" altLang="pt-PT" sz="1800" dirty="0" err="1"/>
              <a:t>actions</a:t>
            </a:r>
            <a:r>
              <a:rPr lang="pt-PT" altLang="pt-PT" sz="1800" dirty="0"/>
              <a:t>, </a:t>
            </a:r>
            <a:r>
              <a:rPr lang="pt-PT" altLang="pt-PT" sz="1800" dirty="0" err="1"/>
              <a:t>consider</a:t>
            </a:r>
            <a:r>
              <a:rPr lang="pt-PT" altLang="pt-PT" sz="1800" dirty="0"/>
              <a:t> </a:t>
            </a:r>
            <a:r>
              <a:rPr lang="pt-PT" altLang="pt-PT" sz="1800" dirty="0" err="1"/>
              <a:t>not</a:t>
            </a:r>
            <a:r>
              <a:rPr lang="pt-PT" altLang="pt-PT" sz="1800" dirty="0"/>
              <a:t> </a:t>
            </a:r>
            <a:r>
              <a:rPr lang="pt-PT" altLang="pt-PT" sz="1800" dirty="0" err="1"/>
              <a:t>only</a:t>
            </a:r>
            <a:r>
              <a:rPr lang="pt-PT" altLang="pt-PT" sz="1800" dirty="0"/>
              <a:t> </a:t>
            </a:r>
            <a:r>
              <a:rPr lang="pt-PT" altLang="pt-PT" sz="1800" dirty="0" err="1"/>
              <a:t>the</a:t>
            </a:r>
            <a:r>
              <a:rPr lang="pt-PT" altLang="pt-PT" sz="1800" dirty="0"/>
              <a:t> </a:t>
            </a:r>
            <a:r>
              <a:rPr lang="pt-PT" altLang="pt-PT" sz="1800" b="1" dirty="0"/>
              <a:t>short-</a:t>
            </a:r>
            <a:r>
              <a:rPr lang="pt-PT" altLang="pt-PT" sz="1800" b="1" dirty="0" err="1"/>
              <a:t>term</a:t>
            </a:r>
            <a:r>
              <a:rPr lang="pt-PT" altLang="pt-PT" sz="1800" dirty="0"/>
              <a:t> </a:t>
            </a:r>
            <a:r>
              <a:rPr lang="pt-PT" altLang="pt-PT" sz="1800" dirty="0" err="1"/>
              <a:t>losses</a:t>
            </a:r>
            <a:r>
              <a:rPr lang="pt-PT" altLang="pt-PT" sz="1800" dirty="0"/>
              <a:t>, </a:t>
            </a:r>
            <a:r>
              <a:rPr lang="pt-PT" altLang="pt-PT" sz="1800" dirty="0" err="1"/>
              <a:t>but</a:t>
            </a:r>
            <a:r>
              <a:rPr lang="pt-PT" altLang="pt-PT" sz="1800" dirty="0"/>
              <a:t> </a:t>
            </a:r>
            <a:r>
              <a:rPr lang="pt-PT" altLang="pt-PT" sz="1800" dirty="0" err="1"/>
              <a:t>focus</a:t>
            </a:r>
            <a:r>
              <a:rPr lang="pt-PT" altLang="pt-PT" sz="1800" dirty="0"/>
              <a:t> </a:t>
            </a:r>
            <a:r>
              <a:rPr lang="pt-PT" altLang="pt-PT" sz="1800" dirty="0" err="1"/>
              <a:t>also</a:t>
            </a:r>
            <a:r>
              <a:rPr lang="pt-PT" altLang="pt-PT" sz="1800" dirty="0"/>
              <a:t> </a:t>
            </a:r>
            <a:r>
              <a:rPr lang="pt-PT" altLang="pt-PT" sz="1800" dirty="0" err="1"/>
              <a:t>on</a:t>
            </a:r>
            <a:r>
              <a:rPr lang="pt-PT" altLang="pt-PT" sz="1800" dirty="0"/>
              <a:t> </a:t>
            </a:r>
            <a:r>
              <a:rPr lang="pt-PT" altLang="pt-PT" sz="1800" dirty="0" err="1"/>
              <a:t>the</a:t>
            </a:r>
            <a:r>
              <a:rPr lang="pt-PT" altLang="pt-PT" sz="1800" dirty="0"/>
              <a:t> </a:t>
            </a:r>
            <a:r>
              <a:rPr lang="pt-PT" altLang="pt-PT" sz="1800" b="1" dirty="0" err="1"/>
              <a:t>long</a:t>
            </a:r>
            <a:r>
              <a:rPr lang="pt-PT" altLang="pt-PT" sz="1800" b="1" dirty="0"/>
              <a:t> </a:t>
            </a:r>
            <a:r>
              <a:rPr lang="pt-PT" altLang="pt-PT" sz="1800" b="1" dirty="0" err="1"/>
              <a:t>term</a:t>
            </a:r>
            <a:r>
              <a:rPr lang="pt-PT" altLang="pt-PT" sz="1800" b="1" dirty="0"/>
              <a:t> </a:t>
            </a:r>
            <a:r>
              <a:rPr lang="pt-PT" altLang="pt-PT" sz="1800" b="1" dirty="0" err="1"/>
              <a:t>effects</a:t>
            </a:r>
            <a:r>
              <a:rPr lang="pt-PT" altLang="pt-PT" sz="1800" dirty="0"/>
              <a:t>.</a:t>
            </a:r>
          </a:p>
          <a:p>
            <a:pPr algn="just" eaLnBrk="1" hangingPunct="1">
              <a:lnSpc>
                <a:spcPct val="80000"/>
              </a:lnSpc>
            </a:pPr>
            <a:r>
              <a:rPr lang="pt-PT" altLang="pt-PT" sz="1800" dirty="0" err="1"/>
              <a:t>Executives</a:t>
            </a:r>
            <a:r>
              <a:rPr lang="pt-PT" altLang="pt-PT" sz="1800" dirty="0"/>
              <a:t> </a:t>
            </a:r>
            <a:r>
              <a:rPr lang="pt-PT" altLang="pt-PT" sz="1800" dirty="0" err="1"/>
              <a:t>at</a:t>
            </a:r>
            <a:r>
              <a:rPr lang="pt-PT" altLang="pt-PT" sz="1800" dirty="0"/>
              <a:t> </a:t>
            </a:r>
            <a:r>
              <a:rPr lang="pt-PT" altLang="pt-PT" sz="1800" dirty="0" err="1"/>
              <a:t>all</a:t>
            </a:r>
            <a:r>
              <a:rPr lang="pt-PT" altLang="pt-PT" sz="1800" dirty="0"/>
              <a:t> </a:t>
            </a:r>
            <a:r>
              <a:rPr lang="pt-PT" altLang="pt-PT" sz="1800" dirty="0" err="1"/>
              <a:t>levels</a:t>
            </a:r>
            <a:r>
              <a:rPr lang="pt-PT" altLang="pt-PT" sz="1800" dirty="0"/>
              <a:t> </a:t>
            </a:r>
            <a:r>
              <a:rPr lang="pt-PT" altLang="pt-PT" sz="1800" dirty="0" err="1"/>
              <a:t>of</a:t>
            </a:r>
            <a:r>
              <a:rPr lang="pt-PT" altLang="pt-PT" sz="1800" dirty="0"/>
              <a:t> </a:t>
            </a:r>
            <a:r>
              <a:rPr lang="pt-PT" altLang="pt-PT" sz="1800" dirty="0" err="1"/>
              <a:t>the</a:t>
            </a:r>
            <a:r>
              <a:rPr lang="pt-PT" altLang="pt-PT" sz="1800" dirty="0"/>
              <a:t> </a:t>
            </a:r>
            <a:r>
              <a:rPr lang="pt-PT" altLang="pt-PT" sz="1800" dirty="0" err="1"/>
              <a:t>organization</a:t>
            </a:r>
            <a:r>
              <a:rPr lang="pt-PT" altLang="pt-PT" sz="1800" dirty="0"/>
              <a:t> are </a:t>
            </a:r>
            <a:r>
              <a:rPr lang="pt-PT" altLang="pt-PT" sz="1800" dirty="0" err="1"/>
              <a:t>employed</a:t>
            </a:r>
            <a:r>
              <a:rPr lang="pt-PT" altLang="pt-PT" sz="1800" dirty="0"/>
              <a:t> to </a:t>
            </a:r>
            <a:r>
              <a:rPr lang="pt-PT" altLang="pt-PT" sz="1800" dirty="0" err="1"/>
              <a:t>manage</a:t>
            </a:r>
            <a:r>
              <a:rPr lang="pt-PT" altLang="pt-PT" sz="1800" dirty="0"/>
              <a:t> crises </a:t>
            </a:r>
            <a:r>
              <a:rPr lang="pt-PT" altLang="pt-PT" sz="1800" dirty="0" err="1"/>
              <a:t>and</a:t>
            </a:r>
            <a:r>
              <a:rPr lang="pt-PT" altLang="pt-PT" sz="1800" dirty="0"/>
              <a:t> </a:t>
            </a:r>
            <a:r>
              <a:rPr lang="pt-PT" altLang="pt-PT" sz="1800" dirty="0" err="1"/>
              <a:t>often</a:t>
            </a:r>
            <a:r>
              <a:rPr lang="pt-PT" altLang="pt-PT" sz="1800" dirty="0"/>
              <a:t> do </a:t>
            </a:r>
            <a:r>
              <a:rPr lang="pt-PT" altLang="pt-PT" sz="1800" dirty="0" err="1"/>
              <a:t>so</a:t>
            </a:r>
            <a:r>
              <a:rPr lang="pt-PT" altLang="pt-PT" sz="1800" dirty="0"/>
              <a:t> </a:t>
            </a:r>
            <a:r>
              <a:rPr lang="pt-PT" altLang="pt-PT" sz="1800" dirty="0" err="1"/>
              <a:t>on</a:t>
            </a:r>
            <a:r>
              <a:rPr lang="pt-PT" altLang="pt-PT" sz="1800" dirty="0"/>
              <a:t> a </a:t>
            </a:r>
            <a:r>
              <a:rPr lang="pt-PT" altLang="pt-PT" sz="1800" dirty="0" err="1"/>
              <a:t>daily</a:t>
            </a:r>
            <a:r>
              <a:rPr lang="pt-PT" altLang="pt-PT" sz="1800" dirty="0"/>
              <a:t> </a:t>
            </a:r>
            <a:r>
              <a:rPr lang="pt-PT" altLang="pt-PT" sz="1800" dirty="0" err="1"/>
              <a:t>basis</a:t>
            </a:r>
            <a:r>
              <a:rPr lang="pt-PT" altLang="pt-PT" sz="1800" dirty="0"/>
              <a:t>. </a:t>
            </a:r>
            <a:r>
              <a:rPr lang="pt-PT" altLang="pt-PT" sz="1800" dirty="0" err="1"/>
              <a:t>Their</a:t>
            </a:r>
            <a:r>
              <a:rPr lang="pt-PT" altLang="pt-PT" sz="1800" dirty="0"/>
              <a:t> </a:t>
            </a:r>
            <a:r>
              <a:rPr lang="pt-PT" altLang="pt-PT" sz="1800" dirty="0" err="1"/>
              <a:t>skills</a:t>
            </a:r>
            <a:r>
              <a:rPr lang="pt-PT" altLang="pt-PT" sz="1800" dirty="0"/>
              <a:t> are </a:t>
            </a:r>
            <a:r>
              <a:rPr lang="pt-PT" altLang="pt-PT" sz="1800" dirty="0" err="1"/>
              <a:t>really</a:t>
            </a:r>
            <a:r>
              <a:rPr lang="pt-PT" altLang="pt-PT" sz="1800" dirty="0"/>
              <a:t> </a:t>
            </a:r>
            <a:r>
              <a:rPr lang="pt-PT" altLang="pt-PT" sz="1800" dirty="0" err="1"/>
              <a:t>tested</a:t>
            </a:r>
            <a:r>
              <a:rPr lang="pt-PT" altLang="pt-PT" sz="1800" dirty="0"/>
              <a:t> </a:t>
            </a:r>
            <a:r>
              <a:rPr lang="pt-PT" altLang="pt-PT" sz="1800" dirty="0" err="1"/>
              <a:t>when</a:t>
            </a:r>
            <a:r>
              <a:rPr lang="pt-PT" altLang="pt-PT" sz="1800" dirty="0"/>
              <a:t> </a:t>
            </a:r>
            <a:r>
              <a:rPr lang="pt-PT" altLang="pt-PT" sz="1800" dirty="0" err="1"/>
              <a:t>they</a:t>
            </a:r>
            <a:r>
              <a:rPr lang="pt-PT" altLang="pt-PT" sz="1800" dirty="0"/>
              <a:t> </a:t>
            </a:r>
            <a:r>
              <a:rPr lang="pt-PT" altLang="pt-PT" sz="1800" dirty="0" err="1"/>
              <a:t>have</a:t>
            </a:r>
            <a:r>
              <a:rPr lang="pt-PT" altLang="pt-PT" sz="1800" dirty="0"/>
              <a:t> to </a:t>
            </a:r>
            <a:r>
              <a:rPr lang="pt-PT" altLang="pt-PT" sz="1800" dirty="0" err="1"/>
              <a:t>manage</a:t>
            </a:r>
            <a:r>
              <a:rPr lang="pt-PT" altLang="pt-PT" sz="1800" dirty="0"/>
              <a:t> </a:t>
            </a:r>
            <a:r>
              <a:rPr lang="pt-PT" altLang="pt-PT" sz="1800" dirty="0" err="1"/>
              <a:t>significant</a:t>
            </a:r>
            <a:r>
              <a:rPr lang="pt-PT" altLang="pt-PT" sz="1800" dirty="0"/>
              <a:t> crises </a:t>
            </a:r>
            <a:r>
              <a:rPr lang="pt-PT" altLang="pt-PT" sz="1800" dirty="0" err="1"/>
              <a:t>that</a:t>
            </a:r>
            <a:r>
              <a:rPr lang="pt-PT" altLang="pt-PT" sz="1800" dirty="0"/>
              <a:t> </a:t>
            </a:r>
            <a:r>
              <a:rPr lang="pt-PT" altLang="pt-PT" sz="1800" dirty="0" err="1"/>
              <a:t>have</a:t>
            </a:r>
            <a:r>
              <a:rPr lang="pt-PT" altLang="pt-PT" sz="1800" dirty="0"/>
              <a:t> </a:t>
            </a:r>
            <a:r>
              <a:rPr lang="pt-PT" altLang="pt-PT" sz="1800" dirty="0" err="1"/>
              <a:t>the</a:t>
            </a:r>
            <a:r>
              <a:rPr lang="pt-PT" altLang="pt-PT" sz="1800" dirty="0"/>
              <a:t> </a:t>
            </a:r>
            <a:r>
              <a:rPr lang="pt-PT" altLang="pt-PT" sz="1800" dirty="0" err="1"/>
              <a:t>potential</a:t>
            </a:r>
            <a:r>
              <a:rPr lang="pt-PT" altLang="pt-PT" sz="1800" dirty="0"/>
              <a:t> to </a:t>
            </a:r>
            <a:r>
              <a:rPr lang="pt-PT" altLang="pt-PT" sz="1800" dirty="0" err="1"/>
              <a:t>disrupt</a:t>
            </a:r>
            <a:r>
              <a:rPr lang="pt-PT" altLang="pt-PT" sz="1800" dirty="0"/>
              <a:t> </a:t>
            </a:r>
            <a:r>
              <a:rPr lang="pt-PT" altLang="pt-PT" sz="1800" dirty="0" err="1"/>
              <a:t>the</a:t>
            </a:r>
            <a:r>
              <a:rPr lang="pt-PT" altLang="pt-PT" sz="1800" dirty="0"/>
              <a:t> </a:t>
            </a:r>
            <a:r>
              <a:rPr lang="pt-PT" altLang="pt-PT" sz="1800" dirty="0" err="1"/>
              <a:t>organization's</a:t>
            </a:r>
            <a:r>
              <a:rPr lang="pt-PT" altLang="pt-PT" sz="1800" dirty="0"/>
              <a:t> </a:t>
            </a:r>
            <a:r>
              <a:rPr lang="pt-PT" altLang="pt-PT" sz="1800" dirty="0" err="1"/>
              <a:t>value</a:t>
            </a:r>
            <a:r>
              <a:rPr lang="pt-PT" altLang="pt-PT" sz="1800" dirty="0"/>
              <a:t> </a:t>
            </a:r>
            <a:r>
              <a:rPr lang="pt-PT" altLang="pt-PT" sz="1800" dirty="0" err="1"/>
              <a:t>creation</a:t>
            </a:r>
            <a:r>
              <a:rPr lang="pt-PT" altLang="pt-PT" sz="1800" dirty="0"/>
              <a:t> </a:t>
            </a:r>
            <a:r>
              <a:rPr lang="pt-PT" altLang="pt-PT" sz="1800" dirty="0" err="1"/>
              <a:t>process</a:t>
            </a:r>
            <a:r>
              <a:rPr lang="pt-PT" altLang="pt-PT" sz="1800" dirty="0"/>
              <a:t>, </a:t>
            </a:r>
            <a:r>
              <a:rPr lang="pt-PT" altLang="pt-PT" sz="1800" dirty="0" err="1"/>
              <a:t>income</a:t>
            </a:r>
            <a:r>
              <a:rPr lang="pt-PT" altLang="pt-PT" sz="1800" dirty="0"/>
              <a:t> </a:t>
            </a:r>
            <a:r>
              <a:rPr lang="pt-PT" altLang="pt-PT" sz="1800" dirty="0" err="1"/>
              <a:t>sources</a:t>
            </a:r>
            <a:r>
              <a:rPr lang="pt-PT" altLang="pt-PT" sz="1800" dirty="0"/>
              <a:t>, </a:t>
            </a:r>
            <a:r>
              <a:rPr lang="pt-PT" altLang="pt-PT" sz="1800" dirty="0" err="1"/>
              <a:t>operating</a:t>
            </a:r>
            <a:r>
              <a:rPr lang="pt-PT" altLang="pt-PT" sz="1800" dirty="0"/>
              <a:t> </a:t>
            </a:r>
            <a:r>
              <a:rPr lang="pt-PT" altLang="pt-PT" sz="1800" dirty="0" err="1"/>
              <a:t>expenses</a:t>
            </a:r>
            <a:r>
              <a:rPr lang="pt-PT" altLang="pt-PT" sz="1800" dirty="0"/>
              <a:t>, stock </a:t>
            </a:r>
            <a:r>
              <a:rPr lang="pt-PT" altLang="pt-PT" sz="1800" dirty="0" err="1"/>
              <a:t>price</a:t>
            </a:r>
            <a:r>
              <a:rPr lang="pt-PT" altLang="pt-PT" sz="1800" dirty="0"/>
              <a:t>, </a:t>
            </a:r>
            <a:r>
              <a:rPr lang="pt-PT" altLang="pt-PT" sz="1800" dirty="0" err="1"/>
              <a:t>competitive</a:t>
            </a:r>
            <a:r>
              <a:rPr lang="pt-PT" altLang="pt-PT" sz="1800" dirty="0"/>
              <a:t> </a:t>
            </a:r>
            <a:r>
              <a:rPr lang="pt-PT" altLang="pt-PT" sz="1800" dirty="0" err="1"/>
              <a:t>position</a:t>
            </a:r>
            <a:r>
              <a:rPr lang="pt-PT" altLang="pt-PT" sz="1800" dirty="0"/>
              <a:t> </a:t>
            </a:r>
            <a:r>
              <a:rPr lang="pt-PT" altLang="pt-PT" sz="1800" dirty="0" err="1"/>
              <a:t>and</a:t>
            </a:r>
            <a:r>
              <a:rPr lang="pt-PT" altLang="pt-PT" sz="1800" dirty="0"/>
              <a:t> </a:t>
            </a:r>
            <a:r>
              <a:rPr lang="pt-PT" altLang="pt-PT" sz="1800" dirty="0" err="1"/>
              <a:t>ongoing</a:t>
            </a:r>
            <a:r>
              <a:rPr lang="pt-PT" altLang="pt-PT" sz="1800" dirty="0"/>
              <a:t> business. </a:t>
            </a:r>
            <a:r>
              <a:rPr lang="pt-PT" altLang="pt-PT" sz="1800" dirty="0" err="1" smtClean="0"/>
              <a:t>The</a:t>
            </a:r>
            <a:r>
              <a:rPr lang="pt-PT" altLang="pt-PT" sz="1800" dirty="0" smtClean="0"/>
              <a:t> </a:t>
            </a:r>
            <a:r>
              <a:rPr lang="pt-PT" altLang="pt-PT" sz="1800" dirty="0" err="1"/>
              <a:t>most</a:t>
            </a:r>
            <a:r>
              <a:rPr lang="pt-PT" altLang="pt-PT" sz="1800" dirty="0"/>
              <a:t> </a:t>
            </a:r>
            <a:r>
              <a:rPr lang="pt-PT" altLang="pt-PT" sz="1800" dirty="0" err="1"/>
              <a:t>effective</a:t>
            </a:r>
            <a:r>
              <a:rPr lang="pt-PT" altLang="pt-PT" sz="1800" dirty="0"/>
              <a:t> </a:t>
            </a:r>
            <a:r>
              <a:rPr lang="pt-PT" altLang="pt-PT" sz="1800" dirty="0" err="1"/>
              <a:t>crisis</a:t>
            </a:r>
            <a:r>
              <a:rPr lang="pt-PT" altLang="pt-PT" sz="1800" dirty="0"/>
              <a:t> management </a:t>
            </a:r>
            <a:r>
              <a:rPr lang="pt-PT" altLang="pt-PT" sz="1800" dirty="0" err="1"/>
              <a:t>occurs</a:t>
            </a:r>
            <a:r>
              <a:rPr lang="pt-PT" altLang="pt-PT" sz="1800" dirty="0"/>
              <a:t> </a:t>
            </a:r>
            <a:r>
              <a:rPr lang="pt-PT" altLang="pt-PT" sz="1800" dirty="0" err="1"/>
              <a:t>when</a:t>
            </a:r>
            <a:r>
              <a:rPr lang="pt-PT" altLang="pt-PT" sz="1800" dirty="0"/>
              <a:t> </a:t>
            </a:r>
            <a:r>
              <a:rPr lang="pt-PT" altLang="pt-PT" sz="1800" dirty="0" err="1"/>
              <a:t>potential</a:t>
            </a:r>
            <a:r>
              <a:rPr lang="pt-PT" altLang="pt-PT" sz="1800" dirty="0"/>
              <a:t> crises are </a:t>
            </a:r>
            <a:r>
              <a:rPr lang="pt-PT" altLang="pt-PT" sz="1800" dirty="0" err="1"/>
              <a:t>detected</a:t>
            </a:r>
            <a:r>
              <a:rPr lang="pt-PT" altLang="pt-PT" sz="1800" dirty="0"/>
              <a:t> </a:t>
            </a:r>
            <a:r>
              <a:rPr lang="pt-PT" altLang="pt-PT" sz="1800" dirty="0" err="1"/>
              <a:t>and</a:t>
            </a:r>
            <a:r>
              <a:rPr lang="pt-PT" altLang="pt-PT" sz="1800" dirty="0"/>
              <a:t> </a:t>
            </a:r>
            <a:r>
              <a:rPr lang="pt-PT" altLang="pt-PT" sz="1800" dirty="0" err="1"/>
              <a:t>dealt</a:t>
            </a:r>
            <a:r>
              <a:rPr lang="pt-PT" altLang="pt-PT" sz="1800" dirty="0"/>
              <a:t> </a:t>
            </a:r>
            <a:r>
              <a:rPr lang="pt-PT" altLang="pt-PT" sz="1800" dirty="0" err="1"/>
              <a:t>with</a:t>
            </a:r>
            <a:r>
              <a:rPr lang="pt-PT" altLang="pt-PT" sz="1800" dirty="0"/>
              <a:t> </a:t>
            </a:r>
            <a:r>
              <a:rPr lang="pt-PT" altLang="pt-PT" sz="1800" dirty="0" err="1"/>
              <a:t>quickly</a:t>
            </a:r>
            <a:r>
              <a:rPr lang="pt-PT" altLang="pt-PT" sz="1800" dirty="0"/>
              <a:t> - </a:t>
            </a:r>
            <a:r>
              <a:rPr lang="pt-PT" altLang="pt-PT" sz="1800" dirty="0" err="1"/>
              <a:t>before</a:t>
            </a:r>
            <a:r>
              <a:rPr lang="pt-PT" altLang="pt-PT" sz="1800" dirty="0"/>
              <a:t> </a:t>
            </a:r>
            <a:r>
              <a:rPr lang="pt-PT" altLang="pt-PT" sz="1800" dirty="0" err="1"/>
              <a:t>they</a:t>
            </a:r>
            <a:r>
              <a:rPr lang="pt-PT" altLang="pt-PT" sz="1800" dirty="0"/>
              <a:t> can </a:t>
            </a:r>
            <a:r>
              <a:rPr lang="pt-PT" altLang="pt-PT" sz="1800" dirty="0" err="1"/>
              <a:t>impact</a:t>
            </a:r>
            <a:r>
              <a:rPr lang="pt-PT" altLang="pt-PT" sz="1800" dirty="0"/>
              <a:t> </a:t>
            </a:r>
            <a:r>
              <a:rPr lang="pt-PT" altLang="pt-PT" sz="1800" dirty="0" err="1"/>
              <a:t>the</a:t>
            </a:r>
            <a:r>
              <a:rPr lang="pt-PT" altLang="pt-PT" sz="1800" dirty="0"/>
              <a:t> </a:t>
            </a:r>
            <a:r>
              <a:rPr lang="pt-PT" altLang="pt-PT" sz="1800" dirty="0" err="1"/>
              <a:t>organization's</a:t>
            </a:r>
            <a:r>
              <a:rPr lang="pt-PT" altLang="pt-PT" sz="1800" dirty="0"/>
              <a:t> business. In </a:t>
            </a:r>
            <a:r>
              <a:rPr lang="pt-PT" altLang="pt-PT" sz="1800" dirty="0" err="1"/>
              <a:t>those</a:t>
            </a:r>
            <a:r>
              <a:rPr lang="pt-PT" altLang="pt-PT" sz="1800" dirty="0"/>
              <a:t> </a:t>
            </a:r>
            <a:r>
              <a:rPr lang="pt-PT" altLang="pt-PT" sz="1800" dirty="0" err="1"/>
              <a:t>instances</a:t>
            </a:r>
            <a:r>
              <a:rPr lang="pt-PT" altLang="pt-PT" sz="1800" dirty="0"/>
              <a:t> </a:t>
            </a:r>
            <a:r>
              <a:rPr lang="pt-PT" altLang="pt-PT" sz="1800" dirty="0" err="1"/>
              <a:t>they</a:t>
            </a:r>
            <a:r>
              <a:rPr lang="pt-PT" altLang="pt-PT" sz="1800" dirty="0"/>
              <a:t> </a:t>
            </a:r>
            <a:r>
              <a:rPr lang="pt-PT" altLang="pt-PT" sz="1800" dirty="0" err="1"/>
              <a:t>never</a:t>
            </a:r>
            <a:r>
              <a:rPr lang="pt-PT" altLang="pt-PT" sz="1800" dirty="0"/>
              <a:t> come to </a:t>
            </a:r>
            <a:r>
              <a:rPr lang="pt-PT" altLang="pt-PT" sz="1800" dirty="0" err="1"/>
              <a:t>the</a:t>
            </a:r>
            <a:r>
              <a:rPr lang="pt-PT" altLang="pt-PT" sz="1800" dirty="0"/>
              <a:t> </a:t>
            </a:r>
            <a:r>
              <a:rPr lang="pt-PT" altLang="pt-PT" sz="1800" dirty="0" err="1"/>
              <a:t>attention</a:t>
            </a:r>
            <a:r>
              <a:rPr lang="pt-PT" altLang="pt-PT" sz="1800" dirty="0"/>
              <a:t> </a:t>
            </a:r>
            <a:r>
              <a:rPr lang="pt-PT" altLang="pt-PT" sz="1800" dirty="0" err="1"/>
              <a:t>of</a:t>
            </a:r>
            <a:r>
              <a:rPr lang="pt-PT" altLang="pt-PT" sz="1800" dirty="0"/>
              <a:t> </a:t>
            </a:r>
            <a:r>
              <a:rPr lang="pt-PT" altLang="pt-PT" sz="1800" dirty="0" err="1"/>
              <a:t>the</a:t>
            </a:r>
            <a:r>
              <a:rPr lang="pt-PT" altLang="pt-PT" sz="1800" dirty="0"/>
              <a:t> </a:t>
            </a:r>
            <a:r>
              <a:rPr lang="pt-PT" altLang="pt-PT" sz="1800" dirty="0" err="1"/>
              <a:t>organization's</a:t>
            </a:r>
            <a:r>
              <a:rPr lang="pt-PT" altLang="pt-PT" sz="1800" dirty="0"/>
              <a:t> </a:t>
            </a:r>
            <a:r>
              <a:rPr lang="pt-PT" altLang="pt-PT" sz="1800" dirty="0" err="1"/>
              <a:t>key</a:t>
            </a:r>
            <a:r>
              <a:rPr lang="pt-PT" altLang="pt-PT" sz="1800" dirty="0"/>
              <a:t> </a:t>
            </a:r>
            <a:r>
              <a:rPr lang="pt-PT" altLang="pt-PT" sz="1800" dirty="0" err="1"/>
              <a:t>stakeholders</a:t>
            </a:r>
            <a:r>
              <a:rPr lang="pt-PT" altLang="pt-PT" sz="1800" dirty="0"/>
              <a:t> </a:t>
            </a:r>
            <a:r>
              <a:rPr lang="pt-PT" altLang="pt-PT" sz="1800" dirty="0" err="1"/>
              <a:t>or</a:t>
            </a:r>
            <a:r>
              <a:rPr lang="pt-PT" altLang="pt-PT" sz="1800" dirty="0"/>
              <a:t> </a:t>
            </a:r>
            <a:r>
              <a:rPr lang="pt-PT" altLang="pt-PT" sz="1800" dirty="0" err="1"/>
              <a:t>the</a:t>
            </a:r>
            <a:r>
              <a:rPr lang="pt-PT" altLang="pt-PT" sz="1800" dirty="0"/>
              <a:t> general </a:t>
            </a:r>
            <a:r>
              <a:rPr lang="pt-PT" altLang="pt-PT" sz="1800" dirty="0" err="1"/>
              <a:t>public</a:t>
            </a:r>
            <a:r>
              <a:rPr lang="pt-PT" altLang="pt-PT" sz="1800" dirty="0"/>
              <a:t> via </a:t>
            </a:r>
            <a:r>
              <a:rPr lang="pt-PT" altLang="pt-PT" sz="1800" dirty="0" err="1"/>
              <a:t>the</a:t>
            </a:r>
            <a:r>
              <a:rPr lang="pt-PT" altLang="pt-PT" sz="1800" dirty="0"/>
              <a:t> </a:t>
            </a:r>
            <a:r>
              <a:rPr lang="pt-PT" altLang="pt-PT" sz="1800" dirty="0" err="1"/>
              <a:t>news</a:t>
            </a:r>
            <a:r>
              <a:rPr lang="pt-PT" altLang="pt-PT" sz="1800" dirty="0"/>
              <a:t> media. </a:t>
            </a:r>
          </a:p>
          <a:p>
            <a:pPr eaLnBrk="1" hangingPunct="1">
              <a:lnSpc>
                <a:spcPct val="80000"/>
              </a:lnSpc>
              <a:buFontTx/>
              <a:buNone/>
            </a:pPr>
            <a:endParaRPr lang="pt-PT" altLang="pt-PT" sz="1600" dirty="0"/>
          </a:p>
        </p:txBody>
      </p:sp>
    </p:spTree>
    <p:extLst>
      <p:ext uri="{BB962C8B-B14F-4D97-AF65-F5344CB8AC3E}">
        <p14:creationId xmlns:p14="http://schemas.microsoft.com/office/powerpoint/2010/main" val="23534050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Crisis Management</a:t>
            </a:r>
            <a:endParaRPr lang="pt-PT" b="1" dirty="0" smtClean="0">
              <a:ea typeface="ＭＳ Ｐゴシック" charset="-128"/>
            </a:endParaRPr>
          </a:p>
        </p:txBody>
      </p:sp>
      <p:sp>
        <p:nvSpPr>
          <p:cNvPr id="121859" name="Rectangle 3"/>
          <p:cNvSpPr>
            <a:spLocks noGrp="1" noChangeArrowheads="1"/>
          </p:cNvSpPr>
          <p:nvPr>
            <p:ph type="body" idx="1"/>
          </p:nvPr>
        </p:nvSpPr>
        <p:spPr>
          <a:xfrm>
            <a:off x="838200" y="1825625"/>
            <a:ext cx="10515600" cy="4652448"/>
          </a:xfrm>
        </p:spPr>
        <p:txBody>
          <a:bodyPr>
            <a:normAutofit lnSpcReduction="10000"/>
          </a:bodyPr>
          <a:lstStyle/>
          <a:p>
            <a:pPr algn="just" eaLnBrk="1" hangingPunct="1">
              <a:lnSpc>
                <a:spcPct val="80000"/>
              </a:lnSpc>
            </a:pPr>
            <a:r>
              <a:rPr lang="pt-PT" altLang="pt-PT" sz="2400" b="1" dirty="0" err="1"/>
              <a:t>Creating</a:t>
            </a:r>
            <a:r>
              <a:rPr lang="pt-PT" altLang="pt-PT" sz="2400" b="1" dirty="0"/>
              <a:t> a Business </a:t>
            </a:r>
            <a:r>
              <a:rPr lang="pt-PT" altLang="pt-PT" sz="2400" b="1" dirty="0" err="1"/>
              <a:t>Continuity</a:t>
            </a:r>
            <a:r>
              <a:rPr lang="pt-PT" altLang="pt-PT" sz="2400" b="1" dirty="0"/>
              <a:t> </a:t>
            </a:r>
            <a:r>
              <a:rPr lang="pt-PT" altLang="pt-PT" sz="2400" b="1" dirty="0" err="1"/>
              <a:t>Plan</a:t>
            </a:r>
            <a:endParaRPr lang="pt-PT" altLang="pt-PT" sz="2400" b="1" dirty="0"/>
          </a:p>
          <a:p>
            <a:pPr algn="just" eaLnBrk="1" hangingPunct="1">
              <a:lnSpc>
                <a:spcPct val="80000"/>
              </a:lnSpc>
            </a:pPr>
            <a:r>
              <a:rPr lang="pt-PT" altLang="pt-PT" sz="2400" dirty="0"/>
              <a:t>In </a:t>
            </a:r>
            <a:r>
              <a:rPr lang="pt-PT" altLang="pt-PT" sz="2400" dirty="0" err="1"/>
              <a:t>instances</a:t>
            </a:r>
            <a:r>
              <a:rPr lang="pt-PT" altLang="pt-PT" sz="2400" dirty="0"/>
              <a:t> </a:t>
            </a:r>
            <a:r>
              <a:rPr lang="pt-PT" altLang="pt-PT" sz="2400" dirty="0" err="1"/>
              <a:t>where</a:t>
            </a:r>
            <a:r>
              <a:rPr lang="pt-PT" altLang="pt-PT" sz="2400" dirty="0"/>
              <a:t> </a:t>
            </a:r>
            <a:r>
              <a:rPr lang="pt-PT" altLang="pt-PT" sz="2400" dirty="0" err="1"/>
              <a:t>the</a:t>
            </a:r>
            <a:r>
              <a:rPr lang="pt-PT" altLang="pt-PT" sz="2400" dirty="0"/>
              <a:t> </a:t>
            </a:r>
            <a:r>
              <a:rPr lang="pt-PT" altLang="pt-PT" sz="2400" dirty="0" err="1"/>
              <a:t>crisis</a:t>
            </a:r>
            <a:r>
              <a:rPr lang="pt-PT" altLang="pt-PT" sz="2400" dirty="0"/>
              <a:t> </a:t>
            </a:r>
            <a:r>
              <a:rPr lang="pt-PT" altLang="pt-PT" sz="2400" dirty="0" err="1"/>
              <a:t>already</a:t>
            </a:r>
            <a:r>
              <a:rPr lang="pt-PT" altLang="pt-PT" sz="2400" dirty="0"/>
              <a:t> </a:t>
            </a:r>
            <a:r>
              <a:rPr lang="pt-PT" altLang="pt-PT" sz="2400" dirty="0" err="1"/>
              <a:t>has</a:t>
            </a:r>
            <a:r>
              <a:rPr lang="pt-PT" altLang="pt-PT" sz="2400" dirty="0"/>
              <a:t> </a:t>
            </a:r>
            <a:r>
              <a:rPr lang="pt-PT" altLang="pt-PT" sz="2400" dirty="0" err="1"/>
              <a:t>erupted</a:t>
            </a:r>
            <a:r>
              <a:rPr lang="pt-PT" altLang="pt-PT" sz="2400" dirty="0"/>
              <a:t>, </a:t>
            </a:r>
            <a:r>
              <a:rPr lang="pt-PT" altLang="pt-PT" sz="2400" dirty="0" err="1"/>
              <a:t>or</a:t>
            </a:r>
            <a:r>
              <a:rPr lang="pt-PT" altLang="pt-PT" sz="2400" dirty="0"/>
              <a:t> </a:t>
            </a:r>
            <a:r>
              <a:rPr lang="pt-PT" altLang="pt-PT" sz="2400" dirty="0" err="1"/>
              <a:t>it</a:t>
            </a:r>
            <a:r>
              <a:rPr lang="pt-PT" altLang="pt-PT" sz="2400" dirty="0"/>
              <a:t> </a:t>
            </a:r>
            <a:r>
              <a:rPr lang="pt-PT" altLang="pt-PT" sz="2400" dirty="0" err="1"/>
              <a:t>is</a:t>
            </a:r>
            <a:r>
              <a:rPr lang="pt-PT" altLang="pt-PT" sz="2400" dirty="0"/>
              <a:t> </a:t>
            </a:r>
            <a:r>
              <a:rPr lang="pt-PT" altLang="pt-PT" sz="2400" dirty="0" err="1"/>
              <a:t>inevitable</a:t>
            </a:r>
            <a:r>
              <a:rPr lang="pt-PT" altLang="pt-PT" sz="2400" dirty="0"/>
              <a:t> </a:t>
            </a:r>
            <a:r>
              <a:rPr lang="pt-PT" altLang="pt-PT" sz="2400" dirty="0" err="1"/>
              <a:t>the</a:t>
            </a:r>
            <a:r>
              <a:rPr lang="pt-PT" altLang="pt-PT" sz="2400" dirty="0"/>
              <a:t> </a:t>
            </a:r>
            <a:r>
              <a:rPr lang="pt-PT" altLang="pt-PT" sz="2400" dirty="0" err="1"/>
              <a:t>crisis</a:t>
            </a:r>
            <a:r>
              <a:rPr lang="pt-PT" altLang="pt-PT" sz="2400" dirty="0"/>
              <a:t> </a:t>
            </a:r>
            <a:r>
              <a:rPr lang="pt-PT" altLang="pt-PT" sz="2400" dirty="0" err="1"/>
              <a:t>will</a:t>
            </a:r>
            <a:r>
              <a:rPr lang="pt-PT" altLang="pt-PT" sz="2400" dirty="0"/>
              <a:t> </a:t>
            </a:r>
            <a:r>
              <a:rPr lang="pt-PT" altLang="pt-PT" sz="2400" dirty="0" err="1"/>
              <a:t>impact</a:t>
            </a:r>
            <a:r>
              <a:rPr lang="pt-PT" altLang="pt-PT" sz="2400" dirty="0"/>
              <a:t> </a:t>
            </a:r>
            <a:r>
              <a:rPr lang="pt-PT" altLang="pt-PT" sz="2400" dirty="0" err="1"/>
              <a:t>the</a:t>
            </a:r>
            <a:r>
              <a:rPr lang="pt-PT" altLang="pt-PT" sz="2400" dirty="0"/>
              <a:t> </a:t>
            </a:r>
            <a:r>
              <a:rPr lang="pt-PT" altLang="pt-PT" sz="2400" dirty="0" err="1"/>
              <a:t>organization's</a:t>
            </a:r>
            <a:r>
              <a:rPr lang="pt-PT" altLang="pt-PT" sz="2400" dirty="0"/>
              <a:t> </a:t>
            </a:r>
            <a:r>
              <a:rPr lang="pt-PT" altLang="pt-PT" sz="2400" dirty="0" err="1"/>
              <a:t>key</a:t>
            </a:r>
            <a:r>
              <a:rPr lang="pt-PT" altLang="pt-PT" sz="2400" dirty="0"/>
              <a:t> </a:t>
            </a:r>
            <a:r>
              <a:rPr lang="pt-PT" altLang="pt-PT" sz="2400" dirty="0" err="1"/>
              <a:t>stakeholders</a:t>
            </a:r>
            <a:r>
              <a:rPr lang="pt-PT" altLang="pt-PT" sz="2400" dirty="0"/>
              <a:t>, a business </a:t>
            </a:r>
            <a:r>
              <a:rPr lang="pt-PT" altLang="pt-PT" sz="2400" dirty="0" err="1"/>
              <a:t>continuity</a:t>
            </a:r>
            <a:r>
              <a:rPr lang="pt-PT" altLang="pt-PT" sz="2400" dirty="0"/>
              <a:t> </a:t>
            </a:r>
            <a:r>
              <a:rPr lang="pt-PT" altLang="pt-PT" sz="2400" dirty="0" err="1"/>
              <a:t>plan</a:t>
            </a:r>
            <a:r>
              <a:rPr lang="pt-PT" altLang="pt-PT" sz="2400" dirty="0"/>
              <a:t> </a:t>
            </a:r>
            <a:r>
              <a:rPr lang="pt-PT" altLang="pt-PT" sz="2400" dirty="0" err="1"/>
              <a:t>is</a:t>
            </a:r>
            <a:r>
              <a:rPr lang="pt-PT" altLang="pt-PT" sz="2400" dirty="0"/>
              <a:t> </a:t>
            </a:r>
            <a:r>
              <a:rPr lang="pt-PT" altLang="pt-PT" sz="2400" dirty="0" err="1"/>
              <a:t>helpful</a:t>
            </a:r>
            <a:r>
              <a:rPr lang="pt-PT" altLang="pt-PT" sz="2400" dirty="0"/>
              <a:t> to minimize </a:t>
            </a:r>
            <a:r>
              <a:rPr lang="pt-PT" altLang="pt-PT" sz="2400" dirty="0" err="1"/>
              <a:t>the</a:t>
            </a:r>
            <a:r>
              <a:rPr lang="pt-PT" altLang="pt-PT" sz="2400" dirty="0"/>
              <a:t> </a:t>
            </a:r>
            <a:r>
              <a:rPr lang="pt-PT" altLang="pt-PT" sz="2400" dirty="0" err="1"/>
              <a:t>disruption</a:t>
            </a:r>
            <a:r>
              <a:rPr lang="pt-PT" altLang="pt-PT" sz="2400" dirty="0"/>
              <a:t> </a:t>
            </a:r>
            <a:r>
              <a:rPr lang="pt-PT" altLang="pt-PT" sz="2400" dirty="0" err="1"/>
              <a:t>and</a:t>
            </a:r>
            <a:r>
              <a:rPr lang="pt-PT" altLang="pt-PT" sz="2400" dirty="0"/>
              <a:t> </a:t>
            </a:r>
            <a:r>
              <a:rPr lang="pt-PT" altLang="pt-PT" sz="2400" dirty="0" err="1"/>
              <a:t>damage</a:t>
            </a:r>
            <a:r>
              <a:rPr lang="pt-PT" altLang="pt-PT" sz="2400" dirty="0"/>
              <a:t>. </a:t>
            </a:r>
            <a:r>
              <a:rPr lang="pt-PT" altLang="pt-PT" sz="2400" dirty="0" err="1"/>
              <a:t>Developing</a:t>
            </a:r>
            <a:r>
              <a:rPr lang="pt-PT" altLang="pt-PT" sz="2400" dirty="0"/>
              <a:t> </a:t>
            </a:r>
            <a:r>
              <a:rPr lang="pt-PT" altLang="pt-PT" sz="2400" dirty="0" err="1"/>
              <a:t>such</a:t>
            </a:r>
            <a:r>
              <a:rPr lang="pt-PT" altLang="pt-PT" sz="2400" dirty="0"/>
              <a:t> a </a:t>
            </a:r>
            <a:r>
              <a:rPr lang="pt-PT" altLang="pt-PT" sz="2400" dirty="0" err="1"/>
              <a:t>plan</a:t>
            </a:r>
            <a:r>
              <a:rPr lang="pt-PT" altLang="pt-PT" sz="2400" dirty="0"/>
              <a:t> can </a:t>
            </a:r>
            <a:r>
              <a:rPr lang="pt-PT" altLang="pt-PT" sz="2400" dirty="0" err="1"/>
              <a:t>seem</a:t>
            </a:r>
            <a:r>
              <a:rPr lang="pt-PT" altLang="pt-PT" sz="2400" dirty="0"/>
              <a:t> </a:t>
            </a:r>
            <a:r>
              <a:rPr lang="pt-PT" altLang="pt-PT" sz="2400" dirty="0" err="1"/>
              <a:t>like</a:t>
            </a:r>
            <a:r>
              <a:rPr lang="pt-PT" altLang="pt-PT" sz="2400" dirty="0"/>
              <a:t> a </a:t>
            </a:r>
            <a:r>
              <a:rPr lang="pt-PT" altLang="pt-PT" sz="2400" dirty="0" err="1"/>
              <a:t>daunting</a:t>
            </a:r>
            <a:r>
              <a:rPr lang="pt-PT" altLang="pt-PT" sz="2400" dirty="0"/>
              <a:t> </a:t>
            </a:r>
            <a:r>
              <a:rPr lang="pt-PT" altLang="pt-PT" sz="2400" dirty="0" err="1"/>
              <a:t>task</a:t>
            </a:r>
            <a:r>
              <a:rPr lang="pt-PT" altLang="pt-PT" sz="2400" dirty="0"/>
              <a:t>, </a:t>
            </a:r>
            <a:r>
              <a:rPr lang="pt-PT" altLang="pt-PT" sz="2400" dirty="0" err="1"/>
              <a:t>but</a:t>
            </a:r>
            <a:r>
              <a:rPr lang="pt-PT" altLang="pt-PT" sz="2400" dirty="0"/>
              <a:t> in </a:t>
            </a:r>
            <a:r>
              <a:rPr lang="pt-PT" altLang="pt-PT" sz="2400" dirty="0" err="1"/>
              <a:t>actuality</a:t>
            </a:r>
            <a:r>
              <a:rPr lang="pt-PT" altLang="pt-PT" sz="2400" dirty="0"/>
              <a:t> </a:t>
            </a:r>
            <a:r>
              <a:rPr lang="pt-PT" altLang="pt-PT" sz="2400" dirty="0" err="1"/>
              <a:t>it</a:t>
            </a:r>
            <a:r>
              <a:rPr lang="pt-PT" altLang="pt-PT" sz="2400" dirty="0"/>
              <a:t> </a:t>
            </a:r>
            <a:r>
              <a:rPr lang="pt-PT" altLang="pt-PT" sz="2400" dirty="0" err="1"/>
              <a:t>is</a:t>
            </a:r>
            <a:r>
              <a:rPr lang="pt-PT" altLang="pt-PT" sz="2400" dirty="0"/>
              <a:t> a </a:t>
            </a:r>
            <a:r>
              <a:rPr lang="pt-PT" altLang="pt-PT" sz="2400" dirty="0" err="1"/>
              <a:t>common-sense</a:t>
            </a:r>
            <a:r>
              <a:rPr lang="pt-PT" altLang="pt-PT" sz="2400" dirty="0"/>
              <a:t> </a:t>
            </a:r>
            <a:r>
              <a:rPr lang="pt-PT" altLang="pt-PT" sz="2400" dirty="0" err="1"/>
              <a:t>document</a:t>
            </a:r>
            <a:r>
              <a:rPr lang="pt-PT" altLang="pt-PT" sz="2400" dirty="0"/>
              <a:t>. </a:t>
            </a:r>
            <a:r>
              <a:rPr lang="pt-PT" altLang="pt-PT" sz="2400" dirty="0" err="1"/>
              <a:t>It</a:t>
            </a:r>
            <a:r>
              <a:rPr lang="pt-PT" altLang="pt-PT" sz="2400" dirty="0"/>
              <a:t> </a:t>
            </a:r>
            <a:r>
              <a:rPr lang="pt-PT" altLang="pt-PT" sz="2400" dirty="0" err="1"/>
              <a:t>involves</a:t>
            </a:r>
            <a:r>
              <a:rPr lang="pt-PT" altLang="pt-PT" sz="2400" dirty="0"/>
              <a:t> </a:t>
            </a:r>
            <a:r>
              <a:rPr lang="pt-PT" altLang="pt-PT" sz="2400" dirty="0" err="1"/>
              <a:t>identifying</a:t>
            </a:r>
            <a:r>
              <a:rPr lang="pt-PT" altLang="pt-PT" sz="2400" dirty="0"/>
              <a:t> </a:t>
            </a:r>
            <a:r>
              <a:rPr lang="pt-PT" altLang="pt-PT" sz="2400" dirty="0" err="1"/>
              <a:t>those</a:t>
            </a:r>
            <a:r>
              <a:rPr lang="pt-PT" altLang="pt-PT" sz="2400" dirty="0"/>
              <a:t> </a:t>
            </a:r>
            <a:r>
              <a:rPr lang="pt-PT" altLang="pt-PT" sz="2400" dirty="0" err="1"/>
              <a:t>functions</a:t>
            </a:r>
            <a:r>
              <a:rPr lang="pt-PT" altLang="pt-PT" sz="2400" dirty="0"/>
              <a:t> </a:t>
            </a:r>
            <a:r>
              <a:rPr lang="pt-PT" altLang="pt-PT" sz="2400" dirty="0" err="1"/>
              <a:t>and</a:t>
            </a:r>
            <a:r>
              <a:rPr lang="pt-PT" altLang="pt-PT" sz="2400" dirty="0"/>
              <a:t> processes </a:t>
            </a:r>
            <a:r>
              <a:rPr lang="pt-PT" altLang="pt-PT" sz="2400" dirty="0" err="1"/>
              <a:t>that</a:t>
            </a:r>
            <a:r>
              <a:rPr lang="pt-PT" altLang="pt-PT" sz="2400" dirty="0"/>
              <a:t> are </a:t>
            </a:r>
            <a:r>
              <a:rPr lang="pt-PT" altLang="pt-PT" sz="2400" dirty="0" err="1"/>
              <a:t>critical</a:t>
            </a:r>
            <a:r>
              <a:rPr lang="pt-PT" altLang="pt-PT" sz="2400" dirty="0"/>
              <a:t> to </a:t>
            </a:r>
            <a:r>
              <a:rPr lang="pt-PT" altLang="pt-PT" sz="2400" dirty="0" err="1"/>
              <a:t>the</a:t>
            </a:r>
            <a:r>
              <a:rPr lang="pt-PT" altLang="pt-PT" sz="2400" dirty="0"/>
              <a:t> business, </a:t>
            </a:r>
            <a:r>
              <a:rPr lang="pt-PT" altLang="pt-PT" sz="2400" dirty="0" err="1"/>
              <a:t>then</a:t>
            </a:r>
            <a:r>
              <a:rPr lang="pt-PT" altLang="pt-PT" sz="2400" dirty="0"/>
              <a:t> </a:t>
            </a:r>
            <a:r>
              <a:rPr lang="pt-PT" altLang="pt-PT" sz="2400" dirty="0" err="1"/>
              <a:t>designing</a:t>
            </a:r>
            <a:r>
              <a:rPr lang="pt-PT" altLang="pt-PT" sz="2400" dirty="0"/>
              <a:t> </a:t>
            </a:r>
            <a:r>
              <a:rPr lang="pt-PT" altLang="pt-PT" sz="2400" dirty="0" err="1"/>
              <a:t>the</a:t>
            </a:r>
            <a:r>
              <a:rPr lang="pt-PT" altLang="pt-PT" sz="2400" dirty="0"/>
              <a:t> </a:t>
            </a:r>
            <a:r>
              <a:rPr lang="pt-PT" altLang="pt-PT" sz="2400" dirty="0" err="1"/>
              <a:t>operational</a:t>
            </a:r>
            <a:r>
              <a:rPr lang="pt-PT" altLang="pt-PT" sz="2400" dirty="0"/>
              <a:t> </a:t>
            </a:r>
            <a:r>
              <a:rPr lang="pt-PT" altLang="pt-PT" sz="2400" dirty="0" err="1"/>
              <a:t>and</a:t>
            </a:r>
            <a:r>
              <a:rPr lang="pt-PT" altLang="pt-PT" sz="2400" dirty="0"/>
              <a:t> </a:t>
            </a:r>
            <a:r>
              <a:rPr lang="pt-PT" altLang="pt-PT" sz="2400" dirty="0" err="1"/>
              <a:t>communications</a:t>
            </a:r>
            <a:r>
              <a:rPr lang="pt-PT" altLang="pt-PT" sz="2400" dirty="0"/>
              <a:t> </a:t>
            </a:r>
            <a:r>
              <a:rPr lang="pt-PT" altLang="pt-PT" sz="2400" dirty="0" err="1"/>
              <a:t>contingency</a:t>
            </a:r>
            <a:r>
              <a:rPr lang="pt-PT" altLang="pt-PT" sz="2400" dirty="0"/>
              <a:t> </a:t>
            </a:r>
            <a:r>
              <a:rPr lang="pt-PT" altLang="pt-PT" sz="2400" dirty="0" err="1"/>
              <a:t>plans</a:t>
            </a:r>
            <a:r>
              <a:rPr lang="pt-PT" altLang="pt-PT" sz="2400" dirty="0"/>
              <a:t> to </a:t>
            </a:r>
            <a:r>
              <a:rPr lang="pt-PT" altLang="pt-PT" sz="2400" dirty="0" err="1"/>
              <a:t>deal</a:t>
            </a:r>
            <a:r>
              <a:rPr lang="pt-PT" altLang="pt-PT" sz="2400" dirty="0"/>
              <a:t> </a:t>
            </a:r>
            <a:r>
              <a:rPr lang="pt-PT" altLang="pt-PT" sz="2400" dirty="0" err="1"/>
              <a:t>with</a:t>
            </a:r>
            <a:r>
              <a:rPr lang="pt-PT" altLang="pt-PT" sz="2400" dirty="0"/>
              <a:t> </a:t>
            </a:r>
            <a:r>
              <a:rPr lang="pt-PT" altLang="pt-PT" sz="2400" dirty="0" err="1"/>
              <a:t>the</a:t>
            </a:r>
            <a:r>
              <a:rPr lang="pt-PT" altLang="pt-PT" sz="2400" dirty="0"/>
              <a:t> </a:t>
            </a:r>
            <a:r>
              <a:rPr lang="pt-PT" altLang="pt-PT" sz="2400" dirty="0" err="1"/>
              <a:t>potential</a:t>
            </a:r>
            <a:r>
              <a:rPr lang="pt-PT" altLang="pt-PT" sz="2400" dirty="0"/>
              <a:t> </a:t>
            </a:r>
            <a:r>
              <a:rPr lang="pt-PT" altLang="pt-PT" sz="2400" dirty="0" err="1"/>
              <a:t>failure</a:t>
            </a:r>
            <a:r>
              <a:rPr lang="pt-PT" altLang="pt-PT" sz="2400" dirty="0"/>
              <a:t> </a:t>
            </a:r>
            <a:r>
              <a:rPr lang="pt-PT" altLang="pt-PT" sz="2400" dirty="0" err="1"/>
              <a:t>of</a:t>
            </a:r>
            <a:r>
              <a:rPr lang="pt-PT" altLang="pt-PT" sz="2400" dirty="0"/>
              <a:t> </a:t>
            </a:r>
            <a:r>
              <a:rPr lang="pt-PT" altLang="pt-PT" sz="2400" dirty="0" err="1"/>
              <a:t>one</a:t>
            </a:r>
            <a:r>
              <a:rPr lang="pt-PT" altLang="pt-PT" sz="2400" dirty="0"/>
              <a:t> </a:t>
            </a:r>
            <a:r>
              <a:rPr lang="pt-PT" altLang="pt-PT" sz="2400" dirty="0" err="1"/>
              <a:t>or</a:t>
            </a:r>
            <a:r>
              <a:rPr lang="pt-PT" altLang="pt-PT" sz="2400" dirty="0"/>
              <a:t> more </a:t>
            </a:r>
            <a:r>
              <a:rPr lang="pt-PT" altLang="pt-PT" sz="2400" dirty="0" err="1"/>
              <a:t>of</a:t>
            </a:r>
            <a:r>
              <a:rPr lang="pt-PT" altLang="pt-PT" sz="2400" dirty="0"/>
              <a:t> </a:t>
            </a:r>
            <a:r>
              <a:rPr lang="pt-PT" altLang="pt-PT" sz="2400" dirty="0" err="1"/>
              <a:t>them</a:t>
            </a:r>
            <a:r>
              <a:rPr lang="pt-PT" altLang="pt-PT" sz="2400" dirty="0"/>
              <a:t> </a:t>
            </a:r>
            <a:r>
              <a:rPr lang="pt-PT" altLang="pt-PT" sz="2400" dirty="0" err="1"/>
              <a:t>and</a:t>
            </a:r>
            <a:r>
              <a:rPr lang="pt-PT" altLang="pt-PT" sz="2400" dirty="0"/>
              <a:t> </a:t>
            </a:r>
            <a:r>
              <a:rPr lang="pt-PT" altLang="pt-PT" sz="2400" dirty="0" err="1"/>
              <a:t>how</a:t>
            </a:r>
            <a:r>
              <a:rPr lang="pt-PT" altLang="pt-PT" sz="2400" dirty="0"/>
              <a:t> </a:t>
            </a:r>
            <a:r>
              <a:rPr lang="pt-PT" altLang="pt-PT" sz="2400" dirty="0" err="1"/>
              <a:t>key</a:t>
            </a:r>
            <a:r>
              <a:rPr lang="pt-PT" altLang="pt-PT" sz="2400" dirty="0"/>
              <a:t> </a:t>
            </a:r>
            <a:r>
              <a:rPr lang="pt-PT" altLang="pt-PT" sz="2400" dirty="0" err="1"/>
              <a:t>stakeholders</a:t>
            </a:r>
            <a:r>
              <a:rPr lang="pt-PT" altLang="pt-PT" sz="2400" dirty="0"/>
              <a:t> </a:t>
            </a:r>
            <a:r>
              <a:rPr lang="pt-PT" altLang="pt-PT" sz="2400" dirty="0" err="1"/>
              <a:t>will</a:t>
            </a:r>
            <a:r>
              <a:rPr lang="pt-PT" altLang="pt-PT" sz="2400" dirty="0"/>
              <a:t> </a:t>
            </a:r>
            <a:r>
              <a:rPr lang="pt-PT" altLang="pt-PT" sz="2400" dirty="0" err="1"/>
              <a:t>react</a:t>
            </a:r>
            <a:r>
              <a:rPr lang="pt-PT" altLang="pt-PT" sz="2400" dirty="0"/>
              <a:t> </a:t>
            </a:r>
            <a:r>
              <a:rPr lang="pt-PT" altLang="pt-PT" sz="2400" dirty="0" err="1"/>
              <a:t>when</a:t>
            </a:r>
            <a:r>
              <a:rPr lang="pt-PT" altLang="pt-PT" sz="2400" dirty="0"/>
              <a:t> </a:t>
            </a:r>
            <a:r>
              <a:rPr lang="pt-PT" altLang="pt-PT" sz="2400" dirty="0" err="1"/>
              <a:t>they</a:t>
            </a:r>
            <a:r>
              <a:rPr lang="pt-PT" altLang="pt-PT" sz="2400" dirty="0"/>
              <a:t> </a:t>
            </a:r>
            <a:r>
              <a:rPr lang="pt-PT" altLang="pt-PT" sz="2400" dirty="0" err="1"/>
              <a:t>find</a:t>
            </a:r>
            <a:r>
              <a:rPr lang="pt-PT" altLang="pt-PT" sz="2400" dirty="0"/>
              <a:t> out. </a:t>
            </a:r>
            <a:r>
              <a:rPr lang="pt-PT" altLang="pt-PT" sz="2400" dirty="0" err="1"/>
              <a:t>An</a:t>
            </a:r>
            <a:r>
              <a:rPr lang="pt-PT" altLang="pt-PT" sz="2400" dirty="0"/>
              <a:t> </a:t>
            </a:r>
            <a:r>
              <a:rPr lang="pt-PT" altLang="pt-PT" sz="2400" dirty="0" err="1"/>
              <a:t>important</a:t>
            </a:r>
            <a:r>
              <a:rPr lang="pt-PT" altLang="pt-PT" sz="2400" dirty="0"/>
              <a:t> </a:t>
            </a:r>
            <a:r>
              <a:rPr lang="pt-PT" altLang="pt-PT" sz="2400" dirty="0" err="1"/>
              <a:t>element</a:t>
            </a:r>
            <a:r>
              <a:rPr lang="pt-PT" altLang="pt-PT" sz="2400" dirty="0"/>
              <a:t> </a:t>
            </a:r>
            <a:r>
              <a:rPr lang="pt-PT" altLang="pt-PT" sz="2400" dirty="0" err="1"/>
              <a:t>that</a:t>
            </a:r>
            <a:r>
              <a:rPr lang="pt-PT" altLang="pt-PT" sz="2400" dirty="0"/>
              <a:t> </a:t>
            </a:r>
            <a:r>
              <a:rPr lang="pt-PT" altLang="pt-PT" sz="2400" dirty="0" err="1"/>
              <a:t>is</a:t>
            </a:r>
            <a:r>
              <a:rPr lang="pt-PT" altLang="pt-PT" sz="2400" dirty="0"/>
              <a:t> </a:t>
            </a:r>
            <a:r>
              <a:rPr lang="pt-PT" altLang="pt-PT" sz="2400" dirty="0" err="1"/>
              <a:t>sometimes</a:t>
            </a:r>
            <a:r>
              <a:rPr lang="pt-PT" altLang="pt-PT" sz="2400" dirty="0"/>
              <a:t> </a:t>
            </a:r>
            <a:r>
              <a:rPr lang="pt-PT" altLang="pt-PT" sz="2400" dirty="0" err="1"/>
              <a:t>overlooked</a:t>
            </a:r>
            <a:r>
              <a:rPr lang="pt-PT" altLang="pt-PT" sz="2400" dirty="0"/>
              <a:t> </a:t>
            </a:r>
            <a:r>
              <a:rPr lang="pt-PT" altLang="pt-PT" sz="2400" dirty="0" err="1"/>
              <a:t>is</a:t>
            </a:r>
            <a:r>
              <a:rPr lang="pt-PT" altLang="pt-PT" sz="2400" dirty="0"/>
              <a:t> to </a:t>
            </a:r>
            <a:r>
              <a:rPr lang="pt-PT" altLang="pt-PT" sz="2400" b="1" dirty="0" err="1"/>
              <a:t>test</a:t>
            </a:r>
            <a:r>
              <a:rPr lang="pt-PT" altLang="pt-PT" sz="2400" dirty="0"/>
              <a:t> </a:t>
            </a:r>
            <a:r>
              <a:rPr lang="pt-PT" altLang="pt-PT" sz="2400" dirty="0" err="1"/>
              <a:t>the</a:t>
            </a:r>
            <a:r>
              <a:rPr lang="pt-PT" altLang="pt-PT" sz="2400" dirty="0"/>
              <a:t> Business </a:t>
            </a:r>
            <a:r>
              <a:rPr lang="pt-PT" altLang="pt-PT" sz="2400" dirty="0" err="1"/>
              <a:t>Continuity</a:t>
            </a:r>
            <a:r>
              <a:rPr lang="pt-PT" altLang="pt-PT" sz="2400" dirty="0"/>
              <a:t> </a:t>
            </a:r>
            <a:r>
              <a:rPr lang="pt-PT" altLang="pt-PT" sz="2400" dirty="0" err="1"/>
              <a:t>Plan</a:t>
            </a:r>
            <a:r>
              <a:rPr lang="pt-PT" altLang="pt-PT" sz="2400" dirty="0" smtClean="0"/>
              <a:t>.</a:t>
            </a:r>
          </a:p>
          <a:p>
            <a:pPr algn="just" eaLnBrk="1" hangingPunct="1">
              <a:lnSpc>
                <a:spcPct val="80000"/>
              </a:lnSpc>
            </a:pPr>
            <a:r>
              <a:rPr lang="pt-PT" altLang="pt-PT" sz="2400" dirty="0" err="1" smtClean="0"/>
              <a:t>Corporations</a:t>
            </a:r>
            <a:r>
              <a:rPr lang="pt-PT" altLang="pt-PT" sz="2400" dirty="0" smtClean="0"/>
              <a:t> </a:t>
            </a:r>
            <a:r>
              <a:rPr lang="pt-PT" altLang="pt-PT" sz="2400" dirty="0" err="1"/>
              <a:t>with</a:t>
            </a:r>
            <a:r>
              <a:rPr lang="pt-PT" altLang="pt-PT" sz="2400" dirty="0"/>
              <a:t> business </a:t>
            </a:r>
            <a:r>
              <a:rPr lang="pt-PT" altLang="pt-PT" sz="2400" dirty="0" err="1"/>
              <a:t>continuity</a:t>
            </a:r>
            <a:r>
              <a:rPr lang="pt-PT" altLang="pt-PT" sz="2400" dirty="0"/>
              <a:t> </a:t>
            </a:r>
            <a:r>
              <a:rPr lang="pt-PT" altLang="pt-PT" sz="2400" dirty="0" err="1"/>
              <a:t>plans</a:t>
            </a:r>
            <a:r>
              <a:rPr lang="pt-PT" altLang="pt-PT" sz="2400" dirty="0"/>
              <a:t> </a:t>
            </a:r>
            <a:r>
              <a:rPr lang="pt-PT" altLang="pt-PT" sz="2400" dirty="0" err="1"/>
              <a:t>will</a:t>
            </a:r>
            <a:r>
              <a:rPr lang="pt-PT" altLang="pt-PT" sz="2400" dirty="0"/>
              <a:t> </a:t>
            </a:r>
            <a:r>
              <a:rPr lang="pt-PT" altLang="pt-PT" sz="2400" dirty="0" err="1"/>
              <a:t>be</a:t>
            </a:r>
            <a:r>
              <a:rPr lang="pt-PT" altLang="pt-PT" sz="2400" dirty="0"/>
              <a:t> in a </a:t>
            </a:r>
            <a:r>
              <a:rPr lang="pt-PT" altLang="pt-PT" sz="2400" dirty="0" err="1"/>
              <a:t>better</a:t>
            </a:r>
            <a:r>
              <a:rPr lang="pt-PT" altLang="pt-PT" sz="2400" dirty="0"/>
              <a:t> </a:t>
            </a:r>
            <a:r>
              <a:rPr lang="pt-PT" altLang="pt-PT" sz="2400" dirty="0" err="1"/>
              <a:t>position</a:t>
            </a:r>
            <a:r>
              <a:rPr lang="pt-PT" altLang="pt-PT" sz="2400" dirty="0"/>
              <a:t> to minimize </a:t>
            </a:r>
            <a:r>
              <a:rPr lang="pt-PT" altLang="pt-PT" sz="2400" dirty="0" err="1"/>
              <a:t>the</a:t>
            </a:r>
            <a:r>
              <a:rPr lang="pt-PT" altLang="pt-PT" sz="2400" dirty="0"/>
              <a:t> business </a:t>
            </a:r>
            <a:r>
              <a:rPr lang="pt-PT" altLang="pt-PT" sz="2400" dirty="0" err="1"/>
              <a:t>impact</a:t>
            </a:r>
            <a:r>
              <a:rPr lang="pt-PT" altLang="pt-PT" sz="2400" dirty="0"/>
              <a:t> </a:t>
            </a:r>
            <a:r>
              <a:rPr lang="pt-PT" altLang="pt-PT" sz="2400" dirty="0" err="1"/>
              <a:t>and</a:t>
            </a:r>
            <a:r>
              <a:rPr lang="pt-PT" altLang="pt-PT" sz="2400" dirty="0"/>
              <a:t> financial </a:t>
            </a:r>
            <a:r>
              <a:rPr lang="pt-PT" altLang="pt-PT" sz="2400" dirty="0" err="1"/>
              <a:t>damage</a:t>
            </a:r>
            <a:r>
              <a:rPr lang="pt-PT" altLang="pt-PT" sz="2400" dirty="0"/>
              <a:t>. </a:t>
            </a:r>
            <a:r>
              <a:rPr lang="pt-PT" altLang="pt-PT" sz="2400" dirty="0" err="1"/>
              <a:t>On</a:t>
            </a:r>
            <a:r>
              <a:rPr lang="pt-PT" altLang="pt-PT" sz="2400" dirty="0"/>
              <a:t> top </a:t>
            </a:r>
            <a:r>
              <a:rPr lang="pt-PT" altLang="pt-PT" sz="2400" dirty="0" err="1"/>
              <a:t>of</a:t>
            </a:r>
            <a:r>
              <a:rPr lang="pt-PT" altLang="pt-PT" sz="2400" dirty="0"/>
              <a:t> </a:t>
            </a:r>
            <a:r>
              <a:rPr lang="pt-PT" altLang="pt-PT" sz="2400" dirty="0" err="1"/>
              <a:t>that</a:t>
            </a:r>
            <a:r>
              <a:rPr lang="pt-PT" altLang="pt-PT" sz="2400" dirty="0"/>
              <a:t>, </a:t>
            </a:r>
            <a:r>
              <a:rPr lang="pt-PT" altLang="pt-PT" sz="2400" dirty="0" err="1"/>
              <a:t>executives</a:t>
            </a:r>
            <a:r>
              <a:rPr lang="pt-PT" altLang="pt-PT" sz="2400" dirty="0"/>
              <a:t> </a:t>
            </a:r>
            <a:r>
              <a:rPr lang="pt-PT" altLang="pt-PT" sz="2400" dirty="0" err="1"/>
              <a:t>may</a:t>
            </a:r>
            <a:r>
              <a:rPr lang="pt-PT" altLang="pt-PT" sz="2400" dirty="0"/>
              <a:t> </a:t>
            </a:r>
            <a:r>
              <a:rPr lang="pt-PT" altLang="pt-PT" sz="2400" dirty="0" err="1"/>
              <a:t>find</a:t>
            </a:r>
            <a:r>
              <a:rPr lang="pt-PT" altLang="pt-PT" sz="2400" dirty="0"/>
              <a:t> </a:t>
            </a:r>
            <a:r>
              <a:rPr lang="pt-PT" altLang="pt-PT" sz="2400" dirty="0" err="1"/>
              <a:t>that</a:t>
            </a:r>
            <a:r>
              <a:rPr lang="pt-PT" altLang="pt-PT" sz="2400" dirty="0"/>
              <a:t> </a:t>
            </a:r>
            <a:r>
              <a:rPr lang="pt-PT" altLang="pt-PT" sz="2400" dirty="0" err="1"/>
              <a:t>the</a:t>
            </a:r>
            <a:r>
              <a:rPr lang="pt-PT" altLang="pt-PT" sz="2400" dirty="0"/>
              <a:t> </a:t>
            </a:r>
            <a:r>
              <a:rPr lang="pt-PT" altLang="pt-PT" sz="2400" dirty="0" err="1"/>
              <a:t>process</a:t>
            </a:r>
            <a:r>
              <a:rPr lang="pt-PT" altLang="pt-PT" sz="2400" dirty="0"/>
              <a:t> </a:t>
            </a:r>
            <a:r>
              <a:rPr lang="pt-PT" altLang="pt-PT" sz="2400" dirty="0" err="1"/>
              <a:t>of</a:t>
            </a:r>
            <a:r>
              <a:rPr lang="pt-PT" altLang="pt-PT" sz="2400" dirty="0"/>
              <a:t> </a:t>
            </a:r>
            <a:r>
              <a:rPr lang="pt-PT" altLang="pt-PT" sz="2400" dirty="0" err="1"/>
              <a:t>developing</a:t>
            </a:r>
            <a:r>
              <a:rPr lang="pt-PT" altLang="pt-PT" sz="2400" dirty="0"/>
              <a:t> </a:t>
            </a:r>
            <a:r>
              <a:rPr lang="pt-PT" altLang="pt-PT" sz="2400" dirty="0" err="1"/>
              <a:t>these</a:t>
            </a:r>
            <a:r>
              <a:rPr lang="pt-PT" altLang="pt-PT" sz="2400" dirty="0"/>
              <a:t> </a:t>
            </a:r>
            <a:r>
              <a:rPr lang="pt-PT" altLang="pt-PT" sz="2400" dirty="0" err="1"/>
              <a:t>plans</a:t>
            </a:r>
            <a:r>
              <a:rPr lang="pt-PT" altLang="pt-PT" sz="2400" dirty="0"/>
              <a:t> </a:t>
            </a:r>
            <a:r>
              <a:rPr lang="pt-PT" altLang="pt-PT" sz="2400" dirty="0" err="1"/>
              <a:t>also</a:t>
            </a:r>
            <a:r>
              <a:rPr lang="pt-PT" altLang="pt-PT" sz="2400" dirty="0"/>
              <a:t> </a:t>
            </a:r>
            <a:r>
              <a:rPr lang="pt-PT" altLang="pt-PT" sz="2400" dirty="0" err="1"/>
              <a:t>has</a:t>
            </a:r>
            <a:r>
              <a:rPr lang="pt-PT" altLang="pt-PT" sz="2400" dirty="0"/>
              <a:t> </a:t>
            </a:r>
            <a:r>
              <a:rPr lang="pt-PT" altLang="pt-PT" sz="2400" dirty="0" err="1"/>
              <a:t>an</a:t>
            </a:r>
            <a:r>
              <a:rPr lang="pt-PT" altLang="pt-PT" sz="2400" dirty="0"/>
              <a:t> </a:t>
            </a:r>
            <a:r>
              <a:rPr lang="pt-PT" altLang="pt-PT" sz="2400" dirty="0" err="1"/>
              <a:t>indirect</a:t>
            </a:r>
            <a:r>
              <a:rPr lang="pt-PT" altLang="pt-PT" sz="2400" dirty="0"/>
              <a:t> </a:t>
            </a:r>
            <a:r>
              <a:rPr lang="pt-PT" altLang="pt-PT" sz="2400" dirty="0" err="1"/>
              <a:t>benefit</a:t>
            </a:r>
            <a:r>
              <a:rPr lang="pt-PT" altLang="pt-PT" sz="2400" dirty="0"/>
              <a:t>. </a:t>
            </a:r>
            <a:r>
              <a:rPr lang="pt-PT" altLang="pt-PT" sz="2400" dirty="0" err="1"/>
              <a:t>Their</a:t>
            </a:r>
            <a:r>
              <a:rPr lang="pt-PT" altLang="pt-PT" sz="2400" dirty="0"/>
              <a:t> </a:t>
            </a:r>
            <a:r>
              <a:rPr lang="pt-PT" altLang="pt-PT" sz="2400" dirty="0" err="1"/>
              <a:t>organizations</a:t>
            </a:r>
            <a:r>
              <a:rPr lang="pt-PT" altLang="pt-PT" sz="2400" dirty="0"/>
              <a:t> are more </a:t>
            </a:r>
            <a:r>
              <a:rPr lang="pt-PT" altLang="pt-PT" sz="2400" dirty="0" err="1"/>
              <a:t>sensitive</a:t>
            </a:r>
            <a:r>
              <a:rPr lang="pt-PT" altLang="pt-PT" sz="2400" dirty="0"/>
              <a:t> to </a:t>
            </a:r>
            <a:r>
              <a:rPr lang="pt-PT" altLang="pt-PT" sz="2400" dirty="0" err="1"/>
              <a:t>possible</a:t>
            </a:r>
            <a:r>
              <a:rPr lang="pt-PT" altLang="pt-PT" sz="2400" dirty="0"/>
              <a:t> </a:t>
            </a:r>
            <a:r>
              <a:rPr lang="pt-PT" altLang="pt-PT" sz="2400" dirty="0" err="1"/>
              <a:t>crisis</a:t>
            </a:r>
            <a:r>
              <a:rPr lang="pt-PT" altLang="pt-PT" sz="2400" dirty="0"/>
              <a:t> </a:t>
            </a:r>
            <a:r>
              <a:rPr lang="pt-PT" altLang="pt-PT" sz="2400" dirty="0" err="1"/>
              <a:t>situations</a:t>
            </a:r>
            <a:r>
              <a:rPr lang="pt-PT" altLang="pt-PT" sz="2400" dirty="0"/>
              <a:t> </a:t>
            </a:r>
            <a:r>
              <a:rPr lang="pt-PT" altLang="pt-PT" sz="2400" dirty="0" err="1"/>
              <a:t>that</a:t>
            </a:r>
            <a:r>
              <a:rPr lang="pt-PT" altLang="pt-PT" sz="2400" dirty="0"/>
              <a:t> </a:t>
            </a:r>
            <a:r>
              <a:rPr lang="pt-PT" altLang="pt-PT" sz="2400" dirty="0" err="1"/>
              <a:t>could</a:t>
            </a:r>
            <a:r>
              <a:rPr lang="pt-PT" altLang="pt-PT" sz="2400" dirty="0"/>
              <a:t> </a:t>
            </a:r>
            <a:r>
              <a:rPr lang="pt-PT" altLang="pt-PT" sz="2400" dirty="0" err="1"/>
              <a:t>disrupt</a:t>
            </a:r>
            <a:r>
              <a:rPr lang="pt-PT" altLang="pt-PT" sz="2400" dirty="0"/>
              <a:t> </a:t>
            </a:r>
            <a:r>
              <a:rPr lang="pt-PT" altLang="pt-PT" sz="2400" dirty="0" err="1"/>
              <a:t>the</a:t>
            </a:r>
            <a:r>
              <a:rPr lang="pt-PT" altLang="pt-PT" sz="2400" dirty="0"/>
              <a:t> business </a:t>
            </a:r>
            <a:r>
              <a:rPr lang="pt-PT" altLang="pt-PT" sz="2400" dirty="0" err="1"/>
              <a:t>and</a:t>
            </a:r>
            <a:r>
              <a:rPr lang="pt-PT" altLang="pt-PT" sz="2400" dirty="0"/>
              <a:t> </a:t>
            </a:r>
            <a:r>
              <a:rPr lang="pt-PT" altLang="pt-PT" sz="2400" dirty="0" err="1"/>
              <a:t>affect</a:t>
            </a:r>
            <a:r>
              <a:rPr lang="pt-PT" altLang="pt-PT" sz="2400" dirty="0"/>
              <a:t> </a:t>
            </a:r>
            <a:r>
              <a:rPr lang="pt-PT" altLang="pt-PT" sz="2400" dirty="0" err="1"/>
              <a:t>its</a:t>
            </a:r>
            <a:r>
              <a:rPr lang="pt-PT" altLang="pt-PT" sz="2400" dirty="0"/>
              <a:t> </a:t>
            </a:r>
            <a:r>
              <a:rPr lang="pt-PT" altLang="pt-PT" sz="2400" dirty="0" err="1"/>
              <a:t>operating</a:t>
            </a:r>
            <a:r>
              <a:rPr lang="pt-PT" altLang="pt-PT" sz="2400" dirty="0"/>
              <a:t> </a:t>
            </a:r>
            <a:r>
              <a:rPr lang="pt-PT" altLang="pt-PT" sz="2400" dirty="0" err="1"/>
              <a:t>expenses</a:t>
            </a:r>
            <a:r>
              <a:rPr lang="pt-PT" altLang="pt-PT" sz="2400" dirty="0"/>
              <a:t>, </a:t>
            </a:r>
            <a:r>
              <a:rPr lang="pt-PT" altLang="pt-PT" sz="2400" dirty="0" err="1"/>
              <a:t>profits</a:t>
            </a:r>
            <a:r>
              <a:rPr lang="pt-PT" altLang="pt-PT" sz="2400" dirty="0"/>
              <a:t> </a:t>
            </a:r>
            <a:r>
              <a:rPr lang="pt-PT" altLang="pt-PT" sz="2400" dirty="0" err="1"/>
              <a:t>and</a:t>
            </a:r>
            <a:r>
              <a:rPr lang="pt-PT" altLang="pt-PT" sz="2400" dirty="0"/>
              <a:t> </a:t>
            </a:r>
            <a:r>
              <a:rPr lang="pt-PT" altLang="pt-PT" sz="2400" dirty="0" err="1"/>
              <a:t>overall</a:t>
            </a:r>
            <a:r>
              <a:rPr lang="pt-PT" altLang="pt-PT" sz="2400" dirty="0"/>
              <a:t> </a:t>
            </a:r>
            <a:r>
              <a:rPr lang="pt-PT" altLang="pt-PT" sz="2400" dirty="0" err="1"/>
              <a:t>growth</a:t>
            </a:r>
            <a:r>
              <a:rPr lang="pt-PT" altLang="pt-PT" sz="2400" dirty="0"/>
              <a:t>. As a </a:t>
            </a:r>
            <a:r>
              <a:rPr lang="pt-PT" altLang="pt-PT" sz="2400" dirty="0" err="1"/>
              <a:t>result</a:t>
            </a:r>
            <a:r>
              <a:rPr lang="pt-PT" altLang="pt-PT" sz="2400" dirty="0"/>
              <a:t> </a:t>
            </a:r>
            <a:r>
              <a:rPr lang="pt-PT" altLang="pt-PT" sz="2400" dirty="0" err="1"/>
              <a:t>their</a:t>
            </a:r>
            <a:r>
              <a:rPr lang="pt-PT" altLang="pt-PT" sz="2400" dirty="0"/>
              <a:t> managers </a:t>
            </a:r>
            <a:r>
              <a:rPr lang="pt-PT" altLang="pt-PT" sz="2400" dirty="0" err="1"/>
              <a:t>respond</a:t>
            </a:r>
            <a:r>
              <a:rPr lang="pt-PT" altLang="pt-PT" sz="2400" dirty="0"/>
              <a:t> more </a:t>
            </a:r>
            <a:r>
              <a:rPr lang="pt-PT" altLang="pt-PT" sz="2400" dirty="0" err="1"/>
              <a:t>rapidly</a:t>
            </a:r>
            <a:r>
              <a:rPr lang="pt-PT" altLang="pt-PT" sz="2400" dirty="0"/>
              <a:t> </a:t>
            </a:r>
            <a:r>
              <a:rPr lang="pt-PT" altLang="pt-PT" sz="2400" dirty="0" err="1"/>
              <a:t>and</a:t>
            </a:r>
            <a:r>
              <a:rPr lang="pt-PT" altLang="pt-PT" sz="2400" dirty="0"/>
              <a:t> </a:t>
            </a:r>
            <a:r>
              <a:rPr lang="pt-PT" altLang="pt-PT" sz="2400" dirty="0" err="1"/>
              <a:t>effectively</a:t>
            </a:r>
            <a:r>
              <a:rPr lang="pt-PT" altLang="pt-PT" sz="2400" dirty="0"/>
              <a:t> to </a:t>
            </a:r>
            <a:r>
              <a:rPr lang="pt-PT" altLang="pt-PT" sz="2400" dirty="0" err="1"/>
              <a:t>head</a:t>
            </a:r>
            <a:r>
              <a:rPr lang="pt-PT" altLang="pt-PT" sz="2400" dirty="0"/>
              <a:t> </a:t>
            </a:r>
            <a:r>
              <a:rPr lang="pt-PT" altLang="pt-PT" sz="2400" dirty="0" err="1"/>
              <a:t>them</a:t>
            </a:r>
            <a:r>
              <a:rPr lang="pt-PT" altLang="pt-PT" sz="2400" dirty="0"/>
              <a:t> </a:t>
            </a:r>
            <a:r>
              <a:rPr lang="pt-PT" altLang="pt-PT" sz="2400" dirty="0" err="1"/>
              <a:t>off</a:t>
            </a:r>
            <a:r>
              <a:rPr lang="pt-PT" altLang="pt-PT" sz="2400" dirty="0"/>
              <a:t>. </a:t>
            </a:r>
          </a:p>
          <a:p>
            <a:pPr eaLnBrk="1" hangingPunct="1">
              <a:lnSpc>
                <a:spcPct val="80000"/>
              </a:lnSpc>
            </a:pPr>
            <a:endParaRPr lang="pt-PT" altLang="pt-PT" sz="1800" dirty="0"/>
          </a:p>
        </p:txBody>
      </p:sp>
    </p:spTree>
    <p:extLst>
      <p:ext uri="{BB962C8B-B14F-4D97-AF65-F5344CB8AC3E}">
        <p14:creationId xmlns:p14="http://schemas.microsoft.com/office/powerpoint/2010/main" val="35610353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algn="ctr" eaLnBrk="1" hangingPunct="1">
              <a:defRPr/>
            </a:pPr>
            <a:r>
              <a:rPr lang="pt-PT" b="1" dirty="0" smtClean="0"/>
              <a:t>CRISIS MANAGEMENT</a:t>
            </a:r>
          </a:p>
        </p:txBody>
      </p:sp>
      <p:sp>
        <p:nvSpPr>
          <p:cNvPr id="122883" name="Rectangle 3"/>
          <p:cNvSpPr>
            <a:spLocks noGrp="1" noChangeArrowheads="1"/>
          </p:cNvSpPr>
          <p:nvPr>
            <p:ph type="body" idx="1"/>
          </p:nvPr>
        </p:nvSpPr>
        <p:spPr/>
        <p:txBody>
          <a:bodyPr>
            <a:normAutofit/>
          </a:bodyPr>
          <a:lstStyle/>
          <a:p>
            <a:pPr algn="just" eaLnBrk="1" hangingPunct="1">
              <a:lnSpc>
                <a:spcPct val="90000"/>
              </a:lnSpc>
            </a:pPr>
            <a:r>
              <a:rPr lang="pt-PT" altLang="ja-JP" dirty="0">
                <a:ea typeface="ＭＳ Ｐゴシック" panose="020B0600070205080204" pitchFamily="34" charset="-128"/>
              </a:rPr>
              <a:t>In a short </a:t>
            </a:r>
            <a:r>
              <a:rPr lang="pt-PT" altLang="ja-JP" dirty="0" err="1">
                <a:ea typeface="ＭＳ Ｐゴシック" panose="020B0600070205080204" pitchFamily="34" charset="-128"/>
              </a:rPr>
              <a:t>article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about</a:t>
            </a:r>
            <a:r>
              <a:rPr lang="pt-PT" altLang="ja-JP" dirty="0">
                <a:ea typeface="ＭＳ Ｐゴシック" panose="020B0600070205080204" pitchFamily="34" charset="-128"/>
              </a:rPr>
              <a:t> </a:t>
            </a:r>
            <a:r>
              <a:rPr lang="pt-PT" altLang="ja-JP" dirty="0" err="1">
                <a:ea typeface="ＭＳ Ｐゴシック" panose="020B0600070205080204" pitchFamily="34" charset="-128"/>
              </a:rPr>
              <a:t>crisis</a:t>
            </a:r>
            <a:r>
              <a:rPr lang="pt-PT" altLang="ja-JP" dirty="0">
                <a:ea typeface="ＭＳ Ｐゴシック" panose="020B0600070205080204" pitchFamily="34" charset="-128"/>
              </a:rPr>
              <a:t> management in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media William </a:t>
            </a:r>
            <a:r>
              <a:rPr lang="pt-PT" altLang="ja-JP" dirty="0" err="1">
                <a:ea typeface="ＭＳ Ｐゴシック" panose="020B0600070205080204" pitchFamily="34" charset="-128"/>
              </a:rPr>
              <a:t>Essex</a:t>
            </a:r>
            <a:r>
              <a:rPr lang="pt-PT" altLang="ja-JP" dirty="0">
                <a:ea typeface="ＭＳ Ｐゴシック" panose="020B0600070205080204" pitchFamily="34" charset="-128"/>
              </a:rPr>
              <a:t> </a:t>
            </a:r>
            <a:r>
              <a:rPr lang="pt-PT" altLang="ja-JP" dirty="0" err="1">
                <a:ea typeface="ＭＳ Ｐゴシック" panose="020B0600070205080204" pitchFamily="34" charset="-128"/>
              </a:rPr>
              <a:t>also</a:t>
            </a:r>
            <a:r>
              <a:rPr lang="pt-PT" altLang="ja-JP" dirty="0">
                <a:ea typeface="ＭＳ Ｐゴシック" panose="020B0600070205080204" pitchFamily="34" charset="-128"/>
              </a:rPr>
              <a:t> stresses </a:t>
            </a:r>
            <a:r>
              <a:rPr lang="pt-PT" altLang="ja-JP" dirty="0" err="1">
                <a:ea typeface="ＭＳ Ｐゴシック" panose="020B0600070205080204" pitchFamily="34" charset="-128"/>
              </a:rPr>
              <a:t>how</a:t>
            </a:r>
            <a:r>
              <a:rPr lang="pt-PT" altLang="ja-JP" dirty="0">
                <a:ea typeface="ＭＳ Ｐゴシック" panose="020B0600070205080204" pitchFamily="34" charset="-128"/>
              </a:rPr>
              <a:t> </a:t>
            </a:r>
            <a:r>
              <a:rPr lang="pt-PT" altLang="ja-JP" dirty="0" err="1">
                <a:ea typeface="ＭＳ Ｐゴシック" panose="020B0600070205080204" pitchFamily="34" charset="-128"/>
              </a:rPr>
              <a:t>important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it</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win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race</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disclosure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also</a:t>
            </a:r>
            <a:r>
              <a:rPr lang="pt-PT" altLang="ja-JP" dirty="0">
                <a:ea typeface="ＭＳ Ｐゴシック" panose="020B0600070205080204" pitchFamily="34" charset="-128"/>
              </a:rPr>
              <a:t> </a:t>
            </a:r>
            <a:r>
              <a:rPr lang="pt-PT" altLang="ja-JP" dirty="0" err="1">
                <a:ea typeface="ＭＳ Ｐゴシック" panose="020B0600070205080204" pitchFamily="34" charset="-128"/>
              </a:rPr>
              <a:t>gives</a:t>
            </a:r>
            <a:r>
              <a:rPr lang="pt-PT" altLang="ja-JP" dirty="0">
                <a:ea typeface="ＭＳ Ｐゴシック" panose="020B0600070205080204" pitchFamily="34" charset="-128"/>
              </a:rPr>
              <a:t> some rules: 1.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first</a:t>
            </a:r>
            <a:r>
              <a:rPr lang="pt-PT" altLang="ja-JP" dirty="0">
                <a:ea typeface="ＭＳ Ｐゴシック" panose="020B0600070205080204" pitchFamily="34" charset="-128"/>
              </a:rPr>
              <a:t> to </a:t>
            </a:r>
            <a:r>
              <a:rPr lang="pt-PT" altLang="ja-JP" dirty="0" err="1">
                <a:ea typeface="ＭＳ Ｐゴシック" panose="020B0600070205080204" pitchFamily="34" charset="-128"/>
              </a:rPr>
              <a:t>issue</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information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crisis</a:t>
            </a:r>
            <a:r>
              <a:rPr lang="pt-PT" altLang="ja-JP" dirty="0">
                <a:ea typeface="ＭＳ Ｐゴシック" panose="020B0600070205080204" pitchFamily="34" charset="-128"/>
              </a:rPr>
              <a:t>. 2. </a:t>
            </a:r>
            <a:r>
              <a:rPr lang="pt-PT" altLang="ja-JP" dirty="0" err="1">
                <a:ea typeface="ＭＳ Ｐゴシック" panose="020B0600070205080204" pitchFamily="34" charset="-128"/>
              </a:rPr>
              <a:t>Regularly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frequently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issue</a:t>
            </a:r>
            <a:r>
              <a:rPr lang="pt-PT" altLang="ja-JP" dirty="0">
                <a:ea typeface="ＭＳ Ｐゴシック" panose="020B0600070205080204" pitchFamily="34" charset="-128"/>
              </a:rPr>
              <a:t> </a:t>
            </a:r>
            <a:r>
              <a:rPr lang="pt-PT" altLang="ja-JP" dirty="0" err="1">
                <a:ea typeface="ＭＳ Ｐゴシック" panose="020B0600070205080204" pitchFamily="34" charset="-128"/>
              </a:rPr>
              <a:t>updated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information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crisis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status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company’s</a:t>
            </a:r>
            <a:r>
              <a:rPr lang="pt-PT" altLang="ja-JP" dirty="0">
                <a:ea typeface="ＭＳ Ｐゴシック" panose="020B0600070205080204" pitchFamily="34" charset="-128"/>
              </a:rPr>
              <a:t> </a:t>
            </a:r>
            <a:r>
              <a:rPr lang="pt-PT" altLang="ja-JP" dirty="0" err="1">
                <a:ea typeface="ＭＳ Ｐゴシック" panose="020B0600070205080204" pitchFamily="34" charset="-128"/>
              </a:rPr>
              <a:t>crisis</a:t>
            </a:r>
            <a:r>
              <a:rPr lang="pt-PT" altLang="ja-JP" dirty="0">
                <a:ea typeface="ＭＳ Ｐゴシック" panose="020B0600070205080204" pitchFamily="34" charset="-128"/>
              </a:rPr>
              <a:t>-management </a:t>
            </a:r>
            <a:r>
              <a:rPr lang="pt-PT" altLang="ja-JP" dirty="0" err="1">
                <a:ea typeface="ＭＳ Ｐゴシック" panose="020B0600070205080204" pitchFamily="34" charset="-128"/>
              </a:rPr>
              <a:t>operation</a:t>
            </a:r>
            <a:r>
              <a:rPr lang="pt-PT" altLang="ja-JP" dirty="0">
                <a:ea typeface="ＭＳ Ｐゴシック" panose="020B0600070205080204" pitchFamily="34" charset="-128"/>
              </a:rPr>
              <a:t>. 3. </a:t>
            </a:r>
            <a:r>
              <a:rPr lang="pt-PT" altLang="ja-JP" dirty="0" err="1">
                <a:ea typeface="ＭＳ Ｐゴシック" panose="020B0600070205080204" pitchFamily="34" charset="-128"/>
              </a:rPr>
              <a:t>All</a:t>
            </a:r>
            <a:r>
              <a:rPr lang="pt-PT" altLang="ja-JP" dirty="0">
                <a:ea typeface="ＭＳ Ｐゴシック" panose="020B0600070205080204" pitchFamily="34" charset="-128"/>
              </a:rPr>
              <a:t> </a:t>
            </a:r>
            <a:r>
              <a:rPr lang="pt-PT" altLang="ja-JP" dirty="0" err="1">
                <a:ea typeface="ＭＳ Ｐゴシック" panose="020B0600070205080204" pitchFamily="34" charset="-128"/>
              </a:rPr>
              <a:t>available</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information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should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a:t>
            </a:r>
            <a:r>
              <a:rPr lang="pt-PT" altLang="ja-JP" dirty="0" err="1">
                <a:ea typeface="ＭＳ Ｐゴシック" panose="020B0600070205080204" pitchFamily="34" charset="-128"/>
              </a:rPr>
              <a:t>disclosed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presumption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should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favour</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disclosure</a:t>
            </a:r>
            <a:r>
              <a:rPr lang="pt-PT" altLang="ja-JP" dirty="0">
                <a:ea typeface="ＭＳ Ｐゴシック" panose="020B0600070205080204" pitchFamily="34" charset="-128"/>
              </a:rPr>
              <a:t>. 4. </a:t>
            </a:r>
            <a:r>
              <a:rPr lang="pt-PT" altLang="ja-JP" dirty="0" err="1">
                <a:ea typeface="ＭＳ Ｐゴシック" panose="020B0600070205080204" pitchFamily="34" charset="-128"/>
              </a:rPr>
              <a:t>Ignorance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should</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a:t>
            </a:r>
            <a:r>
              <a:rPr lang="pt-PT" altLang="ja-JP" dirty="0" err="1">
                <a:ea typeface="ＭＳ Ｐゴシック" panose="020B0600070205080204" pitchFamily="34" charset="-128"/>
              </a:rPr>
              <a:t>disclosed</a:t>
            </a:r>
            <a:r>
              <a:rPr lang="pt-PT" altLang="ja-JP" dirty="0">
                <a:ea typeface="ＭＳ Ｐゴシック" panose="020B0600070205080204" pitchFamily="34" charset="-128"/>
              </a:rPr>
              <a:t>. “As </a:t>
            </a:r>
            <a:r>
              <a:rPr lang="pt-PT" altLang="ja-JP" dirty="0" err="1">
                <a:ea typeface="ＭＳ Ｐゴシック" panose="020B0600070205080204" pitchFamily="34" charset="-128"/>
              </a:rPr>
              <a:t>yet</a:t>
            </a:r>
            <a:r>
              <a:rPr lang="pt-PT" altLang="ja-JP" dirty="0">
                <a:ea typeface="ＭＳ Ｐゴシック" panose="020B0600070205080204" pitchFamily="34" charset="-128"/>
              </a:rPr>
              <a:t> </a:t>
            </a:r>
            <a:r>
              <a:rPr lang="pt-PT" altLang="ja-JP" dirty="0" err="1">
                <a:ea typeface="ＭＳ Ｐゴシック" panose="020B0600070205080204" pitchFamily="34" charset="-128"/>
              </a:rPr>
              <a:t>we</a:t>
            </a:r>
            <a:r>
              <a:rPr lang="pt-PT" altLang="ja-JP" dirty="0">
                <a:ea typeface="ＭＳ Ｐゴシック" panose="020B0600070205080204" pitchFamily="34" charset="-128"/>
              </a:rPr>
              <a:t> </a:t>
            </a:r>
            <a:r>
              <a:rPr lang="pt-PT" altLang="ja-JP" dirty="0" err="1">
                <a:ea typeface="ＭＳ Ｐゴシック" panose="020B0600070205080204" pitchFamily="34" charset="-128"/>
              </a:rPr>
              <a:t>have</a:t>
            </a:r>
            <a:r>
              <a:rPr lang="pt-PT" altLang="ja-JP" dirty="0">
                <a:ea typeface="ＭＳ Ｐゴシック" panose="020B0600070205080204" pitchFamily="34" charset="-128"/>
              </a:rPr>
              <a:t> no </a:t>
            </a:r>
            <a:r>
              <a:rPr lang="pt-PT" altLang="ja-JP" dirty="0" err="1">
                <a:ea typeface="ＭＳ Ｐゴシック" panose="020B0600070205080204" pitchFamily="34" charset="-128"/>
              </a:rPr>
              <a:t>information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on</a:t>
            </a:r>
            <a:r>
              <a:rPr lang="pt-PT" altLang="ja-JP" dirty="0">
                <a:ea typeface="ＭＳ Ｐゴシック" panose="020B0600070205080204" pitchFamily="34" charset="-128"/>
              </a:rPr>
              <a:t> … ”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acceptable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formulation</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this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context</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subject</a:t>
            </a:r>
            <a:r>
              <a:rPr lang="pt-PT" altLang="ja-JP" dirty="0">
                <a:ea typeface="ＭＳ Ｐゴシック" panose="020B0600070205080204" pitchFamily="34" charset="-128"/>
              </a:rPr>
              <a:t> to later </a:t>
            </a:r>
            <a:r>
              <a:rPr lang="pt-PT" altLang="ja-JP" dirty="0" err="1">
                <a:ea typeface="ＭＳ Ｐゴシック" panose="020B0600070205080204" pitchFamily="34" charset="-128"/>
              </a:rPr>
              <a:t>provision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lacking</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information</a:t>
            </a:r>
            <a:r>
              <a:rPr lang="pt-PT" altLang="ja-JP" dirty="0">
                <a:ea typeface="ＭＳ Ｐゴシック" panose="020B0600070205080204" pitchFamily="34" charset="-128"/>
              </a:rPr>
              <a:t>. 5. </a:t>
            </a:r>
            <a:r>
              <a:rPr lang="pt-PT" altLang="ja-JP" dirty="0" err="1">
                <a:ea typeface="ＭＳ Ｐゴシック" panose="020B0600070205080204" pitchFamily="34" charset="-128"/>
              </a:rPr>
              <a:t>Accuracy</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a:t>
            </a:r>
            <a:r>
              <a:rPr lang="pt-PT" altLang="ja-JP" dirty="0">
                <a:ea typeface="ＭＳ Ｐゴシック" panose="020B0600070205080204" pitchFamily="34" charset="-128"/>
              </a:rPr>
              <a:t> </a:t>
            </a:r>
            <a:r>
              <a:rPr lang="pt-PT" altLang="ja-JP" dirty="0" err="1">
                <a:ea typeface="ＭＳ Ｐゴシック" panose="020B0600070205080204" pitchFamily="34" charset="-128"/>
              </a:rPr>
              <a:t>absolute</a:t>
            </a:r>
            <a:r>
              <a:rPr lang="pt-PT" altLang="ja-JP" dirty="0">
                <a:ea typeface="ＭＳ Ｐゴシック" panose="020B0600070205080204" pitchFamily="34" charset="-128"/>
              </a:rPr>
              <a:t> </a:t>
            </a:r>
            <a:r>
              <a:rPr lang="pt-PT" altLang="ja-JP" dirty="0" err="1">
                <a:ea typeface="ＭＳ Ｐゴシック" panose="020B0600070205080204" pitchFamily="34" charset="-128"/>
              </a:rPr>
              <a:t>priority</a:t>
            </a:r>
            <a:r>
              <a:rPr lang="pt-PT" altLang="ja-JP" dirty="0">
                <a:ea typeface="ＭＳ Ｐゴシック" panose="020B0600070205080204" pitchFamily="34" charset="-128"/>
              </a:rPr>
              <a:t>, </a:t>
            </a:r>
            <a:r>
              <a:rPr lang="pt-PT" altLang="ja-JP" dirty="0" err="1">
                <a:ea typeface="ＭＳ Ｐゴシック" panose="020B0600070205080204" pitchFamily="34" charset="-128"/>
              </a:rPr>
              <a:t>even</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though</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comprehensiveness</a:t>
            </a:r>
            <a:r>
              <a:rPr lang="pt-PT" altLang="ja-JP" dirty="0">
                <a:ea typeface="ＭＳ Ｐゴシック" panose="020B0600070205080204" pitchFamily="34" charset="-128"/>
              </a:rPr>
              <a:t> </a:t>
            </a:r>
            <a:r>
              <a:rPr lang="pt-PT" altLang="ja-JP" dirty="0" err="1">
                <a:ea typeface="ＭＳ Ｐゴシック" panose="020B0600070205080204" pitchFamily="34" charset="-128"/>
              </a:rPr>
              <a:t>is</a:t>
            </a:r>
            <a:r>
              <a:rPr lang="pt-PT" altLang="ja-JP" dirty="0">
                <a:ea typeface="ＭＳ Ｐゴシック" panose="020B0600070205080204" pitchFamily="34" charset="-128"/>
              </a:rPr>
              <a:t> </a:t>
            </a:r>
            <a:r>
              <a:rPr lang="pt-PT" altLang="ja-JP" dirty="0" err="1">
                <a:ea typeface="ＭＳ Ｐゴシック" panose="020B0600070205080204" pitchFamily="34" charset="-128"/>
              </a:rPr>
              <a:t>not</a:t>
            </a:r>
            <a:r>
              <a:rPr lang="pt-PT" altLang="ja-JP" dirty="0">
                <a:ea typeface="ＭＳ Ｐゴシック" panose="020B0600070205080204" pitchFamily="34" charset="-128"/>
              </a:rPr>
              <a:t>." </a:t>
            </a:r>
            <a:endParaRPr lang="pt-PT" altLang="pt-PT" dirty="0"/>
          </a:p>
        </p:txBody>
      </p:sp>
    </p:spTree>
    <p:extLst>
      <p:ext uri="{BB962C8B-B14F-4D97-AF65-F5344CB8AC3E}">
        <p14:creationId xmlns:p14="http://schemas.microsoft.com/office/powerpoint/2010/main" val="9823129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algn="ctr" eaLnBrk="1" hangingPunct="1">
              <a:defRPr/>
            </a:pPr>
            <a:r>
              <a:rPr lang="pt-PT" b="1" dirty="0" smtClean="0"/>
              <a:t>CRISIS MANAGEMENT</a:t>
            </a:r>
          </a:p>
        </p:txBody>
      </p:sp>
      <p:sp>
        <p:nvSpPr>
          <p:cNvPr id="123907" name="Rectangle 3"/>
          <p:cNvSpPr>
            <a:spLocks noGrp="1" noChangeArrowheads="1"/>
          </p:cNvSpPr>
          <p:nvPr>
            <p:ph type="body" idx="1"/>
          </p:nvPr>
        </p:nvSpPr>
        <p:spPr/>
        <p:txBody>
          <a:bodyPr>
            <a:noAutofit/>
          </a:bodyPr>
          <a:lstStyle/>
          <a:p>
            <a:pPr algn="just" eaLnBrk="1" hangingPunct="1">
              <a:lnSpc>
                <a:spcPct val="80000"/>
              </a:lnSpc>
            </a:pPr>
            <a:r>
              <a:rPr lang="pt-PT" altLang="ja-JP" sz="3200" dirty="0" err="1" smtClean="0">
                <a:ea typeface="ＭＳ Ｐゴシック" panose="020B0600070205080204" pitchFamily="34" charset="-128"/>
              </a:rPr>
              <a:t>Erika</a:t>
            </a:r>
            <a:r>
              <a:rPr lang="pt-PT" altLang="ja-JP" sz="3200" dirty="0" smtClean="0">
                <a:ea typeface="ＭＳ Ｐゴシック" panose="020B0600070205080204" pitchFamily="34" charset="-128"/>
              </a:rPr>
              <a:t> </a:t>
            </a:r>
            <a:r>
              <a:rPr lang="pt-PT" altLang="ja-JP" sz="3200" dirty="0">
                <a:ea typeface="ＭＳ Ｐゴシック" panose="020B0600070205080204" pitchFamily="34" charset="-128"/>
              </a:rPr>
              <a:t>Hayes James </a:t>
            </a:r>
            <a:r>
              <a:rPr lang="pt-PT" altLang="ja-JP" sz="3200" dirty="0" err="1">
                <a:ea typeface="ＭＳ Ｐゴシック" panose="020B0600070205080204" pitchFamily="34" charset="-128"/>
              </a:rPr>
              <a:t>and</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Lynn</a:t>
            </a:r>
            <a:r>
              <a:rPr lang="pt-PT" altLang="ja-JP" sz="3200" dirty="0">
                <a:ea typeface="ＭＳ Ｐゴシック" panose="020B0600070205080204" pitchFamily="34" charset="-128"/>
              </a:rPr>
              <a:t> Perry </a:t>
            </a:r>
            <a:r>
              <a:rPr lang="pt-PT" altLang="ja-JP" sz="3200" dirty="0" err="1">
                <a:ea typeface="ＭＳ Ｐゴシック" panose="020B0600070205080204" pitchFamily="34" charset="-128"/>
              </a:rPr>
              <a:t>Wooten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distinguish</a:t>
            </a:r>
            <a:r>
              <a:rPr lang="pt-PT" altLang="ja-JP" sz="3200" dirty="0">
                <a:ea typeface="ＭＳ Ｐゴシック" panose="020B0600070205080204" pitchFamily="34" charset="-128"/>
              </a:rPr>
              <a:t> </a:t>
            </a:r>
            <a:r>
              <a:rPr lang="pt-PT" altLang="ja-JP" sz="3200" dirty="0" err="1" smtClean="0">
                <a:ea typeface="ＭＳ Ｐゴシック" panose="020B0600070205080204" pitchFamily="34" charset="-128"/>
              </a:rPr>
              <a:t>between</a:t>
            </a:r>
            <a:r>
              <a:rPr lang="pt-PT" altLang="ja-JP" sz="3200" dirty="0" smtClean="0">
                <a:ea typeface="ＭＳ Ｐゴシック" panose="020B0600070205080204" pitchFamily="34" charset="-128"/>
              </a:rPr>
              <a:t>: </a:t>
            </a:r>
          </a:p>
          <a:p>
            <a:pPr algn="just" eaLnBrk="1" hangingPunct="1">
              <a:lnSpc>
                <a:spcPct val="80000"/>
              </a:lnSpc>
            </a:pPr>
            <a:r>
              <a:rPr lang="pt-PT" altLang="ja-JP" sz="3200" dirty="0" smtClean="0">
                <a:ea typeface="ＭＳ Ｐゴシック" panose="020B0600070205080204" pitchFamily="34" charset="-128"/>
              </a:rPr>
              <a:t>1</a:t>
            </a:r>
            <a:r>
              <a:rPr lang="pt-PT" altLang="ja-JP" sz="3200" dirty="0">
                <a:ea typeface="ＭＳ Ｐゴシック" panose="020B0600070205080204" pitchFamily="34" charset="-128"/>
              </a:rPr>
              <a:t>. SUDDEN CRISES (Natural </a:t>
            </a:r>
            <a:r>
              <a:rPr lang="pt-PT" altLang="ja-JP" sz="3200" dirty="0" err="1">
                <a:ea typeface="ＭＳ Ｐゴシック" panose="020B0600070205080204" pitchFamily="34" charset="-128"/>
              </a:rPr>
              <a:t>disasters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Terrorist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attack</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Plan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explosion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Workplace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violence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Product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tampering</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Sabotage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Hostile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Takeover</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Excutive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kidnapping</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Environmental</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spill</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Technology</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dusruption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and</a:t>
            </a:r>
            <a:r>
              <a:rPr lang="pt-PT" altLang="ja-JP" sz="3200" dirty="0">
                <a:ea typeface="ＭＳ Ｐゴシック" panose="020B0600070205080204" pitchFamily="34" charset="-128"/>
              </a:rPr>
              <a:t> </a:t>
            </a:r>
            <a:endParaRPr lang="pt-PT" altLang="ja-JP" sz="3200" dirty="0" smtClean="0">
              <a:ea typeface="ＭＳ Ｐゴシック" panose="020B0600070205080204" pitchFamily="34" charset="-128"/>
            </a:endParaRPr>
          </a:p>
          <a:p>
            <a:pPr algn="just" eaLnBrk="1" hangingPunct="1">
              <a:lnSpc>
                <a:spcPct val="80000"/>
              </a:lnSpc>
            </a:pPr>
            <a:r>
              <a:rPr lang="pt-PT" altLang="ja-JP" sz="3200" dirty="0" smtClean="0">
                <a:ea typeface="ＭＳ Ｐゴシック" panose="020B0600070205080204" pitchFamily="34" charset="-128"/>
              </a:rPr>
              <a:t>2</a:t>
            </a:r>
            <a:r>
              <a:rPr lang="pt-PT" altLang="ja-JP" sz="3200" dirty="0">
                <a:ea typeface="ＭＳ Ｐゴシック" panose="020B0600070205080204" pitchFamily="34" charset="-128"/>
              </a:rPr>
              <a:t>. SMOLDERING CRISES (</a:t>
            </a:r>
            <a:r>
              <a:rPr lang="pt-PT" altLang="ja-JP" sz="3200" dirty="0" err="1">
                <a:ea typeface="ＭＳ Ｐゴシック" panose="020B0600070205080204" pitchFamily="34" charset="-128"/>
              </a:rPr>
              <a:t>Product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defects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Rumors</a:t>
            </a:r>
            <a:r>
              <a:rPr lang="pt-PT" altLang="ja-JP" sz="3200" dirty="0">
                <a:ea typeface="ＭＳ Ｐゴシック" panose="020B0600070205080204" pitchFamily="34" charset="-128"/>
              </a:rPr>
              <a:t>/</a:t>
            </a:r>
            <a:r>
              <a:rPr lang="pt-PT" altLang="ja-JP" sz="3200" dirty="0" err="1">
                <a:ea typeface="ＭＳ Ｐゴシック" panose="020B0600070205080204" pitchFamily="34" charset="-128"/>
              </a:rPr>
              <a:t>scandals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workplace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safety</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Bribery</a:t>
            </a:r>
            <a:r>
              <a:rPr lang="pt-PT" altLang="ja-JP" sz="3200" dirty="0">
                <a:ea typeface="ＭＳ Ｐゴシック" panose="020B0600070205080204" pitchFamily="34" charset="-128"/>
              </a:rPr>
              <a:t>, Sexual </a:t>
            </a:r>
            <a:r>
              <a:rPr lang="pt-PT" altLang="ja-JP" sz="3200" dirty="0" err="1">
                <a:ea typeface="ＭＳ Ｐゴシック" panose="020B0600070205080204" pitchFamily="34" charset="-128"/>
              </a:rPr>
              <a:t>harassment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Consumer</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activism</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Mismanagement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Whistle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blowing</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Class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action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lawsuits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and</a:t>
            </a:r>
            <a:r>
              <a:rPr lang="pt-PT" altLang="ja-JP" sz="3200" dirty="0">
                <a:ea typeface="ＭＳ Ｐゴシック" panose="020B0600070205080204" pitchFamily="34" charset="-128"/>
              </a:rPr>
              <a:t> Labor disputes)." </a:t>
            </a:r>
            <a:endParaRPr lang="pt-PT" altLang="pt-PT" sz="3200" dirty="0"/>
          </a:p>
        </p:txBody>
      </p:sp>
    </p:spTree>
    <p:extLst>
      <p:ext uri="{BB962C8B-B14F-4D97-AF65-F5344CB8AC3E}">
        <p14:creationId xmlns:p14="http://schemas.microsoft.com/office/powerpoint/2010/main" val="6057508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Geert</a:t>
            </a:r>
            <a:r>
              <a:rPr lang="pt-PT" altLang="ja-JP" sz="4000" b="1" dirty="0">
                <a:ea typeface="ＭＳ Ｐゴシック" charset="-128"/>
              </a:rPr>
              <a:t> </a:t>
            </a:r>
            <a:r>
              <a:rPr lang="pt-PT" altLang="ja-JP" sz="4000" b="1" dirty="0" err="1">
                <a:ea typeface="ＭＳ Ｐゴシック" charset="-128"/>
              </a:rPr>
              <a:t>Hofstede’s</a:t>
            </a:r>
            <a:r>
              <a:rPr lang="pt-PT" altLang="ja-JP" sz="4000" b="1" dirty="0">
                <a:ea typeface="ＭＳ Ｐゴシック" charset="-128"/>
              </a:rPr>
              <a:t> Cultural </a:t>
            </a:r>
            <a:r>
              <a:rPr lang="pt-PT" altLang="ja-JP" sz="4000" b="1" dirty="0" err="1">
                <a:ea typeface="ＭＳ Ｐゴシック" charset="-128"/>
              </a:rPr>
              <a:t>Dimensions</a:t>
            </a:r>
            <a:endParaRPr lang="pt-PT" sz="4000" b="1" dirty="0"/>
          </a:p>
        </p:txBody>
      </p:sp>
      <p:sp>
        <p:nvSpPr>
          <p:cNvPr id="124931" name="Rectangle 3"/>
          <p:cNvSpPr>
            <a:spLocks noGrp="1" noChangeArrowheads="1"/>
          </p:cNvSpPr>
          <p:nvPr>
            <p:ph type="body" idx="1"/>
          </p:nvPr>
        </p:nvSpPr>
        <p:spPr/>
        <p:txBody>
          <a:bodyPr>
            <a:normAutofit/>
          </a:bodyPr>
          <a:lstStyle/>
          <a:p>
            <a:pPr algn="just" eaLnBrk="1" hangingPunct="1">
              <a:lnSpc>
                <a:spcPct val="90000"/>
              </a:lnSpc>
            </a:pPr>
            <a:r>
              <a:rPr lang="pt-PT" altLang="pt-PT" sz="3200" dirty="0" err="1"/>
              <a:t>According</a:t>
            </a:r>
            <a:r>
              <a:rPr lang="pt-PT" altLang="pt-PT" sz="3200" dirty="0"/>
              <a:t> to </a:t>
            </a:r>
            <a:r>
              <a:rPr lang="pt-PT" altLang="pt-PT" sz="3200" dirty="0" err="1"/>
              <a:t>Geert</a:t>
            </a:r>
            <a:r>
              <a:rPr lang="pt-PT" altLang="pt-PT" sz="3200" dirty="0"/>
              <a:t> </a:t>
            </a:r>
            <a:r>
              <a:rPr lang="pt-PT" altLang="pt-PT" sz="3200" dirty="0" err="1"/>
              <a:t>Hofstede</a:t>
            </a:r>
            <a:r>
              <a:rPr lang="pt-PT" altLang="pt-PT" sz="3200" dirty="0"/>
              <a:t>, </a:t>
            </a:r>
            <a:r>
              <a:rPr lang="pt-PT" altLang="pt-PT" sz="3200" b="1" dirty="0" err="1"/>
              <a:t>there</a:t>
            </a:r>
            <a:r>
              <a:rPr lang="pt-PT" altLang="pt-PT" sz="3200" b="1" dirty="0"/>
              <a:t> </a:t>
            </a:r>
            <a:r>
              <a:rPr lang="pt-PT" altLang="pt-PT" sz="3200" b="1" dirty="0" err="1"/>
              <a:t>is</a:t>
            </a:r>
            <a:r>
              <a:rPr lang="pt-PT" altLang="pt-PT" sz="3200" b="1" dirty="0"/>
              <a:t> no </a:t>
            </a:r>
            <a:r>
              <a:rPr lang="pt-PT" altLang="pt-PT" sz="3200" b="1" dirty="0" err="1"/>
              <a:t>such</a:t>
            </a:r>
            <a:r>
              <a:rPr lang="pt-PT" altLang="pt-PT" sz="3200" b="1" dirty="0"/>
              <a:t> </a:t>
            </a:r>
            <a:r>
              <a:rPr lang="pt-PT" altLang="pt-PT" sz="3200" b="1" dirty="0" err="1"/>
              <a:t>thing</a:t>
            </a:r>
            <a:r>
              <a:rPr lang="pt-PT" altLang="pt-PT" sz="3200" b="1" dirty="0"/>
              <a:t> as a universal management </a:t>
            </a:r>
            <a:r>
              <a:rPr lang="pt-PT" altLang="pt-PT" sz="3200" b="1" dirty="0" err="1"/>
              <a:t>method</a:t>
            </a:r>
            <a:r>
              <a:rPr lang="pt-PT" altLang="pt-PT" sz="3200" dirty="0"/>
              <a:t> </a:t>
            </a:r>
            <a:r>
              <a:rPr lang="pt-PT" altLang="pt-PT" sz="3200" dirty="0" err="1"/>
              <a:t>or</a:t>
            </a:r>
            <a:r>
              <a:rPr lang="pt-PT" altLang="pt-PT" sz="3200" dirty="0"/>
              <a:t> management </a:t>
            </a:r>
            <a:r>
              <a:rPr lang="pt-PT" altLang="pt-PT" sz="3200" dirty="0" err="1"/>
              <a:t>theory</a:t>
            </a:r>
            <a:r>
              <a:rPr lang="pt-PT" altLang="pt-PT" sz="3200" dirty="0"/>
              <a:t>, </a:t>
            </a:r>
            <a:r>
              <a:rPr lang="pt-PT" altLang="pt-PT" sz="3200" dirty="0" err="1"/>
              <a:t>valid</a:t>
            </a:r>
            <a:r>
              <a:rPr lang="pt-PT" altLang="pt-PT" sz="3200" dirty="0"/>
              <a:t> </a:t>
            </a:r>
            <a:r>
              <a:rPr lang="pt-PT" altLang="pt-PT" sz="3200" dirty="0" err="1"/>
              <a:t>across</a:t>
            </a:r>
            <a:r>
              <a:rPr lang="pt-PT" altLang="pt-PT" sz="3200" dirty="0"/>
              <a:t> </a:t>
            </a:r>
            <a:r>
              <a:rPr lang="pt-PT" altLang="pt-PT" sz="3200" dirty="0" err="1"/>
              <a:t>the</a:t>
            </a:r>
            <a:r>
              <a:rPr lang="pt-PT" altLang="pt-PT" sz="3200" dirty="0"/>
              <a:t> </a:t>
            </a:r>
            <a:r>
              <a:rPr lang="pt-PT" altLang="pt-PT" sz="3200" dirty="0" err="1"/>
              <a:t>whole</a:t>
            </a:r>
            <a:r>
              <a:rPr lang="pt-PT" altLang="pt-PT" sz="3200" dirty="0"/>
              <a:t> </a:t>
            </a:r>
            <a:r>
              <a:rPr lang="pt-PT" altLang="pt-PT" sz="3200" dirty="0" err="1"/>
              <a:t>world</a:t>
            </a:r>
            <a:r>
              <a:rPr lang="pt-PT" altLang="pt-PT" sz="3200" dirty="0"/>
              <a:t>. </a:t>
            </a:r>
            <a:r>
              <a:rPr lang="pt-PT" altLang="pt-PT" sz="3200" dirty="0" err="1"/>
              <a:t>Even</a:t>
            </a:r>
            <a:r>
              <a:rPr lang="pt-PT" altLang="pt-PT" sz="3200" dirty="0"/>
              <a:t> </a:t>
            </a:r>
            <a:r>
              <a:rPr lang="pt-PT" altLang="pt-PT" sz="3200" dirty="0" err="1"/>
              <a:t>the</a:t>
            </a:r>
            <a:r>
              <a:rPr lang="pt-PT" altLang="pt-PT" sz="3200" dirty="0"/>
              <a:t> </a:t>
            </a:r>
            <a:r>
              <a:rPr lang="pt-PT" altLang="pt-PT" sz="3200" dirty="0" err="1"/>
              <a:t>word</a:t>
            </a:r>
            <a:r>
              <a:rPr lang="pt-PT" altLang="pt-PT" sz="3200" dirty="0"/>
              <a:t> 'management' </a:t>
            </a:r>
            <a:r>
              <a:rPr lang="pt-PT" altLang="pt-PT" sz="3200" dirty="0" err="1"/>
              <a:t>has</a:t>
            </a:r>
            <a:r>
              <a:rPr lang="pt-PT" altLang="pt-PT" sz="3200" dirty="0"/>
              <a:t> </a:t>
            </a:r>
            <a:r>
              <a:rPr lang="pt-PT" altLang="pt-PT" sz="3200" dirty="0" err="1"/>
              <a:t>different</a:t>
            </a:r>
            <a:r>
              <a:rPr lang="pt-PT" altLang="pt-PT" sz="3200" dirty="0"/>
              <a:t> </a:t>
            </a:r>
            <a:r>
              <a:rPr lang="pt-PT" altLang="pt-PT" sz="3200" dirty="0" err="1"/>
              <a:t>origins</a:t>
            </a:r>
            <a:r>
              <a:rPr lang="pt-PT" altLang="pt-PT" sz="3200" dirty="0"/>
              <a:t> </a:t>
            </a:r>
            <a:r>
              <a:rPr lang="pt-PT" altLang="pt-PT" sz="3200" dirty="0" err="1"/>
              <a:t>and</a:t>
            </a:r>
            <a:r>
              <a:rPr lang="pt-PT" altLang="pt-PT" sz="3200" dirty="0"/>
              <a:t> </a:t>
            </a:r>
            <a:r>
              <a:rPr lang="pt-PT" altLang="pt-PT" sz="3200" dirty="0" err="1"/>
              <a:t>meanings</a:t>
            </a:r>
            <a:r>
              <a:rPr lang="pt-PT" altLang="pt-PT" sz="3200" dirty="0"/>
              <a:t> in countries </a:t>
            </a:r>
            <a:r>
              <a:rPr lang="pt-PT" altLang="pt-PT" sz="3200" dirty="0" err="1"/>
              <a:t>throughout</a:t>
            </a:r>
            <a:r>
              <a:rPr lang="pt-PT" altLang="pt-PT" sz="3200" dirty="0"/>
              <a:t> </a:t>
            </a:r>
            <a:r>
              <a:rPr lang="pt-PT" altLang="pt-PT" sz="3200" dirty="0" err="1"/>
              <a:t>the</a:t>
            </a:r>
            <a:r>
              <a:rPr lang="pt-PT" altLang="pt-PT" sz="3200" dirty="0"/>
              <a:t> </a:t>
            </a:r>
            <a:r>
              <a:rPr lang="pt-PT" altLang="pt-PT" sz="3200" dirty="0" err="1"/>
              <a:t>world</a:t>
            </a:r>
            <a:r>
              <a:rPr lang="pt-PT" altLang="pt-PT" sz="3200" dirty="0"/>
              <a:t>. Management </a:t>
            </a:r>
            <a:r>
              <a:rPr lang="pt-PT" altLang="pt-PT" sz="3200" dirty="0" err="1"/>
              <a:t>is</a:t>
            </a:r>
            <a:r>
              <a:rPr lang="pt-PT" altLang="pt-PT" sz="3200" dirty="0"/>
              <a:t> </a:t>
            </a:r>
            <a:r>
              <a:rPr lang="pt-PT" altLang="pt-PT" sz="3200" dirty="0" err="1"/>
              <a:t>not</a:t>
            </a:r>
            <a:r>
              <a:rPr lang="pt-PT" altLang="pt-PT" sz="3200" dirty="0"/>
              <a:t> a </a:t>
            </a:r>
            <a:r>
              <a:rPr lang="pt-PT" altLang="pt-PT" sz="3200" dirty="0" err="1"/>
              <a:t>phenomenon</a:t>
            </a:r>
            <a:r>
              <a:rPr lang="pt-PT" altLang="pt-PT" sz="3200" dirty="0"/>
              <a:t> </a:t>
            </a:r>
            <a:r>
              <a:rPr lang="pt-PT" altLang="pt-PT" sz="3200" dirty="0" err="1"/>
              <a:t>that</a:t>
            </a:r>
            <a:r>
              <a:rPr lang="pt-PT" altLang="pt-PT" sz="3200" dirty="0"/>
              <a:t> can </a:t>
            </a:r>
            <a:r>
              <a:rPr lang="pt-PT" altLang="pt-PT" sz="3200" dirty="0" err="1"/>
              <a:t>be</a:t>
            </a:r>
            <a:r>
              <a:rPr lang="pt-PT" altLang="pt-PT" sz="3200" dirty="0"/>
              <a:t> </a:t>
            </a:r>
            <a:r>
              <a:rPr lang="pt-PT" altLang="pt-PT" sz="3200" dirty="0" err="1"/>
              <a:t>isolated</a:t>
            </a:r>
            <a:r>
              <a:rPr lang="pt-PT" altLang="pt-PT" sz="3200" dirty="0"/>
              <a:t> </a:t>
            </a:r>
            <a:r>
              <a:rPr lang="pt-PT" altLang="pt-PT" sz="3200" dirty="0" err="1"/>
              <a:t>from</a:t>
            </a:r>
            <a:r>
              <a:rPr lang="pt-PT" altLang="pt-PT" sz="3200" dirty="0"/>
              <a:t> </a:t>
            </a:r>
            <a:r>
              <a:rPr lang="pt-PT" altLang="pt-PT" sz="3200" dirty="0" err="1"/>
              <a:t>other</a:t>
            </a:r>
            <a:r>
              <a:rPr lang="pt-PT" altLang="pt-PT" sz="3200" dirty="0"/>
              <a:t> processes </a:t>
            </a:r>
            <a:r>
              <a:rPr lang="pt-PT" altLang="pt-PT" sz="3200" dirty="0" err="1"/>
              <a:t>taking</a:t>
            </a:r>
            <a:r>
              <a:rPr lang="pt-PT" altLang="pt-PT" sz="3200" dirty="0"/>
              <a:t> </a:t>
            </a:r>
            <a:r>
              <a:rPr lang="pt-PT" altLang="pt-PT" sz="3200" dirty="0" err="1"/>
              <a:t>place</a:t>
            </a:r>
            <a:r>
              <a:rPr lang="pt-PT" altLang="pt-PT" sz="3200" dirty="0"/>
              <a:t> in </a:t>
            </a:r>
            <a:r>
              <a:rPr lang="pt-PT" altLang="pt-PT" sz="3200" dirty="0" err="1"/>
              <a:t>society</a:t>
            </a:r>
            <a:r>
              <a:rPr lang="pt-PT" altLang="pt-PT" sz="3200" dirty="0"/>
              <a:t>. </a:t>
            </a:r>
            <a:r>
              <a:rPr lang="pt-PT" altLang="pt-PT" sz="3200" dirty="0" err="1"/>
              <a:t>It</a:t>
            </a:r>
            <a:r>
              <a:rPr lang="pt-PT" altLang="pt-PT" sz="3200" dirty="0"/>
              <a:t> </a:t>
            </a:r>
            <a:r>
              <a:rPr lang="pt-PT" altLang="pt-PT" sz="3200" dirty="0" err="1"/>
              <a:t>interacts</a:t>
            </a:r>
            <a:r>
              <a:rPr lang="pt-PT" altLang="pt-PT" sz="3200" dirty="0"/>
              <a:t> </a:t>
            </a:r>
            <a:r>
              <a:rPr lang="pt-PT" altLang="pt-PT" sz="3200" dirty="0" err="1"/>
              <a:t>with</a:t>
            </a:r>
            <a:r>
              <a:rPr lang="pt-PT" altLang="pt-PT" sz="3200" dirty="0"/>
              <a:t> </a:t>
            </a:r>
            <a:r>
              <a:rPr lang="pt-PT" altLang="pt-PT" sz="3200" dirty="0" err="1"/>
              <a:t>what</a:t>
            </a:r>
            <a:r>
              <a:rPr lang="pt-PT" altLang="pt-PT" sz="3200" dirty="0"/>
              <a:t> </a:t>
            </a:r>
            <a:r>
              <a:rPr lang="pt-PT" altLang="pt-PT" sz="3200" dirty="0" err="1"/>
              <a:t>happens</a:t>
            </a:r>
            <a:r>
              <a:rPr lang="pt-PT" altLang="pt-PT" sz="3200" dirty="0"/>
              <a:t> in </a:t>
            </a:r>
            <a:r>
              <a:rPr lang="pt-PT" altLang="pt-PT" sz="3200" dirty="0" err="1"/>
              <a:t>the</a:t>
            </a:r>
            <a:r>
              <a:rPr lang="pt-PT" altLang="pt-PT" sz="3200" dirty="0"/>
              <a:t> </a:t>
            </a:r>
            <a:r>
              <a:rPr lang="pt-PT" altLang="pt-PT" sz="3200" dirty="0" err="1"/>
              <a:t>family</a:t>
            </a:r>
            <a:r>
              <a:rPr lang="pt-PT" altLang="pt-PT" sz="3200" dirty="0"/>
              <a:t>, </a:t>
            </a:r>
            <a:r>
              <a:rPr lang="pt-PT" altLang="pt-PT" sz="3200" dirty="0" err="1"/>
              <a:t>at</a:t>
            </a:r>
            <a:r>
              <a:rPr lang="pt-PT" altLang="pt-PT" sz="3200" dirty="0"/>
              <a:t> </a:t>
            </a:r>
            <a:r>
              <a:rPr lang="pt-PT" altLang="pt-PT" sz="3200" dirty="0" err="1"/>
              <a:t>school</a:t>
            </a:r>
            <a:r>
              <a:rPr lang="pt-PT" altLang="pt-PT" sz="3200" dirty="0"/>
              <a:t>, in </a:t>
            </a:r>
            <a:r>
              <a:rPr lang="pt-PT" altLang="pt-PT" sz="3200" dirty="0" err="1"/>
              <a:t>politics</a:t>
            </a:r>
            <a:r>
              <a:rPr lang="pt-PT" altLang="pt-PT" sz="3200" dirty="0"/>
              <a:t>, </a:t>
            </a:r>
            <a:r>
              <a:rPr lang="pt-PT" altLang="pt-PT" sz="3200" dirty="0" err="1"/>
              <a:t>and</a:t>
            </a:r>
            <a:r>
              <a:rPr lang="pt-PT" altLang="pt-PT" sz="3200" dirty="0"/>
              <a:t> </a:t>
            </a:r>
            <a:r>
              <a:rPr lang="pt-PT" altLang="pt-PT" sz="3200" dirty="0" err="1"/>
              <a:t>government</a:t>
            </a:r>
            <a:r>
              <a:rPr lang="pt-PT" altLang="pt-PT" sz="3200" dirty="0"/>
              <a:t>. </a:t>
            </a:r>
            <a:r>
              <a:rPr lang="pt-PT" altLang="pt-PT" sz="3200" dirty="0" err="1"/>
              <a:t>It</a:t>
            </a:r>
            <a:r>
              <a:rPr lang="pt-PT" altLang="pt-PT" sz="3200" dirty="0"/>
              <a:t> </a:t>
            </a:r>
            <a:r>
              <a:rPr lang="pt-PT" altLang="pt-PT" sz="3200" dirty="0" err="1"/>
              <a:t>is</a:t>
            </a:r>
            <a:r>
              <a:rPr lang="pt-PT" altLang="pt-PT" sz="3200" dirty="0"/>
              <a:t> </a:t>
            </a:r>
            <a:r>
              <a:rPr lang="pt-PT" altLang="pt-PT" sz="3200" dirty="0" err="1"/>
              <a:t>obviously</a:t>
            </a:r>
            <a:r>
              <a:rPr lang="pt-PT" altLang="pt-PT" sz="3200" dirty="0"/>
              <a:t> </a:t>
            </a:r>
            <a:r>
              <a:rPr lang="pt-PT" altLang="pt-PT" sz="3200" dirty="0" err="1"/>
              <a:t>also</a:t>
            </a:r>
            <a:r>
              <a:rPr lang="pt-PT" altLang="pt-PT" sz="3200" dirty="0"/>
              <a:t> </a:t>
            </a:r>
            <a:r>
              <a:rPr lang="pt-PT" altLang="pt-PT" sz="3200" dirty="0" err="1"/>
              <a:t>related</a:t>
            </a:r>
            <a:r>
              <a:rPr lang="pt-PT" altLang="pt-PT" sz="3200" dirty="0"/>
              <a:t> to </a:t>
            </a:r>
            <a:r>
              <a:rPr lang="pt-PT" altLang="pt-PT" sz="3200" dirty="0" err="1"/>
              <a:t>religion</a:t>
            </a:r>
            <a:r>
              <a:rPr lang="pt-PT" altLang="pt-PT" sz="3200" dirty="0"/>
              <a:t> </a:t>
            </a:r>
            <a:r>
              <a:rPr lang="pt-PT" altLang="pt-PT" sz="3200" dirty="0" err="1"/>
              <a:t>and</a:t>
            </a:r>
            <a:r>
              <a:rPr lang="pt-PT" altLang="pt-PT" sz="3200" dirty="0"/>
              <a:t> to </a:t>
            </a:r>
            <a:r>
              <a:rPr lang="pt-PT" altLang="pt-PT" sz="3200" dirty="0" err="1"/>
              <a:t>beliefs</a:t>
            </a:r>
            <a:r>
              <a:rPr lang="pt-PT" altLang="pt-PT" sz="3200" dirty="0"/>
              <a:t> </a:t>
            </a:r>
            <a:r>
              <a:rPr lang="pt-PT" altLang="pt-PT" sz="3200" dirty="0" err="1"/>
              <a:t>about</a:t>
            </a:r>
            <a:r>
              <a:rPr lang="pt-PT" altLang="pt-PT" sz="3200" dirty="0"/>
              <a:t> </a:t>
            </a:r>
            <a:r>
              <a:rPr lang="pt-PT" altLang="pt-PT" sz="3200" dirty="0" err="1"/>
              <a:t>science</a:t>
            </a:r>
            <a:r>
              <a:rPr lang="pt-PT" altLang="pt-PT" sz="3200" dirty="0"/>
              <a:t>.</a:t>
            </a:r>
          </a:p>
        </p:txBody>
      </p:sp>
    </p:spTree>
    <p:extLst>
      <p:ext uri="{BB962C8B-B14F-4D97-AF65-F5344CB8AC3E}">
        <p14:creationId xmlns:p14="http://schemas.microsoft.com/office/powerpoint/2010/main" val="149957721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Geert</a:t>
            </a:r>
            <a:r>
              <a:rPr lang="pt-PT" altLang="ja-JP" b="1" dirty="0">
                <a:ea typeface="ＭＳ Ｐゴシック" charset="-128"/>
              </a:rPr>
              <a:t> </a:t>
            </a:r>
            <a:r>
              <a:rPr lang="pt-PT" altLang="ja-JP" b="1" dirty="0" err="1">
                <a:ea typeface="ＭＳ Ｐゴシック" charset="-128"/>
              </a:rPr>
              <a:t>Hofstede’s</a:t>
            </a:r>
            <a:r>
              <a:rPr lang="pt-PT" altLang="ja-JP" b="1" dirty="0">
                <a:ea typeface="ＭＳ Ｐゴシック" charset="-128"/>
              </a:rPr>
              <a:t> Cultural </a:t>
            </a:r>
            <a:r>
              <a:rPr lang="pt-PT" altLang="ja-JP" b="1" dirty="0" err="1">
                <a:ea typeface="ＭＳ Ｐゴシック" charset="-128"/>
              </a:rPr>
              <a:t>Dimensions</a:t>
            </a:r>
            <a:endParaRPr lang="pt-PT" b="1" dirty="0"/>
          </a:p>
        </p:txBody>
      </p:sp>
      <p:sp>
        <p:nvSpPr>
          <p:cNvPr id="125955" name="Rectangle 3"/>
          <p:cNvSpPr>
            <a:spLocks noGrp="1" noChangeArrowheads="1"/>
          </p:cNvSpPr>
          <p:nvPr>
            <p:ph type="body" idx="1"/>
          </p:nvPr>
        </p:nvSpPr>
        <p:spPr>
          <a:xfrm>
            <a:off x="838200" y="1825625"/>
            <a:ext cx="10515600" cy="4562296"/>
          </a:xfrm>
        </p:spPr>
        <p:txBody>
          <a:bodyPr>
            <a:noAutofit/>
          </a:bodyPr>
          <a:lstStyle/>
          <a:p>
            <a:pPr algn="just" eaLnBrk="1" hangingPunct="1">
              <a:lnSpc>
                <a:spcPct val="80000"/>
              </a:lnSpc>
            </a:pPr>
            <a:r>
              <a:rPr lang="pt-PT" altLang="pt-PT" sz="2000" b="1" dirty="0" err="1"/>
              <a:t>The</a:t>
            </a:r>
            <a:r>
              <a:rPr lang="pt-PT" altLang="pt-PT" sz="2000" b="1" dirty="0"/>
              <a:t> </a:t>
            </a:r>
            <a:r>
              <a:rPr lang="pt-PT" altLang="pt-PT" sz="2000" b="1" dirty="0" err="1"/>
              <a:t>five</a:t>
            </a:r>
            <a:r>
              <a:rPr lang="pt-PT" altLang="pt-PT" sz="2000" b="1" dirty="0"/>
              <a:t> Cultural </a:t>
            </a:r>
            <a:r>
              <a:rPr lang="pt-PT" altLang="pt-PT" sz="2000" b="1" dirty="0" err="1"/>
              <a:t>Dimensions</a:t>
            </a:r>
            <a:r>
              <a:rPr lang="pt-PT" altLang="pt-PT" sz="2000" b="1" dirty="0"/>
              <a:t> </a:t>
            </a:r>
            <a:r>
              <a:rPr lang="pt-PT" altLang="pt-PT" sz="2000" b="1" dirty="0" err="1"/>
              <a:t>of</a:t>
            </a:r>
            <a:r>
              <a:rPr lang="pt-PT" altLang="pt-PT" sz="2000" b="1" dirty="0"/>
              <a:t> </a:t>
            </a:r>
            <a:r>
              <a:rPr lang="pt-PT" altLang="pt-PT" sz="2000" b="1" dirty="0" err="1"/>
              <a:t>Hofstede</a:t>
            </a:r>
            <a:endParaRPr lang="pt-PT" altLang="pt-PT" sz="2000" b="1" dirty="0"/>
          </a:p>
          <a:p>
            <a:pPr algn="just" eaLnBrk="1" hangingPunct="1">
              <a:lnSpc>
                <a:spcPct val="80000"/>
              </a:lnSpc>
            </a:pPr>
            <a:r>
              <a:rPr lang="pt-PT" altLang="pt-PT" sz="2000" dirty="0" err="1"/>
              <a:t>The</a:t>
            </a:r>
            <a:r>
              <a:rPr lang="pt-PT" altLang="pt-PT" sz="2000" dirty="0"/>
              <a:t> cultural </a:t>
            </a:r>
            <a:r>
              <a:rPr lang="pt-PT" altLang="pt-PT" sz="2000" dirty="0" err="1"/>
              <a:t>dimensions</a:t>
            </a:r>
            <a:r>
              <a:rPr lang="pt-PT" altLang="pt-PT" sz="2000" dirty="0"/>
              <a:t> </a:t>
            </a:r>
            <a:r>
              <a:rPr lang="pt-PT" altLang="pt-PT" sz="2000" dirty="0" err="1"/>
              <a:t>model</a:t>
            </a:r>
            <a:r>
              <a:rPr lang="pt-PT" altLang="pt-PT" sz="2000" dirty="0"/>
              <a:t> </a:t>
            </a:r>
            <a:r>
              <a:rPr lang="pt-PT" altLang="pt-PT" sz="2000" dirty="0" err="1"/>
              <a:t>of</a:t>
            </a:r>
            <a:r>
              <a:rPr lang="pt-PT" altLang="pt-PT" sz="2000" dirty="0"/>
              <a:t> </a:t>
            </a:r>
            <a:r>
              <a:rPr lang="pt-PT" altLang="pt-PT" sz="2000" dirty="0" err="1"/>
              <a:t>Geert</a:t>
            </a:r>
            <a:r>
              <a:rPr lang="pt-PT" altLang="pt-PT" sz="2000" dirty="0"/>
              <a:t> </a:t>
            </a:r>
            <a:r>
              <a:rPr lang="pt-PT" altLang="pt-PT" sz="2000" dirty="0" err="1"/>
              <a:t>Hofstede</a:t>
            </a:r>
            <a:r>
              <a:rPr lang="pt-PT" altLang="pt-PT" sz="2000" dirty="0"/>
              <a:t> </a:t>
            </a:r>
            <a:r>
              <a:rPr lang="pt-PT" altLang="pt-PT" sz="2000" dirty="0" err="1"/>
              <a:t>is</a:t>
            </a:r>
            <a:r>
              <a:rPr lang="pt-PT" altLang="pt-PT" sz="2000" dirty="0"/>
              <a:t> a </a:t>
            </a:r>
            <a:r>
              <a:rPr lang="pt-PT" altLang="pt-PT" sz="2000" dirty="0" err="1"/>
              <a:t>framework</a:t>
            </a:r>
            <a:r>
              <a:rPr lang="pt-PT" altLang="pt-PT" sz="2000" dirty="0"/>
              <a:t> </a:t>
            </a:r>
            <a:r>
              <a:rPr lang="pt-PT" altLang="pt-PT" sz="2000" dirty="0" err="1"/>
              <a:t>that</a:t>
            </a:r>
            <a:r>
              <a:rPr lang="pt-PT" altLang="pt-PT" sz="2000" dirty="0"/>
              <a:t> </a:t>
            </a:r>
            <a:r>
              <a:rPr lang="pt-PT" altLang="pt-PT" sz="2000" dirty="0" err="1"/>
              <a:t>describes</a:t>
            </a:r>
            <a:r>
              <a:rPr lang="pt-PT" altLang="pt-PT" sz="2000" dirty="0"/>
              <a:t> </a:t>
            </a:r>
            <a:r>
              <a:rPr lang="pt-PT" altLang="pt-PT" sz="2000" dirty="0" err="1"/>
              <a:t>five</a:t>
            </a:r>
            <a:r>
              <a:rPr lang="pt-PT" altLang="pt-PT" sz="2000" dirty="0"/>
              <a:t> </a:t>
            </a:r>
            <a:r>
              <a:rPr lang="pt-PT" altLang="pt-PT" sz="2000" dirty="0" err="1"/>
              <a:t>sorts</a:t>
            </a:r>
            <a:r>
              <a:rPr lang="pt-PT" altLang="pt-PT" sz="2000" dirty="0"/>
              <a:t> (</a:t>
            </a:r>
            <a:r>
              <a:rPr lang="pt-PT" altLang="pt-PT" sz="2000" dirty="0" err="1"/>
              <a:t>dimensions</a:t>
            </a:r>
            <a:r>
              <a:rPr lang="pt-PT" altLang="pt-PT" sz="2000" dirty="0"/>
              <a:t>) </a:t>
            </a:r>
            <a:r>
              <a:rPr lang="pt-PT" altLang="pt-PT" sz="2000" dirty="0" err="1"/>
              <a:t>of</a:t>
            </a:r>
            <a:r>
              <a:rPr lang="pt-PT" altLang="pt-PT" sz="2000" dirty="0"/>
              <a:t> </a:t>
            </a:r>
            <a:r>
              <a:rPr lang="pt-PT" altLang="pt-PT" sz="2000" dirty="0" err="1"/>
              <a:t>differences</a:t>
            </a:r>
            <a:r>
              <a:rPr lang="pt-PT" altLang="pt-PT" sz="2000" dirty="0"/>
              <a:t> / </a:t>
            </a:r>
            <a:r>
              <a:rPr lang="pt-PT" altLang="pt-PT" sz="2000" dirty="0" err="1"/>
              <a:t>value</a:t>
            </a:r>
            <a:r>
              <a:rPr lang="pt-PT" altLang="pt-PT" sz="2000" dirty="0"/>
              <a:t> </a:t>
            </a:r>
            <a:r>
              <a:rPr lang="pt-PT" altLang="pt-PT" sz="2000" dirty="0" err="1"/>
              <a:t>perspectives</a:t>
            </a:r>
            <a:r>
              <a:rPr lang="pt-PT" altLang="pt-PT" sz="2000" dirty="0"/>
              <a:t> </a:t>
            </a:r>
            <a:r>
              <a:rPr lang="pt-PT" altLang="pt-PT" sz="2000" dirty="0" err="1"/>
              <a:t>between</a:t>
            </a:r>
            <a:r>
              <a:rPr lang="pt-PT" altLang="pt-PT" sz="2000" dirty="0"/>
              <a:t> </a:t>
            </a:r>
            <a:r>
              <a:rPr lang="pt-PT" altLang="pt-PT" sz="2000" dirty="0" err="1"/>
              <a:t>national</a:t>
            </a:r>
            <a:r>
              <a:rPr lang="pt-PT" altLang="pt-PT" sz="2000" dirty="0"/>
              <a:t> </a:t>
            </a:r>
            <a:r>
              <a:rPr lang="pt-PT" altLang="pt-PT" sz="2000" dirty="0" err="1"/>
              <a:t>cultures</a:t>
            </a:r>
            <a:r>
              <a:rPr lang="pt-PT" altLang="pt-PT" sz="2000" dirty="0"/>
              <a:t>:</a:t>
            </a:r>
            <a:endParaRPr lang="pt-PT" altLang="pt-PT" sz="2000" b="1" dirty="0"/>
          </a:p>
          <a:p>
            <a:pPr algn="just" eaLnBrk="1" hangingPunct="1">
              <a:lnSpc>
                <a:spcPct val="80000"/>
              </a:lnSpc>
            </a:pPr>
            <a:r>
              <a:rPr lang="pt-PT" altLang="pt-PT" sz="2000" b="1" dirty="0" err="1"/>
              <a:t>Power</a:t>
            </a:r>
            <a:r>
              <a:rPr lang="pt-PT" altLang="pt-PT" sz="2000" b="1" dirty="0"/>
              <a:t> </a:t>
            </a:r>
            <a:r>
              <a:rPr lang="pt-PT" altLang="pt-PT" sz="2000" b="1" dirty="0" err="1"/>
              <a:t>distance</a:t>
            </a:r>
            <a:r>
              <a:rPr lang="pt-PT" altLang="pt-PT" sz="2000" dirty="0"/>
              <a:t>. </a:t>
            </a:r>
            <a:r>
              <a:rPr lang="pt-PT" altLang="pt-PT" sz="2000" dirty="0" err="1"/>
              <a:t>The</a:t>
            </a:r>
            <a:r>
              <a:rPr lang="pt-PT" altLang="pt-PT" sz="2000" dirty="0"/>
              <a:t> </a:t>
            </a:r>
            <a:r>
              <a:rPr lang="pt-PT" altLang="pt-PT" sz="2000" dirty="0" err="1"/>
              <a:t>degree</a:t>
            </a:r>
            <a:r>
              <a:rPr lang="pt-PT" altLang="pt-PT" sz="2000" dirty="0"/>
              <a:t> </a:t>
            </a:r>
            <a:r>
              <a:rPr lang="pt-PT" altLang="pt-PT" sz="2000" dirty="0" err="1"/>
              <a:t>of</a:t>
            </a:r>
            <a:r>
              <a:rPr lang="pt-PT" altLang="pt-PT" sz="2000" dirty="0"/>
              <a:t> </a:t>
            </a:r>
            <a:r>
              <a:rPr lang="pt-PT" altLang="pt-PT" sz="2000" dirty="0" err="1"/>
              <a:t>inequality</a:t>
            </a:r>
            <a:r>
              <a:rPr lang="pt-PT" altLang="pt-PT" sz="2000" dirty="0"/>
              <a:t> </a:t>
            </a:r>
            <a:r>
              <a:rPr lang="pt-PT" altLang="pt-PT" sz="2000" dirty="0" err="1"/>
              <a:t>among</a:t>
            </a:r>
            <a:r>
              <a:rPr lang="pt-PT" altLang="pt-PT" sz="2000" dirty="0"/>
              <a:t> </a:t>
            </a:r>
            <a:r>
              <a:rPr lang="pt-PT" altLang="pt-PT" sz="2000" dirty="0" err="1"/>
              <a:t>people</a:t>
            </a:r>
            <a:r>
              <a:rPr lang="pt-PT" altLang="pt-PT" sz="2000" dirty="0"/>
              <a:t> </a:t>
            </a:r>
            <a:r>
              <a:rPr lang="pt-PT" altLang="pt-PT" sz="2000" dirty="0" err="1"/>
              <a:t>which</a:t>
            </a:r>
            <a:r>
              <a:rPr lang="pt-PT" altLang="pt-PT" sz="2000" dirty="0"/>
              <a:t> </a:t>
            </a:r>
            <a:r>
              <a:rPr lang="pt-PT" altLang="pt-PT" sz="2000" dirty="0" err="1"/>
              <a:t>the</a:t>
            </a:r>
            <a:r>
              <a:rPr lang="pt-PT" altLang="pt-PT" sz="2000" dirty="0"/>
              <a:t> </a:t>
            </a:r>
            <a:r>
              <a:rPr lang="pt-PT" altLang="pt-PT" sz="2000" dirty="0" err="1"/>
              <a:t>population</a:t>
            </a:r>
            <a:r>
              <a:rPr lang="pt-PT" altLang="pt-PT" sz="2000" dirty="0"/>
              <a:t> </a:t>
            </a:r>
            <a:r>
              <a:rPr lang="pt-PT" altLang="pt-PT" sz="2000" dirty="0" err="1"/>
              <a:t>of</a:t>
            </a:r>
            <a:r>
              <a:rPr lang="pt-PT" altLang="pt-PT" sz="2000" dirty="0"/>
              <a:t> a country </a:t>
            </a:r>
            <a:r>
              <a:rPr lang="pt-PT" altLang="pt-PT" sz="2000" dirty="0" err="1"/>
              <a:t>considers</a:t>
            </a:r>
            <a:r>
              <a:rPr lang="pt-PT" altLang="pt-PT" sz="2000" dirty="0"/>
              <a:t> as normal.</a:t>
            </a:r>
            <a:endParaRPr lang="pt-PT" altLang="pt-PT" sz="2000" b="1" dirty="0"/>
          </a:p>
          <a:p>
            <a:pPr algn="just" eaLnBrk="1" hangingPunct="1">
              <a:lnSpc>
                <a:spcPct val="80000"/>
              </a:lnSpc>
            </a:pPr>
            <a:r>
              <a:rPr lang="pt-PT" altLang="pt-PT" sz="2000" b="1" dirty="0" err="1"/>
              <a:t>Individualism</a:t>
            </a:r>
            <a:r>
              <a:rPr lang="pt-PT" altLang="pt-PT" sz="2000" b="1" dirty="0"/>
              <a:t> versus </a:t>
            </a:r>
            <a:r>
              <a:rPr lang="pt-PT" altLang="pt-PT" sz="2000" b="1" dirty="0" err="1"/>
              <a:t>collectivism</a:t>
            </a:r>
            <a:r>
              <a:rPr lang="pt-PT" altLang="pt-PT" sz="2000" dirty="0"/>
              <a:t>. </a:t>
            </a:r>
            <a:r>
              <a:rPr lang="pt-PT" altLang="pt-PT" sz="2000" dirty="0" err="1"/>
              <a:t>The</a:t>
            </a:r>
            <a:r>
              <a:rPr lang="pt-PT" altLang="pt-PT" sz="2000" dirty="0"/>
              <a:t> </a:t>
            </a:r>
            <a:r>
              <a:rPr lang="pt-PT" altLang="pt-PT" sz="2000" dirty="0" err="1"/>
              <a:t>extent</a:t>
            </a:r>
            <a:r>
              <a:rPr lang="pt-PT" altLang="pt-PT" sz="2000" dirty="0"/>
              <a:t> to </a:t>
            </a:r>
            <a:r>
              <a:rPr lang="pt-PT" altLang="pt-PT" sz="2000" dirty="0" err="1"/>
              <a:t>which</a:t>
            </a:r>
            <a:r>
              <a:rPr lang="pt-PT" altLang="pt-PT" sz="2000" dirty="0"/>
              <a:t> </a:t>
            </a:r>
            <a:r>
              <a:rPr lang="pt-PT" altLang="pt-PT" sz="2000" dirty="0" err="1"/>
              <a:t>people</a:t>
            </a:r>
            <a:r>
              <a:rPr lang="pt-PT" altLang="pt-PT" sz="2000" dirty="0"/>
              <a:t> </a:t>
            </a:r>
            <a:r>
              <a:rPr lang="pt-PT" altLang="pt-PT" sz="2000" dirty="0" err="1"/>
              <a:t>feel</a:t>
            </a:r>
            <a:r>
              <a:rPr lang="pt-PT" altLang="pt-PT" sz="2000" dirty="0"/>
              <a:t> </a:t>
            </a:r>
            <a:r>
              <a:rPr lang="pt-PT" altLang="pt-PT" sz="2000" dirty="0" err="1"/>
              <a:t>they</a:t>
            </a:r>
            <a:r>
              <a:rPr lang="pt-PT" altLang="pt-PT" sz="2000" dirty="0"/>
              <a:t> are </a:t>
            </a:r>
            <a:r>
              <a:rPr lang="pt-PT" altLang="pt-PT" sz="2000" dirty="0" err="1"/>
              <a:t>supposed</a:t>
            </a:r>
            <a:r>
              <a:rPr lang="pt-PT" altLang="pt-PT" sz="2000" dirty="0"/>
              <a:t> to take </a:t>
            </a:r>
            <a:r>
              <a:rPr lang="pt-PT" altLang="pt-PT" sz="2000" dirty="0" err="1"/>
              <a:t>care</a:t>
            </a:r>
            <a:r>
              <a:rPr lang="pt-PT" altLang="pt-PT" sz="2000" dirty="0"/>
              <a:t> for, </a:t>
            </a:r>
            <a:r>
              <a:rPr lang="pt-PT" altLang="pt-PT" sz="2000" dirty="0" err="1"/>
              <a:t>or</a:t>
            </a:r>
            <a:r>
              <a:rPr lang="pt-PT" altLang="pt-PT" sz="2000" dirty="0"/>
              <a:t> to </a:t>
            </a:r>
            <a:r>
              <a:rPr lang="pt-PT" altLang="pt-PT" sz="2000" dirty="0" err="1"/>
              <a:t>be</a:t>
            </a:r>
            <a:r>
              <a:rPr lang="pt-PT" altLang="pt-PT" sz="2000" dirty="0"/>
              <a:t> </a:t>
            </a:r>
            <a:r>
              <a:rPr lang="pt-PT" altLang="pt-PT" sz="2000" dirty="0" err="1"/>
              <a:t>cared</a:t>
            </a:r>
            <a:r>
              <a:rPr lang="pt-PT" altLang="pt-PT" sz="2000" dirty="0"/>
              <a:t> for </a:t>
            </a:r>
            <a:r>
              <a:rPr lang="pt-PT" altLang="pt-PT" sz="2000" dirty="0" err="1"/>
              <a:t>by</a:t>
            </a:r>
            <a:r>
              <a:rPr lang="pt-PT" altLang="pt-PT" sz="2000" dirty="0"/>
              <a:t> </a:t>
            </a:r>
            <a:r>
              <a:rPr lang="pt-PT" altLang="pt-PT" sz="2000" dirty="0" err="1"/>
              <a:t>themselves</a:t>
            </a:r>
            <a:r>
              <a:rPr lang="pt-PT" altLang="pt-PT" sz="2000" dirty="0"/>
              <a:t>, </a:t>
            </a:r>
            <a:r>
              <a:rPr lang="pt-PT" altLang="pt-PT" sz="2000" dirty="0" err="1"/>
              <a:t>their</a:t>
            </a:r>
            <a:r>
              <a:rPr lang="pt-PT" altLang="pt-PT" sz="2000" dirty="0"/>
              <a:t> </a:t>
            </a:r>
            <a:r>
              <a:rPr lang="pt-PT" altLang="pt-PT" sz="2000" dirty="0" err="1"/>
              <a:t>families</a:t>
            </a:r>
            <a:r>
              <a:rPr lang="pt-PT" altLang="pt-PT" sz="2000" dirty="0"/>
              <a:t> </a:t>
            </a:r>
            <a:r>
              <a:rPr lang="pt-PT" altLang="pt-PT" sz="2000" dirty="0" err="1"/>
              <a:t>or</a:t>
            </a:r>
            <a:r>
              <a:rPr lang="pt-PT" altLang="pt-PT" sz="2000" dirty="0"/>
              <a:t> </a:t>
            </a:r>
            <a:r>
              <a:rPr lang="pt-PT" altLang="pt-PT" sz="2000" dirty="0" err="1"/>
              <a:t>organizations</a:t>
            </a:r>
            <a:r>
              <a:rPr lang="pt-PT" altLang="pt-PT" sz="2000" dirty="0"/>
              <a:t> </a:t>
            </a:r>
            <a:r>
              <a:rPr lang="pt-PT" altLang="pt-PT" sz="2000" dirty="0" err="1"/>
              <a:t>they</a:t>
            </a:r>
            <a:r>
              <a:rPr lang="pt-PT" altLang="pt-PT" sz="2000" dirty="0"/>
              <a:t> </a:t>
            </a:r>
            <a:r>
              <a:rPr lang="pt-PT" altLang="pt-PT" sz="2000" dirty="0" err="1"/>
              <a:t>belong</a:t>
            </a:r>
            <a:r>
              <a:rPr lang="pt-PT" altLang="pt-PT" sz="2000" dirty="0"/>
              <a:t> to.</a:t>
            </a:r>
            <a:endParaRPr lang="pt-PT" altLang="pt-PT" sz="2000" b="1" dirty="0"/>
          </a:p>
          <a:p>
            <a:pPr algn="just" eaLnBrk="1" hangingPunct="1">
              <a:lnSpc>
                <a:spcPct val="80000"/>
              </a:lnSpc>
            </a:pPr>
            <a:r>
              <a:rPr lang="pt-PT" altLang="pt-PT" sz="2000" b="1" dirty="0" err="1"/>
              <a:t>Masculinity</a:t>
            </a:r>
            <a:r>
              <a:rPr lang="pt-PT" altLang="pt-PT" sz="2000" b="1" dirty="0"/>
              <a:t> versus </a:t>
            </a:r>
            <a:r>
              <a:rPr lang="pt-PT" altLang="pt-PT" sz="2000" b="1" dirty="0" err="1"/>
              <a:t>femininity</a:t>
            </a:r>
            <a:r>
              <a:rPr lang="pt-PT" altLang="pt-PT" sz="2000" dirty="0"/>
              <a:t>. </a:t>
            </a:r>
            <a:r>
              <a:rPr lang="pt-PT" altLang="pt-PT" sz="2000" dirty="0" err="1"/>
              <a:t>The</a:t>
            </a:r>
            <a:r>
              <a:rPr lang="pt-PT" altLang="pt-PT" sz="2000" dirty="0"/>
              <a:t> </a:t>
            </a:r>
            <a:r>
              <a:rPr lang="pt-PT" altLang="pt-PT" sz="2000" dirty="0" err="1"/>
              <a:t>extent</a:t>
            </a:r>
            <a:r>
              <a:rPr lang="pt-PT" altLang="pt-PT" sz="2000" dirty="0"/>
              <a:t> to </a:t>
            </a:r>
            <a:r>
              <a:rPr lang="pt-PT" altLang="pt-PT" sz="2000" dirty="0" err="1"/>
              <a:t>which</a:t>
            </a:r>
            <a:r>
              <a:rPr lang="pt-PT" altLang="pt-PT" sz="2000" dirty="0"/>
              <a:t> a </a:t>
            </a:r>
            <a:r>
              <a:rPr lang="pt-PT" altLang="pt-PT" sz="2000" dirty="0" err="1"/>
              <a:t>culture</a:t>
            </a:r>
            <a:r>
              <a:rPr lang="pt-PT" altLang="pt-PT" sz="2000" dirty="0"/>
              <a:t> </a:t>
            </a:r>
            <a:r>
              <a:rPr lang="pt-PT" altLang="pt-PT" sz="2000" dirty="0" err="1"/>
              <a:t>is</a:t>
            </a:r>
            <a:r>
              <a:rPr lang="pt-PT" altLang="pt-PT" sz="2000" dirty="0"/>
              <a:t> </a:t>
            </a:r>
            <a:r>
              <a:rPr lang="pt-PT" altLang="pt-PT" sz="2000" dirty="0" err="1"/>
              <a:t>conducive</a:t>
            </a:r>
            <a:r>
              <a:rPr lang="pt-PT" altLang="pt-PT" sz="2000" dirty="0"/>
              <a:t> to </a:t>
            </a:r>
            <a:r>
              <a:rPr lang="pt-PT" altLang="pt-PT" sz="2000" dirty="0" err="1"/>
              <a:t>dominance</a:t>
            </a:r>
            <a:r>
              <a:rPr lang="pt-PT" altLang="pt-PT" sz="2000" dirty="0"/>
              <a:t>, </a:t>
            </a:r>
            <a:r>
              <a:rPr lang="pt-PT" altLang="pt-PT" sz="2000" dirty="0" err="1"/>
              <a:t>assertiveness</a:t>
            </a:r>
            <a:r>
              <a:rPr lang="pt-PT" altLang="pt-PT" sz="2000" dirty="0"/>
              <a:t> </a:t>
            </a:r>
            <a:r>
              <a:rPr lang="pt-PT" altLang="pt-PT" sz="2000" dirty="0" err="1"/>
              <a:t>and</a:t>
            </a:r>
            <a:r>
              <a:rPr lang="pt-PT" altLang="pt-PT" sz="2000" dirty="0"/>
              <a:t> </a:t>
            </a:r>
            <a:r>
              <a:rPr lang="pt-PT" altLang="pt-PT" sz="2000" dirty="0" err="1"/>
              <a:t>acquisition</a:t>
            </a:r>
            <a:r>
              <a:rPr lang="pt-PT" altLang="pt-PT" sz="2000" dirty="0"/>
              <a:t> </a:t>
            </a:r>
            <a:r>
              <a:rPr lang="pt-PT" altLang="pt-PT" sz="2000" dirty="0" err="1"/>
              <a:t>of</a:t>
            </a:r>
            <a:r>
              <a:rPr lang="pt-PT" altLang="pt-PT" sz="2000" dirty="0"/>
              <a:t> </a:t>
            </a:r>
            <a:r>
              <a:rPr lang="pt-PT" altLang="pt-PT" sz="2000" dirty="0" err="1"/>
              <a:t>things</a:t>
            </a:r>
            <a:r>
              <a:rPr lang="pt-PT" altLang="pt-PT" sz="2000" dirty="0"/>
              <a:t>. Versus a </a:t>
            </a:r>
            <a:r>
              <a:rPr lang="pt-PT" altLang="pt-PT" sz="2000" dirty="0" err="1"/>
              <a:t>culture</a:t>
            </a:r>
            <a:r>
              <a:rPr lang="pt-PT" altLang="pt-PT" sz="2000" dirty="0"/>
              <a:t> </a:t>
            </a:r>
            <a:r>
              <a:rPr lang="pt-PT" altLang="pt-PT" sz="2000" dirty="0" err="1"/>
              <a:t>which</a:t>
            </a:r>
            <a:r>
              <a:rPr lang="pt-PT" altLang="pt-PT" sz="2000" dirty="0"/>
              <a:t> </a:t>
            </a:r>
            <a:r>
              <a:rPr lang="pt-PT" altLang="pt-PT" sz="2000" dirty="0" err="1"/>
              <a:t>is</a:t>
            </a:r>
            <a:r>
              <a:rPr lang="pt-PT" altLang="pt-PT" sz="2000" dirty="0"/>
              <a:t> more </a:t>
            </a:r>
            <a:r>
              <a:rPr lang="pt-PT" altLang="pt-PT" sz="2000" dirty="0" err="1"/>
              <a:t>conducive</a:t>
            </a:r>
            <a:r>
              <a:rPr lang="pt-PT" altLang="pt-PT" sz="2000" dirty="0"/>
              <a:t> to </a:t>
            </a:r>
            <a:r>
              <a:rPr lang="pt-PT" altLang="pt-PT" sz="2000" dirty="0" err="1"/>
              <a:t>people</a:t>
            </a:r>
            <a:r>
              <a:rPr lang="pt-PT" altLang="pt-PT" sz="2000" dirty="0"/>
              <a:t>, feelings </a:t>
            </a:r>
            <a:r>
              <a:rPr lang="pt-PT" altLang="pt-PT" sz="2000" dirty="0" err="1"/>
              <a:t>and</a:t>
            </a:r>
            <a:r>
              <a:rPr lang="pt-PT" altLang="pt-PT" sz="2000" dirty="0"/>
              <a:t> </a:t>
            </a:r>
            <a:r>
              <a:rPr lang="pt-PT" altLang="pt-PT" sz="2000" dirty="0" err="1"/>
              <a:t>the</a:t>
            </a:r>
            <a:r>
              <a:rPr lang="pt-PT" altLang="pt-PT" sz="2000" dirty="0"/>
              <a:t> </a:t>
            </a:r>
            <a:r>
              <a:rPr lang="pt-PT" altLang="pt-PT" sz="2000" dirty="0" err="1"/>
              <a:t>quality</a:t>
            </a:r>
            <a:r>
              <a:rPr lang="pt-PT" altLang="pt-PT" sz="2000" dirty="0"/>
              <a:t> </a:t>
            </a:r>
            <a:r>
              <a:rPr lang="pt-PT" altLang="pt-PT" sz="2000" dirty="0" err="1"/>
              <a:t>of</a:t>
            </a:r>
            <a:r>
              <a:rPr lang="pt-PT" altLang="pt-PT" sz="2000" dirty="0"/>
              <a:t> </a:t>
            </a:r>
            <a:r>
              <a:rPr lang="pt-PT" altLang="pt-PT" sz="2000" dirty="0" err="1"/>
              <a:t>life</a:t>
            </a:r>
            <a:r>
              <a:rPr lang="pt-PT" altLang="pt-PT" sz="2000" dirty="0"/>
              <a:t>.</a:t>
            </a:r>
            <a:endParaRPr lang="pt-PT" altLang="pt-PT" sz="2000" b="1" dirty="0"/>
          </a:p>
          <a:p>
            <a:pPr algn="just" eaLnBrk="1" hangingPunct="1">
              <a:lnSpc>
                <a:spcPct val="80000"/>
              </a:lnSpc>
            </a:pPr>
            <a:r>
              <a:rPr lang="pt-PT" altLang="pt-PT" sz="2000" b="1" dirty="0" err="1"/>
              <a:t>Uncertainty</a:t>
            </a:r>
            <a:r>
              <a:rPr lang="pt-PT" altLang="pt-PT" sz="2000" b="1" dirty="0"/>
              <a:t> </a:t>
            </a:r>
            <a:r>
              <a:rPr lang="pt-PT" altLang="pt-PT" sz="2000" b="1" dirty="0" err="1"/>
              <a:t>avoidance</a:t>
            </a:r>
            <a:r>
              <a:rPr lang="pt-PT" altLang="pt-PT" sz="2000" dirty="0"/>
              <a:t>. </a:t>
            </a:r>
            <a:r>
              <a:rPr lang="pt-PT" altLang="pt-PT" sz="2000" dirty="0" err="1"/>
              <a:t>The</a:t>
            </a:r>
            <a:r>
              <a:rPr lang="pt-PT" altLang="pt-PT" sz="2000" dirty="0"/>
              <a:t> </a:t>
            </a:r>
            <a:r>
              <a:rPr lang="pt-PT" altLang="pt-PT" sz="2000" dirty="0" err="1"/>
              <a:t>degree</a:t>
            </a:r>
            <a:r>
              <a:rPr lang="pt-PT" altLang="pt-PT" sz="2000" dirty="0"/>
              <a:t> to </a:t>
            </a:r>
            <a:r>
              <a:rPr lang="pt-PT" altLang="pt-PT" sz="2000" dirty="0" err="1"/>
              <a:t>which</a:t>
            </a:r>
            <a:r>
              <a:rPr lang="pt-PT" altLang="pt-PT" sz="2000" dirty="0"/>
              <a:t> </a:t>
            </a:r>
            <a:r>
              <a:rPr lang="pt-PT" altLang="pt-PT" sz="2000" dirty="0" err="1"/>
              <a:t>people</a:t>
            </a:r>
            <a:r>
              <a:rPr lang="pt-PT" altLang="pt-PT" sz="2000" dirty="0"/>
              <a:t> in a country </a:t>
            </a:r>
            <a:r>
              <a:rPr lang="pt-PT" altLang="pt-PT" sz="2000" dirty="0" err="1"/>
              <a:t>prefer</a:t>
            </a:r>
            <a:r>
              <a:rPr lang="pt-PT" altLang="pt-PT" sz="2000" dirty="0"/>
              <a:t> </a:t>
            </a:r>
            <a:r>
              <a:rPr lang="pt-PT" altLang="pt-PT" sz="2000" dirty="0" err="1"/>
              <a:t>structured</a:t>
            </a:r>
            <a:r>
              <a:rPr lang="pt-PT" altLang="pt-PT" sz="2000" dirty="0"/>
              <a:t> </a:t>
            </a:r>
            <a:r>
              <a:rPr lang="pt-PT" altLang="pt-PT" sz="2000" dirty="0" err="1"/>
              <a:t>over</a:t>
            </a:r>
            <a:r>
              <a:rPr lang="pt-PT" altLang="pt-PT" sz="2000" dirty="0"/>
              <a:t> </a:t>
            </a:r>
            <a:r>
              <a:rPr lang="pt-PT" altLang="pt-PT" sz="2000" dirty="0" err="1"/>
              <a:t>unstructured</a:t>
            </a:r>
            <a:r>
              <a:rPr lang="pt-PT" altLang="pt-PT" sz="2000" dirty="0"/>
              <a:t> </a:t>
            </a:r>
            <a:r>
              <a:rPr lang="pt-PT" altLang="pt-PT" sz="2000" dirty="0" err="1"/>
              <a:t>situations</a:t>
            </a:r>
            <a:r>
              <a:rPr lang="pt-PT" altLang="pt-PT" sz="2000" dirty="0"/>
              <a:t>.</a:t>
            </a:r>
            <a:endParaRPr lang="pt-PT" altLang="pt-PT" sz="2000" b="1" dirty="0"/>
          </a:p>
          <a:p>
            <a:pPr algn="just" eaLnBrk="1" hangingPunct="1">
              <a:lnSpc>
                <a:spcPct val="80000"/>
              </a:lnSpc>
            </a:pPr>
            <a:r>
              <a:rPr lang="pt-PT" altLang="pt-PT" sz="2000" b="1" dirty="0"/>
              <a:t>Long-</a:t>
            </a:r>
            <a:r>
              <a:rPr lang="pt-PT" altLang="pt-PT" sz="2000" b="1" dirty="0" err="1"/>
              <a:t>term</a:t>
            </a:r>
            <a:r>
              <a:rPr lang="pt-PT" altLang="pt-PT" sz="2000" b="1" dirty="0"/>
              <a:t> versus short-</a:t>
            </a:r>
            <a:r>
              <a:rPr lang="pt-PT" altLang="pt-PT" sz="2000" b="1" dirty="0" err="1"/>
              <a:t>term</a:t>
            </a:r>
            <a:r>
              <a:rPr lang="pt-PT" altLang="pt-PT" sz="2000" b="1" dirty="0"/>
              <a:t> </a:t>
            </a:r>
            <a:r>
              <a:rPr lang="pt-PT" altLang="pt-PT" sz="2000" b="1" dirty="0" err="1"/>
              <a:t>orientation</a:t>
            </a:r>
            <a:r>
              <a:rPr lang="pt-PT" altLang="pt-PT" sz="2000" dirty="0"/>
              <a:t>. Long-</a:t>
            </a:r>
            <a:r>
              <a:rPr lang="pt-PT" altLang="pt-PT" sz="2000" dirty="0" err="1"/>
              <a:t>term</a:t>
            </a:r>
            <a:r>
              <a:rPr lang="pt-PT" altLang="pt-PT" sz="2000" dirty="0"/>
              <a:t>: </a:t>
            </a:r>
            <a:r>
              <a:rPr lang="pt-PT" altLang="pt-PT" sz="2000" dirty="0" err="1"/>
              <a:t>values</a:t>
            </a:r>
            <a:r>
              <a:rPr lang="pt-PT" altLang="pt-PT" sz="2000" dirty="0"/>
              <a:t> </a:t>
            </a:r>
            <a:r>
              <a:rPr lang="pt-PT" altLang="pt-PT" sz="2000" dirty="0" err="1"/>
              <a:t>oriented</a:t>
            </a:r>
            <a:r>
              <a:rPr lang="pt-PT" altLang="pt-PT" sz="2000" dirty="0"/>
              <a:t> </a:t>
            </a:r>
            <a:r>
              <a:rPr lang="pt-PT" altLang="pt-PT" sz="2000" dirty="0" err="1"/>
              <a:t>towards</a:t>
            </a:r>
            <a:r>
              <a:rPr lang="pt-PT" altLang="pt-PT" sz="2000" dirty="0"/>
              <a:t> </a:t>
            </a:r>
            <a:r>
              <a:rPr lang="pt-PT" altLang="pt-PT" sz="2000" dirty="0" err="1"/>
              <a:t>the</a:t>
            </a:r>
            <a:r>
              <a:rPr lang="pt-PT" altLang="pt-PT" sz="2000" dirty="0"/>
              <a:t> future, </a:t>
            </a:r>
            <a:r>
              <a:rPr lang="pt-PT" altLang="pt-PT" sz="2000" dirty="0" err="1"/>
              <a:t>like</a:t>
            </a:r>
            <a:r>
              <a:rPr lang="pt-PT" altLang="pt-PT" sz="2000" dirty="0"/>
              <a:t> </a:t>
            </a:r>
            <a:r>
              <a:rPr lang="pt-PT" altLang="pt-PT" sz="2000" dirty="0" err="1"/>
              <a:t>saving</a:t>
            </a:r>
            <a:r>
              <a:rPr lang="pt-PT" altLang="pt-PT" sz="2000" dirty="0"/>
              <a:t> </a:t>
            </a:r>
            <a:r>
              <a:rPr lang="pt-PT" altLang="pt-PT" sz="2000" dirty="0" err="1"/>
              <a:t>and</a:t>
            </a:r>
            <a:r>
              <a:rPr lang="pt-PT" altLang="pt-PT" sz="2000" dirty="0"/>
              <a:t> </a:t>
            </a:r>
            <a:r>
              <a:rPr lang="pt-PT" altLang="pt-PT" sz="2000" dirty="0" err="1"/>
              <a:t>persistence</a:t>
            </a:r>
            <a:r>
              <a:rPr lang="pt-PT" altLang="pt-PT" sz="2000" dirty="0"/>
              <a:t>. Short-</a:t>
            </a:r>
            <a:r>
              <a:rPr lang="pt-PT" altLang="pt-PT" sz="2000" dirty="0" err="1"/>
              <a:t>term</a:t>
            </a:r>
            <a:r>
              <a:rPr lang="pt-PT" altLang="pt-PT" sz="2000" dirty="0"/>
              <a:t>: </a:t>
            </a:r>
            <a:r>
              <a:rPr lang="pt-PT" altLang="pt-PT" sz="2000" dirty="0" err="1"/>
              <a:t>values</a:t>
            </a:r>
            <a:r>
              <a:rPr lang="pt-PT" altLang="pt-PT" sz="2000" dirty="0"/>
              <a:t> </a:t>
            </a:r>
            <a:r>
              <a:rPr lang="pt-PT" altLang="pt-PT" sz="2000" dirty="0" err="1"/>
              <a:t>oriented</a:t>
            </a:r>
            <a:r>
              <a:rPr lang="pt-PT" altLang="pt-PT" sz="2000" dirty="0"/>
              <a:t> </a:t>
            </a:r>
            <a:r>
              <a:rPr lang="pt-PT" altLang="pt-PT" sz="2000" dirty="0" err="1"/>
              <a:t>towards</a:t>
            </a:r>
            <a:r>
              <a:rPr lang="pt-PT" altLang="pt-PT" sz="2000" dirty="0"/>
              <a:t> </a:t>
            </a:r>
            <a:r>
              <a:rPr lang="pt-PT" altLang="pt-PT" sz="2000" dirty="0" err="1"/>
              <a:t>the</a:t>
            </a:r>
            <a:r>
              <a:rPr lang="pt-PT" altLang="pt-PT" sz="2000" dirty="0"/>
              <a:t> </a:t>
            </a:r>
            <a:r>
              <a:rPr lang="pt-PT" altLang="pt-PT" sz="2000" dirty="0" err="1"/>
              <a:t>past</a:t>
            </a:r>
            <a:r>
              <a:rPr lang="pt-PT" altLang="pt-PT" sz="2000" dirty="0"/>
              <a:t> </a:t>
            </a:r>
            <a:r>
              <a:rPr lang="pt-PT" altLang="pt-PT" sz="2000" dirty="0" err="1"/>
              <a:t>and</a:t>
            </a:r>
            <a:r>
              <a:rPr lang="pt-PT" altLang="pt-PT" sz="2000" dirty="0"/>
              <a:t> </a:t>
            </a:r>
            <a:r>
              <a:rPr lang="pt-PT" altLang="pt-PT" sz="2000" dirty="0" err="1"/>
              <a:t>present</a:t>
            </a:r>
            <a:r>
              <a:rPr lang="pt-PT" altLang="pt-PT" sz="2000" dirty="0"/>
              <a:t>, </a:t>
            </a:r>
            <a:r>
              <a:rPr lang="pt-PT" altLang="pt-PT" sz="2000" dirty="0" err="1"/>
              <a:t>like</a:t>
            </a:r>
            <a:r>
              <a:rPr lang="pt-PT" altLang="pt-PT" sz="2000" dirty="0"/>
              <a:t> </a:t>
            </a:r>
            <a:r>
              <a:rPr lang="pt-PT" altLang="pt-PT" sz="2000" dirty="0" err="1"/>
              <a:t>respect</a:t>
            </a:r>
            <a:r>
              <a:rPr lang="pt-PT" altLang="pt-PT" sz="2000" dirty="0"/>
              <a:t> for </a:t>
            </a:r>
            <a:r>
              <a:rPr lang="pt-PT" altLang="pt-PT" sz="2000" dirty="0" err="1"/>
              <a:t>tradition</a:t>
            </a:r>
            <a:r>
              <a:rPr lang="pt-PT" altLang="pt-PT" sz="2000" dirty="0"/>
              <a:t> </a:t>
            </a:r>
            <a:r>
              <a:rPr lang="pt-PT" altLang="pt-PT" sz="2000" dirty="0" err="1"/>
              <a:t>and</a:t>
            </a:r>
            <a:r>
              <a:rPr lang="pt-PT" altLang="pt-PT" sz="2000" dirty="0"/>
              <a:t> </a:t>
            </a:r>
            <a:r>
              <a:rPr lang="pt-PT" altLang="pt-PT" sz="2000" dirty="0" err="1"/>
              <a:t>fulfilling</a:t>
            </a:r>
            <a:r>
              <a:rPr lang="pt-PT" altLang="pt-PT" sz="2000" dirty="0"/>
              <a:t> social </a:t>
            </a:r>
            <a:r>
              <a:rPr lang="pt-PT" altLang="pt-PT" sz="2000" dirty="0" err="1"/>
              <a:t>obligations</a:t>
            </a:r>
            <a:r>
              <a:rPr lang="pt-PT" altLang="pt-PT" sz="2000" dirty="0"/>
              <a:t>.</a:t>
            </a:r>
          </a:p>
        </p:txBody>
      </p:sp>
    </p:spTree>
    <p:extLst>
      <p:ext uri="{BB962C8B-B14F-4D97-AF65-F5344CB8AC3E}">
        <p14:creationId xmlns:p14="http://schemas.microsoft.com/office/powerpoint/2010/main" val="326768409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Geert</a:t>
            </a:r>
            <a:r>
              <a:rPr lang="pt-PT" altLang="ja-JP" b="1" dirty="0">
                <a:ea typeface="ＭＳ Ｐゴシック" charset="-128"/>
              </a:rPr>
              <a:t> </a:t>
            </a:r>
            <a:r>
              <a:rPr lang="pt-PT" altLang="ja-JP" b="1" dirty="0" err="1">
                <a:ea typeface="ＭＳ Ｐゴシック" charset="-128"/>
              </a:rPr>
              <a:t>Hofstede’s</a:t>
            </a:r>
            <a:r>
              <a:rPr lang="pt-PT" altLang="ja-JP" b="1" dirty="0">
                <a:ea typeface="ＭＳ Ｐゴシック" charset="-128"/>
              </a:rPr>
              <a:t> Cultural </a:t>
            </a:r>
            <a:r>
              <a:rPr lang="pt-PT" altLang="ja-JP" b="1" dirty="0" err="1">
                <a:ea typeface="ＭＳ Ｐゴシック" charset="-128"/>
              </a:rPr>
              <a:t>Dimensions</a:t>
            </a:r>
            <a:endParaRPr lang="pt-PT" b="1" dirty="0"/>
          </a:p>
        </p:txBody>
      </p:sp>
      <p:pic>
        <p:nvPicPr>
          <p:cNvPr id="126979" name="Picture 4" descr="Cultural Dimensions"/>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1" y="1854558"/>
            <a:ext cx="10515599" cy="4382730"/>
          </a:xfrm>
          <a:solidFill>
            <a:srgbClr val="FF0000"/>
          </a:solidFill>
        </p:spPr>
      </p:pic>
    </p:spTree>
    <p:extLst>
      <p:ext uri="{BB962C8B-B14F-4D97-AF65-F5344CB8AC3E}">
        <p14:creationId xmlns:p14="http://schemas.microsoft.com/office/powerpoint/2010/main" val="566642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Hammer</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Champy’s</a:t>
            </a:r>
            <a:r>
              <a:rPr lang="pt-PT" altLang="ja-JP" b="1" dirty="0">
                <a:ea typeface="ＭＳ Ｐゴシック" charset="-128"/>
              </a:rPr>
              <a:t> Business </a:t>
            </a:r>
            <a:r>
              <a:rPr lang="pt-PT" altLang="ja-JP" b="1" dirty="0" err="1">
                <a:ea typeface="ＭＳ Ｐゴシック" charset="-128"/>
              </a:rPr>
              <a:t>Process</a:t>
            </a:r>
            <a:r>
              <a:rPr lang="pt-PT" altLang="ja-JP" b="1" dirty="0">
                <a:ea typeface="ＭＳ Ｐゴシック" charset="-128"/>
              </a:rPr>
              <a:t> Reengineering</a:t>
            </a:r>
            <a:endParaRPr lang="pt-PT" b="1" dirty="0">
              <a:ea typeface="ＭＳ Ｐゴシック" charset="-128"/>
            </a:endParaRPr>
          </a:p>
        </p:txBody>
      </p:sp>
      <p:sp>
        <p:nvSpPr>
          <p:cNvPr id="80899" name="Rectangle 3"/>
          <p:cNvSpPr>
            <a:spLocks noGrp="1" noChangeArrowheads="1"/>
          </p:cNvSpPr>
          <p:nvPr>
            <p:ph type="body" idx="1"/>
          </p:nvPr>
        </p:nvSpPr>
        <p:spPr/>
        <p:txBody>
          <a:bodyPr/>
          <a:lstStyle/>
          <a:p>
            <a:pPr algn="just" eaLnBrk="1" hangingPunct="1">
              <a:lnSpc>
                <a:spcPct val="80000"/>
              </a:lnSpc>
            </a:pPr>
            <a:r>
              <a:rPr lang="pt-PT" altLang="pt-PT" sz="2400" b="1" dirty="0" err="1"/>
              <a:t>Understand</a:t>
            </a:r>
            <a:r>
              <a:rPr lang="pt-PT" altLang="pt-PT" sz="2400" b="1" dirty="0"/>
              <a:t> </a:t>
            </a:r>
            <a:r>
              <a:rPr lang="pt-PT" altLang="pt-PT" sz="2400" b="1" dirty="0" err="1"/>
              <a:t>and</a:t>
            </a:r>
            <a:r>
              <a:rPr lang="pt-PT" altLang="pt-PT" sz="2400" b="1" dirty="0"/>
              <a:t> </a:t>
            </a:r>
            <a:r>
              <a:rPr lang="pt-PT" altLang="pt-PT" sz="2400" b="1" dirty="0" err="1"/>
              <a:t>measure</a:t>
            </a:r>
            <a:r>
              <a:rPr lang="pt-PT" altLang="pt-PT" sz="2400" b="1" dirty="0"/>
              <a:t> </a:t>
            </a:r>
            <a:r>
              <a:rPr lang="pt-PT" altLang="pt-PT" sz="2400" b="1" dirty="0" err="1"/>
              <a:t>the</a:t>
            </a:r>
            <a:r>
              <a:rPr lang="pt-PT" altLang="pt-PT" sz="2400" b="1" dirty="0"/>
              <a:t> </a:t>
            </a:r>
            <a:r>
              <a:rPr lang="pt-PT" altLang="pt-PT" sz="2400" b="1" dirty="0" err="1"/>
              <a:t>existing</a:t>
            </a:r>
            <a:r>
              <a:rPr lang="pt-PT" altLang="pt-PT" sz="2400" b="1" dirty="0"/>
              <a:t> processes</a:t>
            </a:r>
            <a:r>
              <a:rPr lang="pt-PT" altLang="pt-PT" sz="2400" dirty="0"/>
              <a:t>: to </a:t>
            </a:r>
            <a:r>
              <a:rPr lang="pt-PT" altLang="pt-PT" sz="2400" dirty="0" err="1"/>
              <a:t>avoid</a:t>
            </a:r>
            <a:r>
              <a:rPr lang="pt-PT" altLang="pt-PT" sz="2400" dirty="0"/>
              <a:t> </a:t>
            </a:r>
            <a:r>
              <a:rPr lang="pt-PT" altLang="pt-PT" sz="2400" dirty="0" err="1"/>
              <a:t>the</a:t>
            </a:r>
            <a:r>
              <a:rPr lang="pt-PT" altLang="pt-PT" sz="2400" dirty="0"/>
              <a:t> </a:t>
            </a:r>
            <a:r>
              <a:rPr lang="pt-PT" altLang="pt-PT" sz="2400" dirty="0" err="1"/>
              <a:t>repeating</a:t>
            </a:r>
            <a:r>
              <a:rPr lang="pt-PT" altLang="pt-PT" sz="2400" dirty="0"/>
              <a:t> </a:t>
            </a:r>
            <a:r>
              <a:rPr lang="pt-PT" altLang="pt-PT" sz="2400" dirty="0" err="1"/>
              <a:t>of</a:t>
            </a:r>
            <a:r>
              <a:rPr lang="pt-PT" altLang="pt-PT" sz="2400" dirty="0"/>
              <a:t> </a:t>
            </a:r>
            <a:r>
              <a:rPr lang="pt-PT" altLang="pt-PT" sz="2400" dirty="0" err="1"/>
              <a:t>old</a:t>
            </a:r>
            <a:r>
              <a:rPr lang="pt-PT" altLang="pt-PT" sz="2400" dirty="0"/>
              <a:t> </a:t>
            </a:r>
            <a:r>
              <a:rPr lang="pt-PT" altLang="pt-PT" sz="2400" dirty="0" err="1"/>
              <a:t>mistakes</a:t>
            </a:r>
            <a:r>
              <a:rPr lang="pt-PT" altLang="pt-PT" sz="2400" dirty="0"/>
              <a:t> </a:t>
            </a:r>
            <a:r>
              <a:rPr lang="pt-PT" altLang="pt-PT" sz="2400" dirty="0" err="1"/>
              <a:t>and</a:t>
            </a:r>
            <a:r>
              <a:rPr lang="pt-PT" altLang="pt-PT" sz="2400" dirty="0"/>
              <a:t> to </a:t>
            </a:r>
            <a:r>
              <a:rPr lang="pt-PT" altLang="pt-PT" sz="2400" dirty="0" err="1"/>
              <a:t>provide</a:t>
            </a:r>
            <a:r>
              <a:rPr lang="pt-PT" altLang="pt-PT" sz="2400" dirty="0"/>
              <a:t> a </a:t>
            </a:r>
            <a:r>
              <a:rPr lang="pt-PT" altLang="pt-PT" sz="2400" dirty="0" err="1"/>
              <a:t>baseline</a:t>
            </a:r>
            <a:r>
              <a:rPr lang="pt-PT" altLang="pt-PT" sz="2400" dirty="0"/>
              <a:t> for future </a:t>
            </a:r>
            <a:r>
              <a:rPr lang="pt-PT" altLang="pt-PT" sz="2400" dirty="0" err="1"/>
              <a:t>improvements</a:t>
            </a:r>
            <a:r>
              <a:rPr lang="pt-PT" altLang="pt-PT" sz="2400" dirty="0"/>
              <a:t>. </a:t>
            </a:r>
            <a:endParaRPr lang="pt-PT" altLang="pt-PT" sz="2400" dirty="0" smtClean="0"/>
          </a:p>
          <a:p>
            <a:pPr algn="just" eaLnBrk="1" hangingPunct="1">
              <a:lnSpc>
                <a:spcPct val="80000"/>
              </a:lnSpc>
            </a:pPr>
            <a:endParaRPr lang="pt-PT" altLang="pt-PT" sz="2400" b="1" dirty="0"/>
          </a:p>
          <a:p>
            <a:pPr algn="just" eaLnBrk="1" hangingPunct="1">
              <a:lnSpc>
                <a:spcPct val="80000"/>
              </a:lnSpc>
            </a:pPr>
            <a:r>
              <a:rPr lang="pt-PT" altLang="pt-PT" sz="2400" b="1" dirty="0" err="1"/>
              <a:t>Identify</a:t>
            </a:r>
            <a:r>
              <a:rPr lang="pt-PT" altLang="pt-PT" sz="2400" b="1" dirty="0"/>
              <a:t> IT </a:t>
            </a:r>
            <a:r>
              <a:rPr lang="pt-PT" altLang="pt-PT" sz="2400" b="1" dirty="0" err="1"/>
              <a:t>levers</a:t>
            </a:r>
            <a:r>
              <a:rPr lang="pt-PT" altLang="pt-PT" sz="2400" dirty="0"/>
              <a:t>: </a:t>
            </a:r>
            <a:r>
              <a:rPr lang="pt-PT" altLang="pt-PT" sz="2400" dirty="0" err="1"/>
              <a:t>awareness</a:t>
            </a:r>
            <a:r>
              <a:rPr lang="pt-PT" altLang="pt-PT" sz="2400" dirty="0"/>
              <a:t> </a:t>
            </a:r>
            <a:r>
              <a:rPr lang="pt-PT" altLang="pt-PT" sz="2400" dirty="0" err="1"/>
              <a:t>of</a:t>
            </a:r>
            <a:r>
              <a:rPr lang="pt-PT" altLang="pt-PT" sz="2400" dirty="0"/>
              <a:t> IT </a:t>
            </a:r>
            <a:r>
              <a:rPr lang="pt-PT" altLang="pt-PT" sz="2400" dirty="0" err="1"/>
              <a:t>capabilities</a:t>
            </a:r>
            <a:r>
              <a:rPr lang="pt-PT" altLang="pt-PT" sz="2400" dirty="0"/>
              <a:t> can </a:t>
            </a:r>
            <a:r>
              <a:rPr lang="pt-PT" altLang="pt-PT" sz="2400" dirty="0" err="1"/>
              <a:t>and</a:t>
            </a:r>
            <a:r>
              <a:rPr lang="pt-PT" altLang="pt-PT" sz="2400" dirty="0"/>
              <a:t> </a:t>
            </a:r>
            <a:r>
              <a:rPr lang="pt-PT" altLang="pt-PT" sz="2400" dirty="0" err="1"/>
              <a:t>should</a:t>
            </a:r>
            <a:r>
              <a:rPr lang="pt-PT" altLang="pt-PT" sz="2400" dirty="0"/>
              <a:t> </a:t>
            </a:r>
            <a:r>
              <a:rPr lang="pt-PT" altLang="pt-PT" sz="2400" dirty="0" err="1"/>
              <a:t>influence</a:t>
            </a:r>
            <a:r>
              <a:rPr lang="pt-PT" altLang="pt-PT" sz="2400" dirty="0"/>
              <a:t> BPR. </a:t>
            </a:r>
            <a:endParaRPr lang="pt-PT" altLang="pt-PT" sz="2400" dirty="0" smtClean="0"/>
          </a:p>
          <a:p>
            <a:pPr marL="0" indent="0" algn="just" eaLnBrk="1" hangingPunct="1">
              <a:lnSpc>
                <a:spcPct val="80000"/>
              </a:lnSpc>
              <a:buNone/>
            </a:pPr>
            <a:endParaRPr lang="pt-PT" altLang="pt-PT" sz="2400" b="1" dirty="0"/>
          </a:p>
          <a:p>
            <a:pPr algn="just" eaLnBrk="1" hangingPunct="1">
              <a:lnSpc>
                <a:spcPct val="80000"/>
              </a:lnSpc>
            </a:pPr>
            <a:r>
              <a:rPr lang="pt-PT" altLang="pt-PT" sz="2400" b="1" dirty="0"/>
              <a:t>Design </a:t>
            </a:r>
            <a:r>
              <a:rPr lang="pt-PT" altLang="pt-PT" sz="2400" b="1" dirty="0" err="1"/>
              <a:t>and</a:t>
            </a:r>
            <a:r>
              <a:rPr lang="pt-PT" altLang="pt-PT" sz="2400" b="1" dirty="0"/>
              <a:t> </a:t>
            </a:r>
            <a:r>
              <a:rPr lang="pt-PT" altLang="pt-PT" sz="2400" b="1" dirty="0" err="1"/>
              <a:t>build</a:t>
            </a:r>
            <a:r>
              <a:rPr lang="pt-PT" altLang="pt-PT" sz="2400" b="1" dirty="0"/>
              <a:t> a </a:t>
            </a:r>
            <a:r>
              <a:rPr lang="pt-PT" altLang="pt-PT" sz="2400" b="1" dirty="0" err="1"/>
              <a:t>prototype</a:t>
            </a:r>
            <a:r>
              <a:rPr lang="pt-PT" altLang="pt-PT" sz="2400" b="1" dirty="0"/>
              <a:t> </a:t>
            </a:r>
            <a:r>
              <a:rPr lang="pt-PT" altLang="pt-PT" sz="2400" b="1" dirty="0" err="1"/>
              <a:t>of</a:t>
            </a:r>
            <a:r>
              <a:rPr lang="pt-PT" altLang="pt-PT" sz="2400" b="1" dirty="0"/>
              <a:t> </a:t>
            </a:r>
            <a:r>
              <a:rPr lang="pt-PT" altLang="pt-PT" sz="2400" b="1" dirty="0" err="1"/>
              <a:t>the</a:t>
            </a:r>
            <a:r>
              <a:rPr lang="pt-PT" altLang="pt-PT" sz="2400" b="1" dirty="0"/>
              <a:t> </a:t>
            </a:r>
            <a:r>
              <a:rPr lang="pt-PT" altLang="pt-PT" sz="2400" b="1" dirty="0" err="1"/>
              <a:t>new</a:t>
            </a:r>
            <a:r>
              <a:rPr lang="pt-PT" altLang="pt-PT" sz="2400" b="1" dirty="0"/>
              <a:t> </a:t>
            </a:r>
            <a:r>
              <a:rPr lang="pt-PT" altLang="pt-PT" sz="2400" b="1" dirty="0" err="1"/>
              <a:t>process</a:t>
            </a:r>
            <a:r>
              <a:rPr lang="pt-PT" altLang="pt-PT" sz="2400" dirty="0"/>
              <a:t>: </a:t>
            </a:r>
            <a:r>
              <a:rPr lang="pt-PT" altLang="pt-PT" sz="2400" dirty="0" err="1"/>
              <a:t>the</a:t>
            </a:r>
            <a:r>
              <a:rPr lang="pt-PT" altLang="pt-PT" sz="2400" dirty="0"/>
              <a:t> </a:t>
            </a:r>
            <a:r>
              <a:rPr lang="pt-PT" altLang="pt-PT" sz="2400" dirty="0" err="1"/>
              <a:t>actual</a:t>
            </a:r>
            <a:r>
              <a:rPr lang="pt-PT" altLang="pt-PT" sz="2400" dirty="0"/>
              <a:t> design </a:t>
            </a:r>
            <a:r>
              <a:rPr lang="pt-PT" altLang="pt-PT" sz="2400" dirty="0" err="1"/>
              <a:t>should</a:t>
            </a:r>
            <a:r>
              <a:rPr lang="pt-PT" altLang="pt-PT" sz="2400" dirty="0"/>
              <a:t> </a:t>
            </a:r>
            <a:r>
              <a:rPr lang="pt-PT" altLang="pt-PT" sz="2400" dirty="0" err="1"/>
              <a:t>not</a:t>
            </a:r>
            <a:r>
              <a:rPr lang="pt-PT" altLang="pt-PT" sz="2400" dirty="0"/>
              <a:t> </a:t>
            </a:r>
            <a:r>
              <a:rPr lang="pt-PT" altLang="pt-PT" sz="2400" dirty="0" err="1"/>
              <a:t>be</a:t>
            </a:r>
            <a:r>
              <a:rPr lang="pt-PT" altLang="pt-PT" sz="2400" dirty="0"/>
              <a:t> </a:t>
            </a:r>
            <a:r>
              <a:rPr lang="pt-PT" altLang="pt-PT" sz="2400" dirty="0" err="1"/>
              <a:t>viewed</a:t>
            </a:r>
            <a:r>
              <a:rPr lang="pt-PT" altLang="pt-PT" sz="2400" dirty="0"/>
              <a:t> as </a:t>
            </a:r>
            <a:r>
              <a:rPr lang="pt-PT" altLang="pt-PT" sz="2400" dirty="0" err="1"/>
              <a:t>the</a:t>
            </a:r>
            <a:r>
              <a:rPr lang="pt-PT" altLang="pt-PT" sz="2400" dirty="0"/>
              <a:t> </a:t>
            </a:r>
            <a:r>
              <a:rPr lang="pt-PT" altLang="pt-PT" sz="2400" dirty="0" err="1"/>
              <a:t>end</a:t>
            </a:r>
            <a:r>
              <a:rPr lang="pt-PT" altLang="pt-PT" sz="2400" dirty="0"/>
              <a:t> </a:t>
            </a:r>
            <a:r>
              <a:rPr lang="pt-PT" altLang="pt-PT" sz="2400" dirty="0" err="1"/>
              <a:t>of</a:t>
            </a:r>
            <a:r>
              <a:rPr lang="pt-PT" altLang="pt-PT" sz="2400" dirty="0"/>
              <a:t> </a:t>
            </a:r>
            <a:r>
              <a:rPr lang="pt-PT" altLang="pt-PT" sz="2400" dirty="0" err="1"/>
              <a:t>the</a:t>
            </a:r>
            <a:r>
              <a:rPr lang="pt-PT" altLang="pt-PT" sz="2400" dirty="0"/>
              <a:t> BPR </a:t>
            </a:r>
            <a:r>
              <a:rPr lang="pt-PT" altLang="pt-PT" sz="2400" dirty="0" err="1"/>
              <a:t>process</a:t>
            </a:r>
            <a:r>
              <a:rPr lang="pt-PT" altLang="pt-PT" sz="2400" dirty="0"/>
              <a:t>. </a:t>
            </a:r>
            <a:r>
              <a:rPr lang="pt-PT" altLang="pt-PT" sz="2400" dirty="0" err="1"/>
              <a:t>Rather</a:t>
            </a:r>
            <a:r>
              <a:rPr lang="pt-PT" altLang="pt-PT" sz="2400" dirty="0"/>
              <a:t>, </a:t>
            </a:r>
            <a:r>
              <a:rPr lang="pt-PT" altLang="pt-PT" sz="2400" dirty="0" err="1"/>
              <a:t>it</a:t>
            </a:r>
            <a:r>
              <a:rPr lang="pt-PT" altLang="pt-PT" sz="2400" dirty="0"/>
              <a:t> </a:t>
            </a:r>
            <a:r>
              <a:rPr lang="pt-PT" altLang="pt-PT" sz="2400" dirty="0" err="1"/>
              <a:t>should</a:t>
            </a:r>
            <a:r>
              <a:rPr lang="pt-PT" altLang="pt-PT" sz="2400" dirty="0"/>
              <a:t> </a:t>
            </a:r>
            <a:r>
              <a:rPr lang="pt-PT" altLang="pt-PT" sz="2400" dirty="0" err="1"/>
              <a:t>be</a:t>
            </a:r>
            <a:r>
              <a:rPr lang="pt-PT" altLang="pt-PT" sz="2400" dirty="0"/>
              <a:t> </a:t>
            </a:r>
            <a:r>
              <a:rPr lang="pt-PT" altLang="pt-PT" sz="2400" dirty="0" err="1"/>
              <a:t>viewed</a:t>
            </a:r>
            <a:r>
              <a:rPr lang="pt-PT" altLang="pt-PT" sz="2400" dirty="0"/>
              <a:t> as a </a:t>
            </a:r>
            <a:r>
              <a:rPr lang="pt-PT" altLang="pt-PT" sz="2400" dirty="0" err="1"/>
              <a:t>prototype</a:t>
            </a:r>
            <a:r>
              <a:rPr lang="pt-PT" altLang="pt-PT" sz="2400" dirty="0"/>
              <a:t>, </a:t>
            </a:r>
            <a:r>
              <a:rPr lang="pt-PT" altLang="pt-PT" sz="2400" dirty="0" err="1"/>
              <a:t>with</a:t>
            </a:r>
            <a:r>
              <a:rPr lang="pt-PT" altLang="pt-PT" sz="2400" dirty="0"/>
              <a:t> </a:t>
            </a:r>
            <a:r>
              <a:rPr lang="pt-PT" altLang="pt-PT" sz="2400" dirty="0" err="1"/>
              <a:t>successive</a:t>
            </a:r>
            <a:r>
              <a:rPr lang="pt-PT" altLang="pt-PT" sz="2400" dirty="0"/>
              <a:t> </a:t>
            </a:r>
            <a:r>
              <a:rPr lang="pt-PT" altLang="pt-PT" sz="2400" dirty="0" err="1"/>
              <a:t>iterations</a:t>
            </a:r>
            <a:r>
              <a:rPr lang="pt-PT" altLang="pt-PT" sz="2400" dirty="0"/>
              <a:t>. </a:t>
            </a:r>
            <a:r>
              <a:rPr lang="pt-PT" altLang="pt-PT" sz="2400" dirty="0" err="1"/>
              <a:t>The</a:t>
            </a:r>
            <a:r>
              <a:rPr lang="pt-PT" altLang="pt-PT" sz="2400" dirty="0"/>
              <a:t> </a:t>
            </a:r>
            <a:r>
              <a:rPr lang="pt-PT" altLang="pt-PT" sz="2400" dirty="0" err="1"/>
              <a:t>metaphor</a:t>
            </a:r>
            <a:r>
              <a:rPr lang="pt-PT" altLang="pt-PT" sz="2400" dirty="0"/>
              <a:t> </a:t>
            </a:r>
            <a:r>
              <a:rPr lang="pt-PT" altLang="pt-PT" sz="2400" dirty="0" err="1"/>
              <a:t>of</a:t>
            </a:r>
            <a:r>
              <a:rPr lang="pt-PT" altLang="pt-PT" sz="2400" dirty="0"/>
              <a:t> </a:t>
            </a:r>
            <a:r>
              <a:rPr lang="pt-PT" altLang="pt-PT" sz="2400" dirty="0" err="1"/>
              <a:t>prototype</a:t>
            </a:r>
            <a:r>
              <a:rPr lang="pt-PT" altLang="pt-PT" sz="2400" dirty="0"/>
              <a:t> </a:t>
            </a:r>
            <a:r>
              <a:rPr lang="pt-PT" altLang="pt-PT" sz="2400" dirty="0" err="1"/>
              <a:t>aligns</a:t>
            </a:r>
            <a:r>
              <a:rPr lang="pt-PT" altLang="pt-PT" sz="2400" dirty="0"/>
              <a:t> </a:t>
            </a:r>
            <a:r>
              <a:rPr lang="pt-PT" altLang="pt-PT" sz="2400" dirty="0" err="1"/>
              <a:t>the</a:t>
            </a:r>
            <a:r>
              <a:rPr lang="pt-PT" altLang="pt-PT" sz="2400" dirty="0"/>
              <a:t> Business </a:t>
            </a:r>
            <a:r>
              <a:rPr lang="pt-PT" altLang="pt-PT" sz="2400" dirty="0" err="1"/>
              <a:t>Process</a:t>
            </a:r>
            <a:r>
              <a:rPr lang="pt-PT" altLang="pt-PT" sz="2400" dirty="0"/>
              <a:t> Reengineering </a:t>
            </a:r>
            <a:r>
              <a:rPr lang="pt-PT" altLang="pt-PT" sz="2400" dirty="0" err="1"/>
              <a:t>approach</a:t>
            </a:r>
            <a:r>
              <a:rPr lang="pt-PT" altLang="pt-PT" sz="2400" dirty="0"/>
              <a:t> </a:t>
            </a:r>
            <a:r>
              <a:rPr lang="pt-PT" altLang="pt-PT" sz="2400" dirty="0" err="1"/>
              <a:t>with</a:t>
            </a:r>
            <a:r>
              <a:rPr lang="pt-PT" altLang="pt-PT" sz="2400" dirty="0"/>
              <a:t> </a:t>
            </a:r>
            <a:r>
              <a:rPr lang="pt-PT" altLang="pt-PT" sz="2400" dirty="0" err="1"/>
              <a:t>quick</a:t>
            </a:r>
            <a:r>
              <a:rPr lang="pt-PT" altLang="pt-PT" sz="2400" dirty="0"/>
              <a:t> </a:t>
            </a:r>
            <a:r>
              <a:rPr lang="pt-PT" altLang="pt-PT" sz="2400" dirty="0" err="1"/>
              <a:t>delivery</a:t>
            </a:r>
            <a:r>
              <a:rPr lang="pt-PT" altLang="pt-PT" sz="2400" dirty="0"/>
              <a:t> </a:t>
            </a:r>
            <a:r>
              <a:rPr lang="pt-PT" altLang="pt-PT" sz="2400" dirty="0" err="1"/>
              <a:t>of</a:t>
            </a:r>
            <a:r>
              <a:rPr lang="pt-PT" altLang="pt-PT" sz="2400" dirty="0"/>
              <a:t> </a:t>
            </a:r>
            <a:r>
              <a:rPr lang="pt-PT" altLang="pt-PT" sz="2400" dirty="0" err="1"/>
              <a:t>results</a:t>
            </a:r>
            <a:r>
              <a:rPr lang="pt-PT" altLang="pt-PT" sz="2400" dirty="0"/>
              <a:t>, </a:t>
            </a:r>
            <a:r>
              <a:rPr lang="pt-PT" altLang="pt-PT" sz="2400" dirty="0" err="1"/>
              <a:t>and</a:t>
            </a:r>
            <a:r>
              <a:rPr lang="pt-PT" altLang="pt-PT" sz="2400" dirty="0"/>
              <a:t> </a:t>
            </a:r>
            <a:r>
              <a:rPr lang="pt-PT" altLang="pt-PT" sz="2400" dirty="0" err="1"/>
              <a:t>the</a:t>
            </a:r>
            <a:r>
              <a:rPr lang="pt-PT" altLang="pt-PT" sz="2400" dirty="0"/>
              <a:t> </a:t>
            </a:r>
            <a:r>
              <a:rPr lang="pt-PT" altLang="pt-PT" sz="2400" dirty="0" err="1"/>
              <a:t>involvement</a:t>
            </a:r>
            <a:r>
              <a:rPr lang="pt-PT" altLang="pt-PT" sz="2400" dirty="0"/>
              <a:t> </a:t>
            </a:r>
            <a:r>
              <a:rPr lang="pt-PT" altLang="pt-PT" sz="2400" dirty="0" err="1"/>
              <a:t>and</a:t>
            </a:r>
            <a:r>
              <a:rPr lang="pt-PT" altLang="pt-PT" sz="2400" dirty="0"/>
              <a:t> </a:t>
            </a:r>
            <a:r>
              <a:rPr lang="pt-PT" altLang="pt-PT" sz="2400" dirty="0" err="1"/>
              <a:t>satisfaction</a:t>
            </a:r>
            <a:r>
              <a:rPr lang="pt-PT" altLang="pt-PT" sz="2400" dirty="0"/>
              <a:t> </a:t>
            </a:r>
            <a:r>
              <a:rPr lang="pt-PT" altLang="pt-PT" sz="2400" dirty="0" err="1"/>
              <a:t>of</a:t>
            </a:r>
            <a:r>
              <a:rPr lang="pt-PT" altLang="pt-PT" sz="2400" dirty="0"/>
              <a:t> </a:t>
            </a:r>
            <a:r>
              <a:rPr lang="pt-PT" altLang="pt-PT" sz="2400" dirty="0" err="1"/>
              <a:t>customers</a:t>
            </a:r>
            <a:r>
              <a:rPr lang="pt-PT" altLang="pt-PT" sz="2400" dirty="0"/>
              <a:t>. As </a:t>
            </a:r>
            <a:r>
              <a:rPr lang="pt-PT" altLang="pt-PT" sz="2400" dirty="0" err="1"/>
              <a:t>an</a:t>
            </a:r>
            <a:r>
              <a:rPr lang="pt-PT" altLang="pt-PT" sz="2400" dirty="0"/>
              <a:t> </a:t>
            </a:r>
            <a:r>
              <a:rPr lang="pt-PT" altLang="pt-PT" sz="2400" dirty="0" err="1"/>
              <a:t>additional</a:t>
            </a:r>
            <a:r>
              <a:rPr lang="pt-PT" altLang="pt-PT" sz="2400" dirty="0"/>
              <a:t> 6th step </a:t>
            </a:r>
            <a:r>
              <a:rPr lang="pt-PT" altLang="pt-PT" sz="2400" dirty="0" err="1"/>
              <a:t>of</a:t>
            </a:r>
            <a:r>
              <a:rPr lang="pt-PT" altLang="pt-PT" sz="2400" dirty="0"/>
              <a:t> </a:t>
            </a:r>
            <a:r>
              <a:rPr lang="pt-PT" altLang="pt-PT" sz="2400" dirty="0" err="1"/>
              <a:t>the</a:t>
            </a:r>
            <a:r>
              <a:rPr lang="pt-PT" altLang="pt-PT" sz="2400" dirty="0"/>
              <a:t> BPR </a:t>
            </a:r>
            <a:r>
              <a:rPr lang="pt-PT" altLang="pt-PT" sz="2400" dirty="0" err="1"/>
              <a:t>method</a:t>
            </a:r>
            <a:r>
              <a:rPr lang="pt-PT" altLang="pt-PT" sz="2400" dirty="0"/>
              <a:t>, </a:t>
            </a:r>
            <a:r>
              <a:rPr lang="pt-PT" altLang="pt-PT" sz="2400" dirty="0" err="1"/>
              <a:t>sometimes</a:t>
            </a:r>
            <a:r>
              <a:rPr lang="pt-PT" altLang="pt-PT" sz="2400" dirty="0"/>
              <a:t> </a:t>
            </a:r>
            <a:r>
              <a:rPr lang="pt-PT" altLang="pt-PT" sz="2400" dirty="0" err="1"/>
              <a:t>you</a:t>
            </a:r>
            <a:r>
              <a:rPr lang="pt-PT" altLang="pt-PT" sz="2400" dirty="0"/>
              <a:t> </a:t>
            </a:r>
            <a:r>
              <a:rPr lang="pt-PT" altLang="pt-PT" sz="2400" dirty="0" err="1"/>
              <a:t>find</a:t>
            </a:r>
            <a:r>
              <a:rPr lang="pt-PT" altLang="pt-PT" sz="2400" dirty="0"/>
              <a:t>: to </a:t>
            </a:r>
            <a:r>
              <a:rPr lang="pt-PT" altLang="pt-PT" sz="2400" dirty="0" err="1"/>
              <a:t>adapt</a:t>
            </a:r>
            <a:r>
              <a:rPr lang="pt-PT" altLang="pt-PT" sz="2400" dirty="0"/>
              <a:t> </a:t>
            </a:r>
            <a:r>
              <a:rPr lang="pt-PT" altLang="pt-PT" sz="2400" dirty="0" err="1"/>
              <a:t>the</a:t>
            </a:r>
            <a:r>
              <a:rPr lang="pt-PT" altLang="pt-PT" sz="2400" dirty="0"/>
              <a:t> </a:t>
            </a:r>
            <a:r>
              <a:rPr lang="pt-PT" altLang="pt-PT" sz="2400" dirty="0" err="1"/>
              <a:t>organizational</a:t>
            </a:r>
            <a:r>
              <a:rPr lang="pt-PT" altLang="pt-PT" sz="2400" dirty="0"/>
              <a:t> </a:t>
            </a:r>
            <a:r>
              <a:rPr lang="pt-PT" altLang="pt-PT" sz="2400" dirty="0" err="1"/>
              <a:t>structure</a:t>
            </a:r>
            <a:r>
              <a:rPr lang="pt-PT" altLang="pt-PT" sz="2400" dirty="0"/>
              <a:t>, </a:t>
            </a:r>
            <a:r>
              <a:rPr lang="pt-PT" altLang="pt-PT" sz="2400" dirty="0" err="1"/>
              <a:t>and</a:t>
            </a:r>
            <a:r>
              <a:rPr lang="pt-PT" altLang="pt-PT" sz="2400" dirty="0"/>
              <a:t> </a:t>
            </a:r>
            <a:r>
              <a:rPr lang="pt-PT" altLang="pt-PT" sz="2400" dirty="0" err="1"/>
              <a:t>the</a:t>
            </a:r>
            <a:r>
              <a:rPr lang="pt-PT" altLang="pt-PT" sz="2400" dirty="0"/>
              <a:t> </a:t>
            </a:r>
            <a:r>
              <a:rPr lang="pt-PT" altLang="pt-PT" sz="2400" dirty="0" err="1"/>
              <a:t>governance</a:t>
            </a:r>
            <a:r>
              <a:rPr lang="pt-PT" altLang="pt-PT" sz="2400" dirty="0"/>
              <a:t> </a:t>
            </a:r>
            <a:r>
              <a:rPr lang="pt-PT" altLang="pt-PT" sz="2400" dirty="0" err="1"/>
              <a:t>model</a:t>
            </a:r>
            <a:r>
              <a:rPr lang="pt-PT" altLang="pt-PT" sz="2400" dirty="0"/>
              <a:t>, </a:t>
            </a:r>
            <a:r>
              <a:rPr lang="pt-PT" altLang="pt-PT" sz="2400" dirty="0" err="1"/>
              <a:t>towards</a:t>
            </a:r>
            <a:r>
              <a:rPr lang="pt-PT" altLang="pt-PT" sz="2400" dirty="0"/>
              <a:t> </a:t>
            </a:r>
            <a:r>
              <a:rPr lang="pt-PT" altLang="pt-PT" sz="2400" dirty="0" err="1"/>
              <a:t>the</a:t>
            </a:r>
            <a:r>
              <a:rPr lang="pt-PT" altLang="pt-PT" sz="2400" dirty="0"/>
              <a:t> </a:t>
            </a:r>
            <a:r>
              <a:rPr lang="pt-PT" altLang="pt-PT" sz="2400" dirty="0" err="1"/>
              <a:t>newly</a:t>
            </a:r>
            <a:r>
              <a:rPr lang="pt-PT" altLang="pt-PT" sz="2400" dirty="0"/>
              <a:t> </a:t>
            </a:r>
            <a:r>
              <a:rPr lang="pt-PT" altLang="pt-PT" sz="2400" dirty="0" err="1"/>
              <a:t>designed</a:t>
            </a:r>
            <a:r>
              <a:rPr lang="pt-PT" altLang="pt-PT" sz="2400" dirty="0"/>
              <a:t> </a:t>
            </a:r>
            <a:r>
              <a:rPr lang="pt-PT" altLang="pt-PT" sz="2400" dirty="0" err="1"/>
              <a:t>primary</a:t>
            </a:r>
            <a:r>
              <a:rPr lang="pt-PT" altLang="pt-PT" sz="2400" dirty="0"/>
              <a:t> </a:t>
            </a:r>
            <a:r>
              <a:rPr lang="pt-PT" altLang="pt-PT" sz="2400" dirty="0" err="1"/>
              <a:t>process</a:t>
            </a:r>
            <a:r>
              <a:rPr lang="pt-PT" altLang="pt-PT" sz="2400" dirty="0"/>
              <a:t>.</a:t>
            </a:r>
          </a:p>
          <a:p>
            <a:pPr eaLnBrk="1" hangingPunct="1">
              <a:lnSpc>
                <a:spcPct val="80000"/>
              </a:lnSpc>
              <a:buFontTx/>
              <a:buNone/>
            </a:pPr>
            <a:endParaRPr lang="pt-PT" altLang="pt-PT" sz="2000" dirty="0"/>
          </a:p>
        </p:txBody>
      </p:sp>
    </p:spTree>
    <p:extLst>
      <p:ext uri="{BB962C8B-B14F-4D97-AF65-F5344CB8AC3E}">
        <p14:creationId xmlns:p14="http://schemas.microsoft.com/office/powerpoint/2010/main" val="40655303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Geert</a:t>
            </a:r>
            <a:r>
              <a:rPr lang="pt-PT" altLang="ja-JP" b="1" dirty="0">
                <a:ea typeface="ＭＳ Ｐゴシック" charset="-128"/>
              </a:rPr>
              <a:t> </a:t>
            </a:r>
            <a:r>
              <a:rPr lang="pt-PT" altLang="ja-JP" b="1" dirty="0" err="1">
                <a:ea typeface="ＭＳ Ｐゴシック" charset="-128"/>
              </a:rPr>
              <a:t>Hofstede’s</a:t>
            </a:r>
            <a:r>
              <a:rPr lang="pt-PT" altLang="ja-JP" b="1" dirty="0">
                <a:ea typeface="ＭＳ Ｐゴシック" charset="-128"/>
              </a:rPr>
              <a:t> Cultural </a:t>
            </a:r>
            <a:r>
              <a:rPr lang="pt-PT" altLang="ja-JP" b="1" dirty="0" err="1">
                <a:ea typeface="ＭＳ Ｐゴシック" charset="-128"/>
              </a:rPr>
              <a:t>Dimensions</a:t>
            </a:r>
            <a:endParaRPr lang="pt-PT" b="1" dirty="0"/>
          </a:p>
        </p:txBody>
      </p:sp>
      <p:sp>
        <p:nvSpPr>
          <p:cNvPr id="128003" name="Rectangle 3"/>
          <p:cNvSpPr>
            <a:spLocks noGrp="1" noChangeArrowheads="1"/>
          </p:cNvSpPr>
          <p:nvPr>
            <p:ph type="body" idx="1"/>
          </p:nvPr>
        </p:nvSpPr>
        <p:spPr/>
        <p:txBody>
          <a:bodyPr>
            <a:normAutofit/>
          </a:bodyPr>
          <a:lstStyle/>
          <a:p>
            <a:pPr algn="just" eaLnBrk="1" hangingPunct="1">
              <a:lnSpc>
                <a:spcPct val="90000"/>
              </a:lnSpc>
            </a:pPr>
            <a:r>
              <a:rPr lang="pt-PT" altLang="pt-PT" dirty="0"/>
              <a:t>To </a:t>
            </a:r>
            <a:r>
              <a:rPr lang="pt-PT" altLang="pt-PT" dirty="0" err="1"/>
              <a:t>understand</a:t>
            </a:r>
            <a:r>
              <a:rPr lang="pt-PT" altLang="pt-PT" dirty="0"/>
              <a:t> management in a country, </a:t>
            </a:r>
            <a:r>
              <a:rPr lang="pt-PT" altLang="pt-PT" dirty="0" err="1"/>
              <a:t>one</a:t>
            </a:r>
            <a:r>
              <a:rPr lang="pt-PT" altLang="pt-PT" dirty="0"/>
              <a:t> </a:t>
            </a:r>
            <a:r>
              <a:rPr lang="pt-PT" altLang="pt-PT" dirty="0" err="1"/>
              <a:t>should</a:t>
            </a:r>
            <a:r>
              <a:rPr lang="pt-PT" altLang="pt-PT" dirty="0"/>
              <a:t> </a:t>
            </a:r>
            <a:r>
              <a:rPr lang="pt-PT" altLang="pt-PT" dirty="0" err="1"/>
              <a:t>have</a:t>
            </a:r>
            <a:r>
              <a:rPr lang="pt-PT" altLang="pt-PT" dirty="0"/>
              <a:t> </a:t>
            </a:r>
            <a:r>
              <a:rPr lang="pt-PT" altLang="pt-PT" dirty="0" err="1"/>
              <a:t>both</a:t>
            </a:r>
            <a:r>
              <a:rPr lang="pt-PT" altLang="pt-PT" dirty="0"/>
              <a:t> </a:t>
            </a:r>
            <a:r>
              <a:rPr lang="pt-PT" altLang="pt-PT" dirty="0" err="1"/>
              <a:t>knowledge</a:t>
            </a:r>
            <a:r>
              <a:rPr lang="pt-PT" altLang="pt-PT" dirty="0"/>
              <a:t> </a:t>
            </a:r>
            <a:r>
              <a:rPr lang="pt-PT" altLang="pt-PT" dirty="0" err="1"/>
              <a:t>and</a:t>
            </a:r>
            <a:r>
              <a:rPr lang="pt-PT" altLang="pt-PT" dirty="0"/>
              <a:t> </a:t>
            </a:r>
            <a:r>
              <a:rPr lang="pt-PT" altLang="pt-PT" dirty="0" err="1"/>
              <a:t>empathy</a:t>
            </a:r>
            <a:r>
              <a:rPr lang="pt-PT" altLang="pt-PT" dirty="0"/>
              <a:t> </a:t>
            </a:r>
            <a:r>
              <a:rPr lang="pt-PT" altLang="pt-PT" dirty="0" err="1"/>
              <a:t>with</a:t>
            </a:r>
            <a:r>
              <a:rPr lang="pt-PT" altLang="pt-PT" dirty="0"/>
              <a:t> </a:t>
            </a:r>
            <a:r>
              <a:rPr lang="pt-PT" altLang="pt-PT" dirty="0" err="1"/>
              <a:t>the</a:t>
            </a:r>
            <a:r>
              <a:rPr lang="pt-PT" altLang="pt-PT" dirty="0"/>
              <a:t> </a:t>
            </a:r>
            <a:r>
              <a:rPr lang="pt-PT" altLang="pt-PT" dirty="0" err="1"/>
              <a:t>entire</a:t>
            </a:r>
            <a:r>
              <a:rPr lang="pt-PT" altLang="pt-PT" dirty="0"/>
              <a:t> local </a:t>
            </a:r>
            <a:r>
              <a:rPr lang="pt-PT" altLang="pt-PT" dirty="0" err="1"/>
              <a:t>scene</a:t>
            </a:r>
            <a:r>
              <a:rPr lang="pt-PT" altLang="pt-PT" dirty="0"/>
              <a:t>. </a:t>
            </a:r>
            <a:r>
              <a:rPr lang="pt-PT" altLang="pt-PT" dirty="0" err="1"/>
              <a:t>However</a:t>
            </a:r>
            <a:r>
              <a:rPr lang="pt-PT" altLang="pt-PT" dirty="0"/>
              <a:t>, </a:t>
            </a:r>
            <a:r>
              <a:rPr lang="pt-PT" altLang="pt-PT" dirty="0" err="1"/>
              <a:t>the</a:t>
            </a:r>
            <a:r>
              <a:rPr lang="pt-PT" altLang="pt-PT" dirty="0"/>
              <a:t> scores </a:t>
            </a:r>
            <a:r>
              <a:rPr lang="pt-PT" altLang="pt-PT" dirty="0" err="1"/>
              <a:t>of</a:t>
            </a:r>
            <a:r>
              <a:rPr lang="pt-PT" altLang="pt-PT" dirty="0"/>
              <a:t> </a:t>
            </a:r>
            <a:r>
              <a:rPr lang="pt-PT" altLang="pt-PT" dirty="0" err="1"/>
              <a:t>the</a:t>
            </a:r>
            <a:r>
              <a:rPr lang="pt-PT" altLang="pt-PT" dirty="0"/>
              <a:t> </a:t>
            </a:r>
            <a:r>
              <a:rPr lang="pt-PT" altLang="pt-PT" dirty="0" err="1"/>
              <a:t>unique</a:t>
            </a:r>
            <a:r>
              <a:rPr lang="pt-PT" altLang="pt-PT" dirty="0"/>
              <a:t> </a:t>
            </a:r>
            <a:r>
              <a:rPr lang="pt-PT" altLang="pt-PT" dirty="0" err="1"/>
              <a:t>statistical</a:t>
            </a:r>
            <a:r>
              <a:rPr lang="pt-PT" altLang="pt-PT" dirty="0"/>
              <a:t> </a:t>
            </a:r>
            <a:r>
              <a:rPr lang="pt-PT" altLang="pt-PT" dirty="0" err="1"/>
              <a:t>survey</a:t>
            </a:r>
            <a:r>
              <a:rPr lang="pt-PT" altLang="pt-PT" dirty="0"/>
              <a:t> </a:t>
            </a:r>
            <a:r>
              <a:rPr lang="pt-PT" altLang="pt-PT" dirty="0" err="1"/>
              <a:t>that</a:t>
            </a:r>
            <a:r>
              <a:rPr lang="pt-PT" altLang="pt-PT" dirty="0"/>
              <a:t> </a:t>
            </a:r>
            <a:r>
              <a:rPr lang="pt-PT" altLang="pt-PT" dirty="0" err="1"/>
              <a:t>Hofstede</a:t>
            </a:r>
            <a:r>
              <a:rPr lang="pt-PT" altLang="pt-PT" dirty="0"/>
              <a:t> </a:t>
            </a:r>
            <a:r>
              <a:rPr lang="pt-PT" altLang="pt-PT" dirty="0" err="1"/>
              <a:t>carried</a:t>
            </a:r>
            <a:r>
              <a:rPr lang="pt-PT" altLang="pt-PT" dirty="0"/>
              <a:t> out </a:t>
            </a:r>
            <a:r>
              <a:rPr lang="pt-PT" altLang="pt-PT" dirty="0" err="1"/>
              <a:t>should</a:t>
            </a:r>
            <a:r>
              <a:rPr lang="pt-PT" altLang="pt-PT" dirty="0"/>
              <a:t> </a:t>
            </a:r>
            <a:r>
              <a:rPr lang="pt-PT" altLang="pt-PT" dirty="0" err="1"/>
              <a:t>make</a:t>
            </a:r>
            <a:r>
              <a:rPr lang="pt-PT" altLang="pt-PT" dirty="0"/>
              <a:t> </a:t>
            </a:r>
            <a:r>
              <a:rPr lang="pt-PT" altLang="pt-PT" dirty="0" err="1"/>
              <a:t>everybody</a:t>
            </a:r>
            <a:r>
              <a:rPr lang="pt-PT" altLang="pt-PT" dirty="0"/>
              <a:t> </a:t>
            </a:r>
            <a:r>
              <a:rPr lang="pt-PT" altLang="pt-PT" dirty="0" err="1"/>
              <a:t>aware</a:t>
            </a:r>
            <a:r>
              <a:rPr lang="pt-PT" altLang="pt-PT" dirty="0"/>
              <a:t> </a:t>
            </a:r>
            <a:r>
              <a:rPr lang="pt-PT" altLang="pt-PT" dirty="0" err="1"/>
              <a:t>that</a:t>
            </a:r>
            <a:r>
              <a:rPr lang="pt-PT" altLang="pt-PT" dirty="0"/>
              <a:t> </a:t>
            </a:r>
            <a:r>
              <a:rPr lang="pt-PT" altLang="pt-PT" dirty="0" err="1"/>
              <a:t>people</a:t>
            </a:r>
            <a:r>
              <a:rPr lang="pt-PT" altLang="pt-PT" dirty="0"/>
              <a:t> in </a:t>
            </a:r>
            <a:r>
              <a:rPr lang="pt-PT" altLang="pt-PT" dirty="0" err="1"/>
              <a:t>other</a:t>
            </a:r>
            <a:r>
              <a:rPr lang="pt-PT" altLang="pt-PT" dirty="0"/>
              <a:t> countries </a:t>
            </a:r>
            <a:r>
              <a:rPr lang="pt-PT" altLang="pt-PT" dirty="0" err="1"/>
              <a:t>may</a:t>
            </a:r>
            <a:r>
              <a:rPr lang="pt-PT" altLang="pt-PT" dirty="0"/>
              <a:t> </a:t>
            </a:r>
            <a:r>
              <a:rPr lang="pt-PT" altLang="pt-PT" dirty="0" err="1"/>
              <a:t>think</a:t>
            </a:r>
            <a:r>
              <a:rPr lang="pt-PT" altLang="pt-PT" dirty="0"/>
              <a:t>, </a:t>
            </a:r>
            <a:r>
              <a:rPr lang="pt-PT" altLang="pt-PT" dirty="0" err="1"/>
              <a:t>feel</a:t>
            </a:r>
            <a:r>
              <a:rPr lang="pt-PT" altLang="pt-PT" dirty="0"/>
              <a:t>, </a:t>
            </a:r>
            <a:r>
              <a:rPr lang="pt-PT" altLang="pt-PT" dirty="0" err="1"/>
              <a:t>and</a:t>
            </a:r>
            <a:r>
              <a:rPr lang="pt-PT" altLang="pt-PT" dirty="0"/>
              <a:t> </a:t>
            </a:r>
            <a:r>
              <a:rPr lang="pt-PT" altLang="pt-PT" dirty="0" err="1"/>
              <a:t>act</a:t>
            </a:r>
            <a:r>
              <a:rPr lang="pt-PT" altLang="pt-PT" dirty="0"/>
              <a:t> </a:t>
            </a:r>
            <a:r>
              <a:rPr lang="pt-PT" altLang="pt-PT" dirty="0" err="1"/>
              <a:t>very</a:t>
            </a:r>
            <a:r>
              <a:rPr lang="pt-PT" altLang="pt-PT" dirty="0"/>
              <a:t> </a:t>
            </a:r>
            <a:r>
              <a:rPr lang="pt-PT" altLang="pt-PT" dirty="0" err="1"/>
              <a:t>differently</a:t>
            </a:r>
            <a:r>
              <a:rPr lang="pt-PT" altLang="pt-PT" dirty="0"/>
              <a:t> </a:t>
            </a:r>
            <a:r>
              <a:rPr lang="pt-PT" altLang="pt-PT" dirty="0" err="1"/>
              <a:t>from</a:t>
            </a:r>
            <a:r>
              <a:rPr lang="pt-PT" altLang="pt-PT" dirty="0"/>
              <a:t> </a:t>
            </a:r>
            <a:r>
              <a:rPr lang="pt-PT" altLang="pt-PT" dirty="0" err="1"/>
              <a:t>yourself</a:t>
            </a:r>
            <a:r>
              <a:rPr lang="pt-PT" altLang="pt-PT" dirty="0"/>
              <a:t>, </a:t>
            </a:r>
            <a:r>
              <a:rPr lang="pt-PT" altLang="pt-PT" dirty="0" err="1"/>
              <a:t>even</a:t>
            </a:r>
            <a:r>
              <a:rPr lang="pt-PT" altLang="pt-PT" dirty="0"/>
              <a:t> </a:t>
            </a:r>
            <a:r>
              <a:rPr lang="pt-PT" altLang="pt-PT" dirty="0" err="1"/>
              <a:t>when</a:t>
            </a:r>
            <a:r>
              <a:rPr lang="pt-PT" altLang="pt-PT" dirty="0"/>
              <a:t> </a:t>
            </a:r>
            <a:r>
              <a:rPr lang="pt-PT" altLang="pt-PT" dirty="0" err="1"/>
              <a:t>confronted</a:t>
            </a:r>
            <a:r>
              <a:rPr lang="pt-PT" altLang="pt-PT" dirty="0"/>
              <a:t> </a:t>
            </a:r>
            <a:r>
              <a:rPr lang="pt-PT" altLang="pt-PT" dirty="0" err="1"/>
              <a:t>with</a:t>
            </a:r>
            <a:r>
              <a:rPr lang="pt-PT" altLang="pt-PT" dirty="0"/>
              <a:t> basic </a:t>
            </a:r>
            <a:r>
              <a:rPr lang="pt-PT" altLang="pt-PT" dirty="0" err="1"/>
              <a:t>problems</a:t>
            </a:r>
            <a:r>
              <a:rPr lang="pt-PT" altLang="pt-PT" dirty="0"/>
              <a:t> </a:t>
            </a:r>
            <a:r>
              <a:rPr lang="pt-PT" altLang="pt-PT" dirty="0" err="1"/>
              <a:t>of</a:t>
            </a:r>
            <a:r>
              <a:rPr lang="pt-PT" altLang="pt-PT" dirty="0"/>
              <a:t> </a:t>
            </a:r>
            <a:r>
              <a:rPr lang="pt-PT" altLang="pt-PT" dirty="0" err="1"/>
              <a:t>society</a:t>
            </a:r>
            <a:r>
              <a:rPr lang="pt-PT" altLang="pt-PT" dirty="0"/>
              <a:t>. </a:t>
            </a:r>
            <a:r>
              <a:rPr lang="pt-PT" altLang="pt-PT" dirty="0" err="1"/>
              <a:t>Any</a:t>
            </a:r>
            <a:r>
              <a:rPr lang="pt-PT" altLang="pt-PT" dirty="0"/>
              <a:t> </a:t>
            </a:r>
            <a:r>
              <a:rPr lang="pt-PT" altLang="pt-PT" dirty="0" err="1"/>
              <a:t>person</a:t>
            </a:r>
            <a:r>
              <a:rPr lang="pt-PT" altLang="pt-PT" dirty="0"/>
              <a:t> </a:t>
            </a:r>
            <a:r>
              <a:rPr lang="pt-PT" altLang="pt-PT" dirty="0" err="1"/>
              <a:t>dealing</a:t>
            </a:r>
            <a:r>
              <a:rPr lang="pt-PT" altLang="pt-PT" dirty="0"/>
              <a:t> </a:t>
            </a:r>
            <a:r>
              <a:rPr lang="pt-PT" altLang="pt-PT" dirty="0" err="1"/>
              <a:t>with</a:t>
            </a:r>
            <a:r>
              <a:rPr lang="pt-PT" altLang="pt-PT" dirty="0"/>
              <a:t> Management </a:t>
            </a:r>
            <a:r>
              <a:rPr lang="pt-PT" altLang="pt-PT" dirty="0" err="1"/>
              <a:t>or</a:t>
            </a:r>
            <a:r>
              <a:rPr lang="pt-PT" altLang="pt-PT" dirty="0"/>
              <a:t> </a:t>
            </a:r>
            <a:r>
              <a:rPr lang="pt-PT" altLang="pt-PT" dirty="0" err="1"/>
              <a:t>Strategy</a:t>
            </a:r>
            <a:r>
              <a:rPr lang="pt-PT" altLang="pt-PT" dirty="0"/>
              <a:t> </a:t>
            </a:r>
            <a:r>
              <a:rPr lang="pt-PT" altLang="pt-PT" dirty="0" err="1"/>
              <a:t>is</a:t>
            </a:r>
            <a:r>
              <a:rPr lang="pt-PT" altLang="pt-PT" dirty="0"/>
              <a:t> </a:t>
            </a:r>
            <a:r>
              <a:rPr lang="pt-PT" altLang="pt-PT" dirty="0" err="1"/>
              <a:t>well</a:t>
            </a:r>
            <a:r>
              <a:rPr lang="pt-PT" altLang="pt-PT" dirty="0"/>
              <a:t> </a:t>
            </a:r>
            <a:r>
              <a:rPr lang="pt-PT" altLang="pt-PT" dirty="0" err="1"/>
              <a:t>advised</a:t>
            </a:r>
            <a:r>
              <a:rPr lang="pt-PT" altLang="pt-PT" dirty="0"/>
              <a:t> to </a:t>
            </a:r>
            <a:r>
              <a:rPr lang="pt-PT" altLang="pt-PT" b="1" i="1" dirty="0" err="1"/>
              <a:t>constantly</a:t>
            </a:r>
            <a:r>
              <a:rPr lang="pt-PT" altLang="pt-PT" dirty="0"/>
              <a:t> </a:t>
            </a:r>
            <a:r>
              <a:rPr lang="pt-PT" altLang="pt-PT" dirty="0" err="1"/>
              <a:t>remember</a:t>
            </a:r>
            <a:r>
              <a:rPr lang="pt-PT" altLang="pt-PT" dirty="0"/>
              <a:t> </a:t>
            </a:r>
            <a:r>
              <a:rPr lang="pt-PT" altLang="pt-PT" dirty="0" err="1"/>
              <a:t>the</a:t>
            </a:r>
            <a:r>
              <a:rPr lang="pt-PT" altLang="pt-PT" dirty="0"/>
              <a:t> </a:t>
            </a:r>
            <a:r>
              <a:rPr lang="pt-PT" altLang="pt-PT" dirty="0" err="1"/>
              <a:t>lessons</a:t>
            </a:r>
            <a:r>
              <a:rPr lang="pt-PT" altLang="pt-PT" dirty="0"/>
              <a:t> </a:t>
            </a:r>
            <a:r>
              <a:rPr lang="pt-PT" altLang="pt-PT" dirty="0" err="1"/>
              <a:t>from</a:t>
            </a:r>
            <a:r>
              <a:rPr lang="pt-PT" altLang="pt-PT" dirty="0"/>
              <a:t> </a:t>
            </a:r>
            <a:r>
              <a:rPr lang="pt-PT" altLang="pt-PT" dirty="0" err="1"/>
              <a:t>Hofstede's</a:t>
            </a:r>
            <a:r>
              <a:rPr lang="pt-PT" altLang="pt-PT" dirty="0"/>
              <a:t> Cultural </a:t>
            </a:r>
            <a:r>
              <a:rPr lang="pt-PT" altLang="pt-PT" dirty="0" err="1"/>
              <a:t>Dimensions</a:t>
            </a:r>
            <a:r>
              <a:rPr lang="pt-PT" altLang="pt-PT" dirty="0"/>
              <a:t> </a:t>
            </a:r>
            <a:r>
              <a:rPr lang="pt-PT" altLang="pt-PT" dirty="0" err="1"/>
              <a:t>Theory</a:t>
            </a:r>
            <a:r>
              <a:rPr lang="pt-PT" altLang="pt-PT" dirty="0"/>
              <a:t>. </a:t>
            </a:r>
            <a:r>
              <a:rPr lang="pt-PT" altLang="pt-PT" dirty="0" err="1"/>
              <a:t>Human</a:t>
            </a:r>
            <a:r>
              <a:rPr lang="pt-PT" altLang="pt-PT" dirty="0"/>
              <a:t> </a:t>
            </a:r>
            <a:r>
              <a:rPr lang="pt-PT" altLang="pt-PT" dirty="0" err="1"/>
              <a:t>beings</a:t>
            </a:r>
            <a:r>
              <a:rPr lang="pt-PT" altLang="pt-PT" dirty="0"/>
              <a:t> </a:t>
            </a:r>
            <a:r>
              <a:rPr lang="pt-PT" altLang="pt-PT" dirty="0" err="1"/>
              <a:t>have</a:t>
            </a:r>
            <a:r>
              <a:rPr lang="pt-PT" altLang="pt-PT" dirty="0"/>
              <a:t> a </a:t>
            </a:r>
            <a:r>
              <a:rPr lang="pt-PT" altLang="pt-PT" dirty="0" err="1"/>
              <a:t>deceiving</a:t>
            </a:r>
            <a:r>
              <a:rPr lang="pt-PT" altLang="pt-PT" dirty="0"/>
              <a:t> </a:t>
            </a:r>
            <a:r>
              <a:rPr lang="pt-PT" altLang="pt-PT" dirty="0" err="1"/>
              <a:t>tendency</a:t>
            </a:r>
            <a:r>
              <a:rPr lang="pt-PT" altLang="pt-PT" dirty="0"/>
              <a:t> to </a:t>
            </a:r>
            <a:r>
              <a:rPr lang="pt-PT" altLang="pt-PT" dirty="0" err="1"/>
              <a:t>think</a:t>
            </a:r>
            <a:r>
              <a:rPr lang="pt-PT" altLang="pt-PT" dirty="0"/>
              <a:t> </a:t>
            </a:r>
            <a:r>
              <a:rPr lang="pt-PT" altLang="pt-PT" dirty="0" err="1"/>
              <a:t>and</a:t>
            </a:r>
            <a:r>
              <a:rPr lang="pt-PT" altLang="pt-PT" dirty="0"/>
              <a:t> </a:t>
            </a:r>
            <a:r>
              <a:rPr lang="pt-PT" altLang="pt-PT" dirty="0" err="1"/>
              <a:t>feel</a:t>
            </a:r>
            <a:r>
              <a:rPr lang="pt-PT" altLang="pt-PT" dirty="0"/>
              <a:t> </a:t>
            </a:r>
            <a:r>
              <a:rPr lang="pt-PT" altLang="pt-PT" dirty="0" err="1"/>
              <a:t>and</a:t>
            </a:r>
            <a:r>
              <a:rPr lang="pt-PT" altLang="pt-PT" dirty="0"/>
              <a:t> </a:t>
            </a:r>
            <a:r>
              <a:rPr lang="pt-PT" altLang="pt-PT" dirty="0" err="1"/>
              <a:t>act</a:t>
            </a:r>
            <a:r>
              <a:rPr lang="pt-PT" altLang="pt-PT" dirty="0"/>
              <a:t> </a:t>
            </a:r>
            <a:r>
              <a:rPr lang="pt-PT" altLang="pt-PT" dirty="0" err="1"/>
              <a:t>from</a:t>
            </a:r>
            <a:r>
              <a:rPr lang="pt-PT" altLang="pt-PT" dirty="0"/>
              <a:t> </a:t>
            </a:r>
            <a:r>
              <a:rPr lang="pt-PT" altLang="pt-PT" dirty="0" err="1"/>
              <a:t>their</a:t>
            </a:r>
            <a:r>
              <a:rPr lang="pt-PT" altLang="pt-PT" dirty="0"/>
              <a:t> </a:t>
            </a:r>
            <a:r>
              <a:rPr lang="pt-PT" altLang="pt-PT" dirty="0" err="1"/>
              <a:t>own</a:t>
            </a:r>
            <a:r>
              <a:rPr lang="pt-PT" altLang="pt-PT" dirty="0"/>
              <a:t> </a:t>
            </a:r>
            <a:r>
              <a:rPr lang="pt-PT" altLang="pt-PT" dirty="0" err="1"/>
              <a:t>experiences</a:t>
            </a:r>
            <a:r>
              <a:rPr lang="pt-PT" altLang="pt-PT" dirty="0"/>
              <a:t>, </a:t>
            </a:r>
            <a:r>
              <a:rPr lang="pt-PT" altLang="pt-PT" dirty="0" err="1"/>
              <a:t>especially</a:t>
            </a:r>
            <a:r>
              <a:rPr lang="pt-PT" altLang="pt-PT" dirty="0"/>
              <a:t> </a:t>
            </a:r>
            <a:r>
              <a:rPr lang="pt-PT" altLang="pt-PT" dirty="0" err="1"/>
              <a:t>when</a:t>
            </a:r>
            <a:r>
              <a:rPr lang="pt-PT" altLang="pt-PT" dirty="0"/>
              <a:t> </a:t>
            </a:r>
            <a:r>
              <a:rPr lang="pt-PT" altLang="pt-PT" dirty="0" err="1"/>
              <a:t>they</a:t>
            </a:r>
            <a:r>
              <a:rPr lang="pt-PT" altLang="pt-PT" dirty="0"/>
              <a:t> </a:t>
            </a:r>
            <a:r>
              <a:rPr lang="pt-PT" altLang="pt-PT" dirty="0" err="1"/>
              <a:t>work</a:t>
            </a:r>
            <a:r>
              <a:rPr lang="pt-PT" altLang="pt-PT" dirty="0"/>
              <a:t> </a:t>
            </a:r>
            <a:r>
              <a:rPr lang="pt-PT" altLang="pt-PT" dirty="0" err="1"/>
              <a:t>internationally</a:t>
            </a:r>
            <a:r>
              <a:rPr lang="pt-PT" altLang="pt-PT" dirty="0"/>
              <a:t>.</a:t>
            </a:r>
          </a:p>
        </p:txBody>
      </p:sp>
    </p:spTree>
    <p:extLst>
      <p:ext uri="{BB962C8B-B14F-4D97-AF65-F5344CB8AC3E}">
        <p14:creationId xmlns:p14="http://schemas.microsoft.com/office/powerpoint/2010/main" val="216615880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normAutofit/>
          </a:bodyPr>
          <a:lstStyle/>
          <a:p>
            <a:pPr algn="ctr" eaLnBrk="1" hangingPunct="1">
              <a:defRPr/>
            </a:pPr>
            <a:r>
              <a:rPr lang="pt-PT" altLang="ja-JP" b="1" dirty="0">
                <a:ea typeface="ＭＳ Ｐゴシック" charset="-128"/>
              </a:rPr>
              <a:t>Blake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Mouton’s</a:t>
            </a:r>
            <a:r>
              <a:rPr lang="pt-PT" altLang="ja-JP" b="1" dirty="0">
                <a:ea typeface="ＭＳ Ｐゴシック" charset="-128"/>
              </a:rPr>
              <a:t> </a:t>
            </a:r>
            <a:r>
              <a:rPr lang="pt-PT" altLang="ja-JP" b="1" dirty="0" err="1">
                <a:ea typeface="ＭＳ Ｐゴシック" charset="-128"/>
              </a:rPr>
              <a:t>Managerial</a:t>
            </a:r>
            <a:r>
              <a:rPr lang="pt-PT" altLang="ja-JP" b="1" dirty="0">
                <a:ea typeface="ＭＳ Ｐゴシック" charset="-128"/>
              </a:rPr>
              <a:t> </a:t>
            </a:r>
            <a:r>
              <a:rPr lang="pt-PT" altLang="ja-JP" b="1" dirty="0" err="1">
                <a:ea typeface="ＭＳ Ｐゴシック" charset="-128"/>
              </a:rPr>
              <a:t>Grid</a:t>
            </a:r>
            <a:r>
              <a:rPr lang="pt-PT" altLang="ja-JP" b="1" dirty="0">
                <a:ea typeface="ＭＳ Ｐゴシック" charset="-128"/>
              </a:rPr>
              <a:t> </a:t>
            </a:r>
            <a:endParaRPr lang="pt-PT" b="1" dirty="0"/>
          </a:p>
        </p:txBody>
      </p:sp>
      <p:sp>
        <p:nvSpPr>
          <p:cNvPr id="136195" name="Rectangle 3"/>
          <p:cNvSpPr>
            <a:spLocks noGrp="1" noChangeArrowheads="1"/>
          </p:cNvSpPr>
          <p:nvPr>
            <p:ph type="body" idx="1"/>
          </p:nvPr>
        </p:nvSpPr>
        <p:spPr/>
        <p:txBody>
          <a:bodyPr>
            <a:normAutofit/>
          </a:bodyPr>
          <a:lstStyle/>
          <a:p>
            <a:pPr algn="just" eaLnBrk="1" hangingPunct="1">
              <a:lnSpc>
                <a:spcPct val="80000"/>
              </a:lnSpc>
            </a:pPr>
            <a:r>
              <a:rPr lang="pt-PT" altLang="pt-PT" b="1" dirty="0" err="1"/>
              <a:t>What</a:t>
            </a:r>
            <a:r>
              <a:rPr lang="pt-PT" altLang="pt-PT" b="1" dirty="0"/>
              <a:t> </a:t>
            </a:r>
            <a:r>
              <a:rPr lang="pt-PT" altLang="pt-PT" b="1" dirty="0" err="1"/>
              <a:t>is</a:t>
            </a:r>
            <a:r>
              <a:rPr lang="pt-PT" altLang="pt-PT" b="1" dirty="0"/>
              <a:t> </a:t>
            </a:r>
            <a:r>
              <a:rPr lang="pt-PT" altLang="pt-PT" b="1" dirty="0" err="1"/>
              <a:t>the</a:t>
            </a:r>
            <a:r>
              <a:rPr lang="pt-PT" altLang="pt-PT" b="1" dirty="0"/>
              <a:t> </a:t>
            </a:r>
            <a:r>
              <a:rPr lang="pt-PT" altLang="pt-PT" b="1" dirty="0" err="1"/>
              <a:t>Managerial</a:t>
            </a:r>
            <a:r>
              <a:rPr lang="pt-PT" altLang="pt-PT" b="1" dirty="0"/>
              <a:t> </a:t>
            </a:r>
            <a:r>
              <a:rPr lang="pt-PT" altLang="pt-PT" b="1" dirty="0" err="1"/>
              <a:t>Grid</a:t>
            </a:r>
            <a:r>
              <a:rPr lang="pt-PT" altLang="pt-PT" b="1" dirty="0"/>
              <a:t> </a:t>
            </a:r>
            <a:r>
              <a:rPr lang="pt-PT" altLang="pt-PT" b="1" dirty="0" err="1"/>
              <a:t>Model</a:t>
            </a:r>
            <a:r>
              <a:rPr lang="pt-PT" altLang="pt-PT" b="1" dirty="0"/>
              <a:t>? </a:t>
            </a:r>
            <a:r>
              <a:rPr lang="pt-PT" altLang="pt-PT" b="1" dirty="0" err="1"/>
              <a:t>Description</a:t>
            </a:r>
            <a:endParaRPr lang="pt-PT" altLang="pt-PT" b="1" dirty="0"/>
          </a:p>
          <a:p>
            <a:pPr algn="just" eaLnBrk="1" hangingPunct="1">
              <a:lnSpc>
                <a:spcPct val="80000"/>
              </a:lnSpc>
            </a:pPr>
            <a:r>
              <a:rPr lang="pt-PT" altLang="pt-PT" dirty="0" err="1"/>
              <a:t>The</a:t>
            </a:r>
            <a:r>
              <a:rPr lang="pt-PT" altLang="pt-PT" dirty="0"/>
              <a:t> </a:t>
            </a:r>
            <a:r>
              <a:rPr lang="pt-PT" altLang="pt-PT" dirty="0" err="1"/>
              <a:t>Managerial</a:t>
            </a:r>
            <a:r>
              <a:rPr lang="pt-PT" altLang="pt-PT" dirty="0"/>
              <a:t> </a:t>
            </a:r>
            <a:r>
              <a:rPr lang="pt-PT" altLang="pt-PT" dirty="0" err="1"/>
              <a:t>Grid</a:t>
            </a:r>
            <a:r>
              <a:rPr lang="pt-PT" altLang="pt-PT" dirty="0"/>
              <a:t> </a:t>
            </a:r>
            <a:r>
              <a:rPr lang="pt-PT" altLang="pt-PT" dirty="0" err="1"/>
              <a:t>model</a:t>
            </a:r>
            <a:r>
              <a:rPr lang="pt-PT" altLang="pt-PT" dirty="0"/>
              <a:t> </a:t>
            </a:r>
            <a:r>
              <a:rPr lang="pt-PT" altLang="pt-PT" dirty="0" err="1"/>
              <a:t>by</a:t>
            </a:r>
            <a:r>
              <a:rPr lang="pt-PT" altLang="pt-PT" dirty="0"/>
              <a:t> </a:t>
            </a:r>
            <a:r>
              <a:rPr lang="pt-PT" altLang="pt-PT" b="1" dirty="0"/>
              <a:t>Robert Blake</a:t>
            </a:r>
            <a:r>
              <a:rPr lang="pt-PT" altLang="pt-PT" dirty="0"/>
              <a:t> </a:t>
            </a:r>
            <a:r>
              <a:rPr lang="pt-PT" altLang="pt-PT" dirty="0" err="1"/>
              <a:t>and</a:t>
            </a:r>
            <a:r>
              <a:rPr lang="pt-PT" altLang="pt-PT" dirty="0"/>
              <a:t> </a:t>
            </a:r>
            <a:r>
              <a:rPr lang="pt-PT" altLang="pt-PT" b="1" dirty="0"/>
              <a:t>Jane </a:t>
            </a:r>
            <a:r>
              <a:rPr lang="pt-PT" altLang="pt-PT" b="1" dirty="0" err="1"/>
              <a:t>Mouton</a:t>
            </a:r>
            <a:r>
              <a:rPr lang="pt-PT" altLang="pt-PT" dirty="0"/>
              <a:t> </a:t>
            </a:r>
            <a:r>
              <a:rPr lang="pt-PT" altLang="pt-PT" dirty="0" err="1"/>
              <a:t>is</a:t>
            </a:r>
            <a:r>
              <a:rPr lang="pt-PT" altLang="pt-PT" dirty="0"/>
              <a:t> a </a:t>
            </a:r>
            <a:r>
              <a:rPr lang="pt-PT" altLang="pt-PT" dirty="0" err="1"/>
              <a:t>behavioral</a:t>
            </a:r>
            <a:r>
              <a:rPr lang="pt-PT" altLang="pt-PT" dirty="0"/>
              <a:t> </a:t>
            </a:r>
            <a:r>
              <a:rPr lang="pt-PT" altLang="pt-PT" dirty="0" err="1"/>
              <a:t>leadership</a:t>
            </a:r>
            <a:r>
              <a:rPr lang="pt-PT" altLang="pt-PT" dirty="0"/>
              <a:t> </a:t>
            </a:r>
            <a:r>
              <a:rPr lang="pt-PT" altLang="pt-PT" dirty="0" err="1"/>
              <a:t>model</a:t>
            </a:r>
            <a:r>
              <a:rPr lang="pt-PT" altLang="pt-PT" dirty="0"/>
              <a:t>. </a:t>
            </a:r>
            <a:r>
              <a:rPr lang="pt-PT" altLang="pt-PT" dirty="0" err="1"/>
              <a:t>On</a:t>
            </a:r>
            <a:r>
              <a:rPr lang="pt-PT" altLang="pt-PT" dirty="0"/>
              <a:t> </a:t>
            </a:r>
            <a:r>
              <a:rPr lang="pt-PT" altLang="pt-PT" dirty="0" err="1"/>
              <a:t>the</a:t>
            </a:r>
            <a:r>
              <a:rPr lang="pt-PT" altLang="pt-PT" dirty="0"/>
              <a:t> </a:t>
            </a:r>
            <a:r>
              <a:rPr lang="pt-PT" altLang="pt-PT" dirty="0" err="1"/>
              <a:t>grid</a:t>
            </a:r>
            <a:r>
              <a:rPr lang="pt-PT" altLang="pt-PT" dirty="0"/>
              <a:t>, </a:t>
            </a:r>
            <a:r>
              <a:rPr lang="pt-PT" altLang="pt-PT" dirty="0" err="1"/>
              <a:t>concern</a:t>
            </a:r>
            <a:r>
              <a:rPr lang="pt-PT" altLang="pt-PT" dirty="0"/>
              <a:t> for </a:t>
            </a:r>
            <a:r>
              <a:rPr lang="pt-PT" altLang="pt-PT" dirty="0" err="1"/>
              <a:t>production</a:t>
            </a:r>
            <a:r>
              <a:rPr lang="pt-PT" altLang="pt-PT" dirty="0"/>
              <a:t> </a:t>
            </a:r>
            <a:r>
              <a:rPr lang="pt-PT" altLang="pt-PT" dirty="0" err="1"/>
              <a:t>is</a:t>
            </a:r>
            <a:r>
              <a:rPr lang="pt-PT" altLang="pt-PT" dirty="0"/>
              <a:t> </a:t>
            </a:r>
            <a:r>
              <a:rPr lang="pt-PT" altLang="pt-PT" dirty="0" err="1"/>
              <a:t>represented</a:t>
            </a:r>
            <a:r>
              <a:rPr lang="pt-PT" altLang="pt-PT" dirty="0"/>
              <a:t> </a:t>
            </a:r>
            <a:r>
              <a:rPr lang="pt-PT" altLang="pt-PT" dirty="0" err="1"/>
              <a:t>on</a:t>
            </a:r>
            <a:r>
              <a:rPr lang="pt-PT" altLang="pt-PT" dirty="0"/>
              <a:t> a </a:t>
            </a:r>
            <a:r>
              <a:rPr lang="pt-PT" altLang="pt-PT" dirty="0" err="1"/>
              <a:t>one</a:t>
            </a:r>
            <a:r>
              <a:rPr lang="pt-PT" altLang="pt-PT" dirty="0"/>
              <a:t> to nine </a:t>
            </a:r>
            <a:r>
              <a:rPr lang="pt-PT" altLang="pt-PT" dirty="0" err="1"/>
              <a:t>scale</a:t>
            </a:r>
            <a:r>
              <a:rPr lang="pt-PT" altLang="pt-PT" dirty="0"/>
              <a:t> </a:t>
            </a:r>
            <a:r>
              <a:rPr lang="pt-PT" altLang="pt-PT" dirty="0" err="1"/>
              <a:t>on</a:t>
            </a:r>
            <a:r>
              <a:rPr lang="pt-PT" altLang="pt-PT" dirty="0"/>
              <a:t> </a:t>
            </a:r>
            <a:r>
              <a:rPr lang="pt-PT" altLang="pt-PT" dirty="0" err="1"/>
              <a:t>the</a:t>
            </a:r>
            <a:r>
              <a:rPr lang="pt-PT" altLang="pt-PT" dirty="0"/>
              <a:t> horizontal </a:t>
            </a:r>
            <a:r>
              <a:rPr lang="pt-PT" altLang="pt-PT" dirty="0" err="1"/>
              <a:t>axis</a:t>
            </a:r>
            <a:r>
              <a:rPr lang="pt-PT" altLang="pt-PT" dirty="0"/>
              <a:t> (x-</a:t>
            </a:r>
            <a:r>
              <a:rPr lang="pt-PT" altLang="pt-PT" dirty="0" err="1"/>
              <a:t>axis</a:t>
            </a:r>
            <a:r>
              <a:rPr lang="pt-PT" altLang="pt-PT" dirty="0"/>
              <a:t>). </a:t>
            </a:r>
            <a:r>
              <a:rPr lang="pt-PT" altLang="pt-PT" dirty="0" err="1"/>
              <a:t>Concern</a:t>
            </a:r>
            <a:r>
              <a:rPr lang="pt-PT" altLang="pt-PT" dirty="0"/>
              <a:t> for </a:t>
            </a:r>
            <a:r>
              <a:rPr lang="pt-PT" altLang="pt-PT" dirty="0" err="1"/>
              <a:t>people</a:t>
            </a:r>
            <a:r>
              <a:rPr lang="pt-PT" altLang="pt-PT" dirty="0"/>
              <a:t> </a:t>
            </a:r>
            <a:r>
              <a:rPr lang="pt-PT" altLang="pt-PT" dirty="0" err="1"/>
              <a:t>is</a:t>
            </a:r>
            <a:r>
              <a:rPr lang="pt-PT" altLang="pt-PT" dirty="0"/>
              <a:t> </a:t>
            </a:r>
            <a:r>
              <a:rPr lang="pt-PT" altLang="pt-PT" dirty="0" err="1"/>
              <a:t>represented</a:t>
            </a:r>
            <a:r>
              <a:rPr lang="pt-PT" altLang="pt-PT" dirty="0"/>
              <a:t> </a:t>
            </a:r>
            <a:r>
              <a:rPr lang="pt-PT" altLang="pt-PT" dirty="0" err="1"/>
              <a:t>on</a:t>
            </a:r>
            <a:r>
              <a:rPr lang="pt-PT" altLang="pt-PT" dirty="0"/>
              <a:t> a </a:t>
            </a:r>
            <a:r>
              <a:rPr lang="pt-PT" altLang="pt-PT" dirty="0" err="1"/>
              <a:t>one</a:t>
            </a:r>
            <a:r>
              <a:rPr lang="pt-PT" altLang="pt-PT" dirty="0"/>
              <a:t> to nine </a:t>
            </a:r>
            <a:r>
              <a:rPr lang="pt-PT" altLang="pt-PT" dirty="0" err="1"/>
              <a:t>scale</a:t>
            </a:r>
            <a:r>
              <a:rPr lang="pt-PT" altLang="pt-PT" dirty="0"/>
              <a:t> </a:t>
            </a:r>
            <a:r>
              <a:rPr lang="pt-PT" altLang="pt-PT" dirty="0" err="1"/>
              <a:t>on</a:t>
            </a:r>
            <a:r>
              <a:rPr lang="pt-PT" altLang="pt-PT" dirty="0"/>
              <a:t> </a:t>
            </a:r>
            <a:r>
              <a:rPr lang="pt-PT" altLang="pt-PT" dirty="0" err="1"/>
              <a:t>the</a:t>
            </a:r>
            <a:r>
              <a:rPr lang="pt-PT" altLang="pt-PT" dirty="0"/>
              <a:t> vertical </a:t>
            </a:r>
            <a:r>
              <a:rPr lang="pt-PT" altLang="pt-PT" dirty="0" err="1"/>
              <a:t>axis</a:t>
            </a:r>
            <a:r>
              <a:rPr lang="pt-PT" altLang="pt-PT" dirty="0"/>
              <a:t> (y-</a:t>
            </a:r>
            <a:r>
              <a:rPr lang="pt-PT" altLang="pt-PT" dirty="0" err="1"/>
              <a:t>axis</a:t>
            </a:r>
            <a:r>
              <a:rPr lang="pt-PT" altLang="pt-PT" dirty="0"/>
              <a:t>). </a:t>
            </a:r>
          </a:p>
          <a:p>
            <a:pPr algn="just" eaLnBrk="1" hangingPunct="1">
              <a:lnSpc>
                <a:spcPct val="80000"/>
              </a:lnSpc>
            </a:pPr>
            <a:r>
              <a:rPr lang="pt-PT" altLang="pt-PT" dirty="0"/>
              <a:t>Note </a:t>
            </a:r>
            <a:r>
              <a:rPr lang="pt-PT" altLang="pt-PT" dirty="0" err="1"/>
              <a:t>that</a:t>
            </a:r>
            <a:r>
              <a:rPr lang="pt-PT" altLang="pt-PT" dirty="0"/>
              <a:t> </a:t>
            </a:r>
            <a:r>
              <a:rPr lang="pt-PT" altLang="pt-PT" dirty="0" err="1"/>
              <a:t>according</a:t>
            </a:r>
            <a:r>
              <a:rPr lang="pt-PT" altLang="pt-PT" dirty="0"/>
              <a:t> to Blake </a:t>
            </a:r>
            <a:r>
              <a:rPr lang="pt-PT" altLang="pt-PT" dirty="0" err="1"/>
              <a:t>and</a:t>
            </a:r>
            <a:r>
              <a:rPr lang="pt-PT" altLang="pt-PT" dirty="0"/>
              <a:t> </a:t>
            </a:r>
            <a:r>
              <a:rPr lang="pt-PT" altLang="pt-PT" dirty="0" err="1"/>
              <a:t>Mouton</a:t>
            </a:r>
            <a:r>
              <a:rPr lang="pt-PT" altLang="pt-PT" dirty="0"/>
              <a:t> </a:t>
            </a:r>
            <a:r>
              <a:rPr lang="pt-PT" altLang="pt-PT" dirty="0" err="1"/>
              <a:t>there</a:t>
            </a:r>
            <a:r>
              <a:rPr lang="pt-PT" altLang="pt-PT" dirty="0"/>
              <a:t> </a:t>
            </a:r>
            <a:r>
              <a:rPr lang="pt-PT" altLang="pt-PT" dirty="0" err="1"/>
              <a:t>is</a:t>
            </a:r>
            <a:r>
              <a:rPr lang="pt-PT" altLang="pt-PT" dirty="0"/>
              <a:t> </a:t>
            </a:r>
            <a:r>
              <a:rPr lang="pt-PT" altLang="pt-PT" dirty="0" err="1"/>
              <a:t>also</a:t>
            </a:r>
            <a:r>
              <a:rPr lang="pt-PT" altLang="pt-PT" dirty="0"/>
              <a:t> a </a:t>
            </a:r>
            <a:r>
              <a:rPr lang="pt-PT" altLang="pt-PT" dirty="0" err="1"/>
              <a:t>third</a:t>
            </a:r>
            <a:r>
              <a:rPr lang="pt-PT" altLang="pt-PT" dirty="0"/>
              <a:t> </a:t>
            </a:r>
            <a:r>
              <a:rPr lang="pt-PT" altLang="pt-PT" dirty="0" err="1"/>
              <a:t>axis</a:t>
            </a:r>
            <a:r>
              <a:rPr lang="pt-PT" altLang="pt-PT" dirty="0"/>
              <a:t>: </a:t>
            </a:r>
            <a:r>
              <a:rPr lang="pt-PT" altLang="pt-PT" dirty="0" err="1">
                <a:hlinkClick r:id="rId3"/>
              </a:rPr>
              <a:t>Motivation</a:t>
            </a:r>
            <a:r>
              <a:rPr lang="pt-PT" altLang="pt-PT" dirty="0"/>
              <a:t>, </a:t>
            </a:r>
            <a:r>
              <a:rPr lang="pt-PT" altLang="pt-PT" dirty="0" err="1"/>
              <a:t>measured</a:t>
            </a:r>
            <a:r>
              <a:rPr lang="pt-PT" altLang="pt-PT" dirty="0"/>
              <a:t> </a:t>
            </a:r>
            <a:r>
              <a:rPr lang="pt-PT" altLang="pt-PT" dirty="0" err="1"/>
              <a:t>from</a:t>
            </a:r>
            <a:r>
              <a:rPr lang="pt-PT" altLang="pt-PT" dirty="0"/>
              <a:t> negative (</a:t>
            </a:r>
            <a:r>
              <a:rPr lang="pt-PT" altLang="pt-PT" dirty="0" err="1"/>
              <a:t>driven</a:t>
            </a:r>
            <a:r>
              <a:rPr lang="pt-PT" altLang="pt-PT" dirty="0"/>
              <a:t> </a:t>
            </a:r>
            <a:r>
              <a:rPr lang="pt-PT" altLang="pt-PT" dirty="0" err="1"/>
              <a:t>by</a:t>
            </a:r>
            <a:r>
              <a:rPr lang="pt-PT" altLang="pt-PT" dirty="0"/>
              <a:t> </a:t>
            </a:r>
            <a:r>
              <a:rPr lang="pt-PT" altLang="pt-PT" dirty="0" err="1"/>
              <a:t>fear</a:t>
            </a:r>
            <a:r>
              <a:rPr lang="pt-PT" altLang="pt-PT" dirty="0"/>
              <a:t>) to positive (</a:t>
            </a:r>
            <a:r>
              <a:rPr lang="pt-PT" altLang="pt-PT" dirty="0" err="1"/>
              <a:t>driven</a:t>
            </a:r>
            <a:r>
              <a:rPr lang="pt-PT" altLang="pt-PT" dirty="0"/>
              <a:t> </a:t>
            </a:r>
            <a:r>
              <a:rPr lang="pt-PT" altLang="pt-PT" dirty="0" err="1"/>
              <a:t>by</a:t>
            </a:r>
            <a:r>
              <a:rPr lang="pt-PT" altLang="pt-PT" dirty="0"/>
              <a:t> </a:t>
            </a:r>
            <a:r>
              <a:rPr lang="pt-PT" altLang="pt-PT" dirty="0" err="1"/>
              <a:t>desire</a:t>
            </a:r>
            <a:r>
              <a:rPr lang="pt-PT" altLang="pt-PT" dirty="0"/>
              <a:t>). </a:t>
            </a:r>
          </a:p>
          <a:p>
            <a:pPr algn="just" eaLnBrk="1" hangingPunct="1">
              <a:lnSpc>
                <a:spcPct val="80000"/>
              </a:lnSpc>
            </a:pPr>
            <a:r>
              <a:rPr lang="pt-PT" altLang="pt-PT" dirty="0" err="1"/>
              <a:t>The</a:t>
            </a:r>
            <a:r>
              <a:rPr lang="pt-PT" altLang="pt-PT" dirty="0"/>
              <a:t> </a:t>
            </a:r>
            <a:r>
              <a:rPr lang="pt-PT" altLang="pt-PT" dirty="0" err="1"/>
              <a:t>concept</a:t>
            </a:r>
            <a:r>
              <a:rPr lang="pt-PT" altLang="pt-PT" dirty="0"/>
              <a:t> </a:t>
            </a:r>
            <a:r>
              <a:rPr lang="pt-PT" altLang="pt-PT" dirty="0" err="1"/>
              <a:t>distinguishes</a:t>
            </a:r>
            <a:r>
              <a:rPr lang="pt-PT" altLang="pt-PT" dirty="0"/>
              <a:t> 5 </a:t>
            </a:r>
            <a:r>
              <a:rPr lang="pt-PT" altLang="pt-PT" dirty="0" err="1"/>
              <a:t>different</a:t>
            </a:r>
            <a:r>
              <a:rPr lang="pt-PT" altLang="pt-PT" dirty="0"/>
              <a:t> </a:t>
            </a:r>
            <a:r>
              <a:rPr lang="pt-PT" altLang="pt-PT" dirty="0" err="1"/>
              <a:t>leadership</a:t>
            </a:r>
            <a:r>
              <a:rPr lang="pt-PT" altLang="pt-PT" dirty="0"/>
              <a:t> </a:t>
            </a:r>
            <a:r>
              <a:rPr lang="pt-PT" altLang="pt-PT" dirty="0" err="1"/>
              <a:t>styles</a:t>
            </a:r>
            <a:r>
              <a:rPr lang="pt-PT" altLang="pt-PT" dirty="0"/>
              <a:t>, </a:t>
            </a:r>
            <a:r>
              <a:rPr lang="pt-PT" altLang="pt-PT" dirty="0" err="1"/>
              <a:t>based</a:t>
            </a:r>
            <a:r>
              <a:rPr lang="pt-PT" altLang="pt-PT" dirty="0"/>
              <a:t> </a:t>
            </a:r>
            <a:r>
              <a:rPr lang="pt-PT" altLang="pt-PT" dirty="0" err="1"/>
              <a:t>on</a:t>
            </a:r>
            <a:r>
              <a:rPr lang="pt-PT" altLang="pt-PT" dirty="0"/>
              <a:t> </a:t>
            </a:r>
            <a:r>
              <a:rPr lang="pt-PT" altLang="pt-PT" dirty="0" err="1"/>
              <a:t>the</a:t>
            </a:r>
            <a:r>
              <a:rPr lang="pt-PT" altLang="pt-PT" dirty="0"/>
              <a:t> </a:t>
            </a:r>
            <a:r>
              <a:rPr lang="pt-PT" altLang="pt-PT" dirty="0" err="1"/>
              <a:t>concern</a:t>
            </a:r>
            <a:r>
              <a:rPr lang="pt-PT" altLang="pt-PT" dirty="0"/>
              <a:t> for </a:t>
            </a:r>
            <a:r>
              <a:rPr lang="pt-PT" altLang="pt-PT" dirty="0" err="1"/>
              <a:t>people</a:t>
            </a:r>
            <a:r>
              <a:rPr lang="pt-PT" altLang="pt-PT" dirty="0"/>
              <a:t> </a:t>
            </a:r>
            <a:r>
              <a:rPr lang="pt-PT" altLang="pt-PT" dirty="0" err="1"/>
              <a:t>and</a:t>
            </a:r>
            <a:r>
              <a:rPr lang="pt-PT" altLang="pt-PT" dirty="0"/>
              <a:t> </a:t>
            </a:r>
            <a:r>
              <a:rPr lang="pt-PT" altLang="pt-PT" dirty="0" err="1"/>
              <a:t>the</a:t>
            </a:r>
            <a:r>
              <a:rPr lang="pt-PT" altLang="pt-PT" dirty="0"/>
              <a:t> </a:t>
            </a:r>
            <a:r>
              <a:rPr lang="pt-PT" altLang="pt-PT" dirty="0" err="1"/>
              <a:t>concern</a:t>
            </a:r>
            <a:r>
              <a:rPr lang="pt-PT" altLang="pt-PT" dirty="0"/>
              <a:t> for </a:t>
            </a:r>
            <a:r>
              <a:rPr lang="pt-PT" altLang="pt-PT" dirty="0" err="1"/>
              <a:t>production</a:t>
            </a:r>
            <a:r>
              <a:rPr lang="pt-PT" altLang="pt-PT" dirty="0"/>
              <a:t>:</a:t>
            </a:r>
          </a:p>
        </p:txBody>
      </p:sp>
    </p:spTree>
    <p:extLst>
      <p:ext uri="{BB962C8B-B14F-4D97-AF65-F5344CB8AC3E}">
        <p14:creationId xmlns:p14="http://schemas.microsoft.com/office/powerpoint/2010/main" val="378555589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normAutofit/>
          </a:bodyPr>
          <a:lstStyle/>
          <a:p>
            <a:pPr algn="ctr" eaLnBrk="1" hangingPunct="1">
              <a:defRPr/>
            </a:pPr>
            <a:r>
              <a:rPr lang="pt-PT" altLang="ja-JP" b="1" dirty="0">
                <a:ea typeface="ＭＳ Ｐゴシック" charset="-128"/>
              </a:rPr>
              <a:t>Blake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Mouton’s</a:t>
            </a:r>
            <a:r>
              <a:rPr lang="pt-PT" altLang="ja-JP" b="1" dirty="0">
                <a:ea typeface="ＭＳ Ｐゴシック" charset="-128"/>
              </a:rPr>
              <a:t> </a:t>
            </a:r>
            <a:r>
              <a:rPr lang="pt-PT" altLang="ja-JP" b="1" dirty="0" err="1">
                <a:ea typeface="ＭＳ Ｐゴシック" charset="-128"/>
              </a:rPr>
              <a:t>Managerial</a:t>
            </a:r>
            <a:r>
              <a:rPr lang="pt-PT" altLang="ja-JP" b="1" dirty="0">
                <a:ea typeface="ＭＳ Ｐゴシック" charset="-128"/>
              </a:rPr>
              <a:t> </a:t>
            </a:r>
            <a:r>
              <a:rPr lang="pt-PT" altLang="ja-JP" b="1" dirty="0" err="1">
                <a:ea typeface="ＭＳ Ｐゴシック" charset="-128"/>
              </a:rPr>
              <a:t>Grid</a:t>
            </a:r>
            <a:endParaRPr lang="pt-PT" b="1" dirty="0"/>
          </a:p>
        </p:txBody>
      </p:sp>
      <p:pic>
        <p:nvPicPr>
          <p:cNvPr id="137219" name="Picture 4" descr="Blake and Mouton. Managerial Grid"/>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790162"/>
            <a:ext cx="10515599" cy="4591587"/>
          </a:xfrm>
          <a:solidFill>
            <a:srgbClr val="FF0000"/>
          </a:solidFill>
        </p:spPr>
      </p:pic>
    </p:spTree>
    <p:extLst>
      <p:ext uri="{BB962C8B-B14F-4D97-AF65-F5344CB8AC3E}">
        <p14:creationId xmlns:p14="http://schemas.microsoft.com/office/powerpoint/2010/main" val="220691519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normAutofit/>
          </a:bodyPr>
          <a:lstStyle/>
          <a:p>
            <a:pPr algn="ctr" eaLnBrk="1" hangingPunct="1">
              <a:defRPr/>
            </a:pPr>
            <a:r>
              <a:rPr lang="pt-PT" altLang="ja-JP" b="1" dirty="0">
                <a:ea typeface="ＭＳ Ｐゴシック" charset="-128"/>
              </a:rPr>
              <a:t>Blake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Mouton’s</a:t>
            </a:r>
            <a:r>
              <a:rPr lang="pt-PT" altLang="ja-JP" b="1" dirty="0">
                <a:ea typeface="ＭＳ Ｐゴシック" charset="-128"/>
              </a:rPr>
              <a:t> </a:t>
            </a:r>
            <a:r>
              <a:rPr lang="pt-PT" altLang="ja-JP" b="1" dirty="0" err="1">
                <a:ea typeface="ＭＳ Ｐゴシック" charset="-128"/>
              </a:rPr>
              <a:t>Managerial</a:t>
            </a:r>
            <a:r>
              <a:rPr lang="pt-PT" altLang="ja-JP" b="1" dirty="0">
                <a:ea typeface="ＭＳ Ｐゴシック" charset="-128"/>
              </a:rPr>
              <a:t> </a:t>
            </a:r>
            <a:r>
              <a:rPr lang="pt-PT" altLang="ja-JP" b="1" dirty="0" err="1">
                <a:ea typeface="ＭＳ Ｐゴシック" charset="-128"/>
              </a:rPr>
              <a:t>Grid</a:t>
            </a:r>
            <a:endParaRPr lang="pt-PT" b="1" dirty="0"/>
          </a:p>
        </p:txBody>
      </p:sp>
      <p:sp>
        <p:nvSpPr>
          <p:cNvPr id="138243" name="Rectangle 3"/>
          <p:cNvSpPr>
            <a:spLocks noGrp="1" noChangeArrowheads="1"/>
          </p:cNvSpPr>
          <p:nvPr>
            <p:ph type="body" idx="1"/>
          </p:nvPr>
        </p:nvSpPr>
        <p:spPr/>
        <p:txBody>
          <a:bodyPr>
            <a:normAutofit/>
          </a:bodyPr>
          <a:lstStyle/>
          <a:p>
            <a:pPr algn="just" eaLnBrk="1" hangingPunct="1">
              <a:lnSpc>
                <a:spcPct val="80000"/>
              </a:lnSpc>
            </a:pPr>
            <a:r>
              <a:rPr lang="pt-PT" altLang="pt-PT" sz="2000" b="1" dirty="0" err="1"/>
              <a:t>Impoverished</a:t>
            </a:r>
            <a:r>
              <a:rPr lang="pt-PT" altLang="pt-PT" sz="2000" b="1" dirty="0"/>
              <a:t> </a:t>
            </a:r>
            <a:r>
              <a:rPr lang="pt-PT" altLang="pt-PT" sz="2000" b="1" dirty="0" err="1"/>
              <a:t>style</a:t>
            </a:r>
            <a:r>
              <a:rPr lang="pt-PT" altLang="pt-PT" sz="2000" dirty="0"/>
              <a:t> (</a:t>
            </a:r>
            <a:r>
              <a:rPr lang="pt-PT" altLang="pt-PT" sz="2000" dirty="0" err="1"/>
              <a:t>Low</a:t>
            </a:r>
            <a:r>
              <a:rPr lang="pt-PT" altLang="pt-PT" sz="2000" dirty="0"/>
              <a:t> </a:t>
            </a:r>
            <a:r>
              <a:rPr lang="pt-PT" altLang="pt-PT" sz="2000" dirty="0" err="1"/>
              <a:t>Production</a:t>
            </a:r>
            <a:r>
              <a:rPr lang="pt-PT" altLang="pt-PT" sz="2000" dirty="0"/>
              <a:t> / </a:t>
            </a:r>
            <a:r>
              <a:rPr lang="pt-PT" altLang="pt-PT" sz="2000" dirty="0" err="1"/>
              <a:t>Low</a:t>
            </a:r>
            <a:r>
              <a:rPr lang="pt-PT" altLang="pt-PT" sz="2000" dirty="0"/>
              <a:t> </a:t>
            </a:r>
            <a:r>
              <a:rPr lang="pt-PT" altLang="pt-PT" sz="2000" dirty="0" err="1"/>
              <a:t>People</a:t>
            </a:r>
            <a:r>
              <a:rPr lang="pt-PT" altLang="pt-PT" sz="2000" dirty="0"/>
              <a:t>)</a:t>
            </a:r>
          </a:p>
          <a:p>
            <a:pPr lvl="1" algn="just" eaLnBrk="1" hangingPunct="1">
              <a:lnSpc>
                <a:spcPct val="80000"/>
              </a:lnSpc>
            </a:pPr>
            <a:r>
              <a:rPr lang="pt-PT" altLang="pt-PT" sz="2000" dirty="0" err="1"/>
              <a:t>Description</a:t>
            </a:r>
            <a:r>
              <a:rPr lang="pt-PT" altLang="pt-PT" sz="2000" dirty="0"/>
              <a:t>: A </a:t>
            </a:r>
            <a:r>
              <a:rPr lang="pt-PT" altLang="pt-PT" sz="2000" dirty="0" err="1"/>
              <a:t>delegate-and-disappear</a:t>
            </a:r>
            <a:r>
              <a:rPr lang="pt-PT" altLang="pt-PT" sz="2000" dirty="0"/>
              <a:t> management </a:t>
            </a:r>
            <a:r>
              <a:rPr lang="pt-PT" altLang="pt-PT" sz="2000" dirty="0" err="1"/>
              <a:t>style</a:t>
            </a:r>
            <a:r>
              <a:rPr lang="pt-PT" altLang="pt-PT" sz="2000" dirty="0"/>
              <a:t>. A </a:t>
            </a:r>
            <a:r>
              <a:rPr lang="pt-PT" altLang="pt-PT" sz="2000" dirty="0" err="1"/>
              <a:t>basically</a:t>
            </a:r>
            <a:r>
              <a:rPr lang="pt-PT" altLang="pt-PT" sz="2000" dirty="0"/>
              <a:t> </a:t>
            </a:r>
            <a:r>
              <a:rPr lang="pt-PT" altLang="pt-PT" sz="2000" dirty="0" err="1"/>
              <a:t>lazy</a:t>
            </a:r>
            <a:r>
              <a:rPr lang="pt-PT" altLang="pt-PT" sz="2000" dirty="0"/>
              <a:t> </a:t>
            </a:r>
            <a:r>
              <a:rPr lang="pt-PT" altLang="pt-PT" sz="2000" dirty="0" err="1"/>
              <a:t>approach</a:t>
            </a:r>
            <a:r>
              <a:rPr lang="pt-PT" altLang="pt-PT" sz="2000" dirty="0"/>
              <a:t>. </a:t>
            </a:r>
          </a:p>
          <a:p>
            <a:pPr lvl="1" algn="just" eaLnBrk="1" hangingPunct="1">
              <a:lnSpc>
                <a:spcPct val="80000"/>
              </a:lnSpc>
            </a:pPr>
            <a:r>
              <a:rPr lang="pt-PT" altLang="pt-PT" sz="2000" dirty="0" err="1"/>
              <a:t>Characteristics</a:t>
            </a:r>
            <a:r>
              <a:rPr lang="pt-PT" altLang="pt-PT" sz="2000" dirty="0"/>
              <a:t>: </a:t>
            </a:r>
            <a:r>
              <a:rPr lang="pt-PT" altLang="pt-PT" sz="2000" dirty="0" err="1"/>
              <a:t>The</a:t>
            </a:r>
            <a:r>
              <a:rPr lang="pt-PT" altLang="pt-PT" sz="2000" dirty="0"/>
              <a:t> manager shows a </a:t>
            </a:r>
            <a:r>
              <a:rPr lang="pt-PT" altLang="pt-PT" sz="2000" dirty="0" err="1"/>
              <a:t>low</a:t>
            </a:r>
            <a:r>
              <a:rPr lang="pt-PT" altLang="pt-PT" sz="2000" dirty="0"/>
              <a:t> </a:t>
            </a:r>
            <a:r>
              <a:rPr lang="pt-PT" altLang="pt-PT" sz="2000" dirty="0" err="1"/>
              <a:t>concern</a:t>
            </a:r>
            <a:r>
              <a:rPr lang="pt-PT" altLang="pt-PT" sz="2000" dirty="0"/>
              <a:t> for </a:t>
            </a:r>
            <a:r>
              <a:rPr lang="pt-PT" altLang="pt-PT" sz="2000" dirty="0" err="1"/>
              <a:t>both</a:t>
            </a:r>
            <a:r>
              <a:rPr lang="pt-PT" altLang="pt-PT" sz="2000" dirty="0"/>
              <a:t> </a:t>
            </a:r>
            <a:r>
              <a:rPr lang="pt-PT" altLang="pt-PT" sz="2000" dirty="0" err="1"/>
              <a:t>people</a:t>
            </a:r>
            <a:r>
              <a:rPr lang="pt-PT" altLang="pt-PT" sz="2000" dirty="0"/>
              <a:t> </a:t>
            </a:r>
            <a:r>
              <a:rPr lang="pt-PT" altLang="pt-PT" sz="2000" dirty="0" err="1"/>
              <a:t>and</a:t>
            </a:r>
            <a:r>
              <a:rPr lang="pt-PT" altLang="pt-PT" sz="2000" dirty="0"/>
              <a:t> </a:t>
            </a:r>
            <a:r>
              <a:rPr lang="pt-PT" altLang="pt-PT" sz="2000" dirty="0" err="1"/>
              <a:t>production</a:t>
            </a:r>
            <a:r>
              <a:rPr lang="pt-PT" altLang="pt-PT" sz="2000" dirty="0"/>
              <a:t>. </a:t>
            </a:r>
            <a:r>
              <a:rPr lang="pt-PT" altLang="pt-PT" sz="2000" dirty="0" err="1"/>
              <a:t>He</a:t>
            </a:r>
            <a:r>
              <a:rPr lang="pt-PT" altLang="pt-PT" sz="2000" dirty="0"/>
              <a:t> (</a:t>
            </a:r>
            <a:r>
              <a:rPr lang="pt-PT" altLang="pt-PT" sz="2000" dirty="0" err="1"/>
              <a:t>or</a:t>
            </a:r>
            <a:r>
              <a:rPr lang="pt-PT" altLang="pt-PT" sz="2000" dirty="0"/>
              <a:t> </a:t>
            </a:r>
            <a:r>
              <a:rPr lang="pt-PT" altLang="pt-PT" sz="2000" dirty="0" err="1"/>
              <a:t>she</a:t>
            </a:r>
            <a:r>
              <a:rPr lang="pt-PT" altLang="pt-PT" sz="2000" dirty="0"/>
              <a:t>) </a:t>
            </a:r>
            <a:r>
              <a:rPr lang="pt-PT" altLang="pt-PT" sz="2000" dirty="0" err="1"/>
              <a:t>avoids</a:t>
            </a:r>
            <a:r>
              <a:rPr lang="pt-PT" altLang="pt-PT" sz="2000" dirty="0"/>
              <a:t> to </a:t>
            </a:r>
            <a:r>
              <a:rPr lang="pt-PT" altLang="pt-PT" sz="2000" dirty="0" err="1"/>
              <a:t>get</a:t>
            </a:r>
            <a:r>
              <a:rPr lang="pt-PT" altLang="pt-PT" sz="2000" dirty="0"/>
              <a:t> </a:t>
            </a:r>
            <a:r>
              <a:rPr lang="pt-PT" altLang="pt-PT" sz="2000" dirty="0" err="1"/>
              <a:t>into</a:t>
            </a:r>
            <a:r>
              <a:rPr lang="pt-PT" altLang="pt-PT" sz="2000" dirty="0"/>
              <a:t> </a:t>
            </a:r>
            <a:r>
              <a:rPr lang="pt-PT" altLang="pt-PT" sz="2000" dirty="0" err="1"/>
              <a:t>trouble</a:t>
            </a:r>
            <a:r>
              <a:rPr lang="pt-PT" altLang="pt-PT" sz="2000" dirty="0"/>
              <a:t>. </a:t>
            </a:r>
            <a:r>
              <a:rPr lang="pt-PT" altLang="pt-PT" sz="2000" dirty="0" err="1"/>
              <a:t>His</a:t>
            </a:r>
            <a:r>
              <a:rPr lang="pt-PT" altLang="pt-PT" sz="2000" dirty="0"/>
              <a:t> </a:t>
            </a:r>
            <a:r>
              <a:rPr lang="pt-PT" altLang="pt-PT" sz="2000" dirty="0" err="1"/>
              <a:t>main</a:t>
            </a:r>
            <a:r>
              <a:rPr lang="pt-PT" altLang="pt-PT" sz="2000" dirty="0"/>
              <a:t> </a:t>
            </a:r>
            <a:r>
              <a:rPr lang="pt-PT" altLang="pt-PT" sz="2000" dirty="0" err="1"/>
              <a:t>concern</a:t>
            </a:r>
            <a:r>
              <a:rPr lang="pt-PT" altLang="pt-PT" sz="2000" dirty="0"/>
              <a:t> </a:t>
            </a:r>
            <a:r>
              <a:rPr lang="pt-PT" altLang="pt-PT" sz="2000" dirty="0" err="1"/>
              <a:t>is</a:t>
            </a:r>
            <a:r>
              <a:rPr lang="pt-PT" altLang="pt-PT" sz="2000" dirty="0"/>
              <a:t> </a:t>
            </a:r>
            <a:r>
              <a:rPr lang="pt-PT" altLang="pt-PT" sz="2000" dirty="0" err="1"/>
              <a:t>not</a:t>
            </a:r>
            <a:r>
              <a:rPr lang="pt-PT" altLang="pt-PT" sz="2000" dirty="0"/>
              <a:t> to </a:t>
            </a:r>
            <a:r>
              <a:rPr lang="pt-PT" altLang="pt-PT" sz="2000" dirty="0" err="1"/>
              <a:t>be</a:t>
            </a:r>
            <a:r>
              <a:rPr lang="pt-PT" altLang="pt-PT" sz="2000" dirty="0"/>
              <a:t> </a:t>
            </a:r>
            <a:r>
              <a:rPr lang="pt-PT" altLang="pt-PT" sz="2000" dirty="0" err="1"/>
              <a:t>held</a:t>
            </a:r>
            <a:r>
              <a:rPr lang="pt-PT" altLang="pt-PT" sz="2000" dirty="0"/>
              <a:t> </a:t>
            </a:r>
            <a:r>
              <a:rPr lang="pt-PT" altLang="pt-PT" sz="2000" dirty="0" err="1"/>
              <a:t>responsible</a:t>
            </a:r>
            <a:r>
              <a:rPr lang="pt-PT" altLang="pt-PT" sz="2000" dirty="0"/>
              <a:t> for </a:t>
            </a:r>
            <a:r>
              <a:rPr lang="pt-PT" altLang="pt-PT" sz="2000" dirty="0" err="1"/>
              <a:t>any</a:t>
            </a:r>
            <a:r>
              <a:rPr lang="pt-PT" altLang="pt-PT" sz="2000" dirty="0"/>
              <a:t> </a:t>
            </a:r>
            <a:r>
              <a:rPr lang="pt-PT" altLang="pt-PT" sz="2000" dirty="0" err="1"/>
              <a:t>mistakes</a:t>
            </a:r>
            <a:r>
              <a:rPr lang="pt-PT" altLang="pt-PT" sz="2000" dirty="0"/>
              <a:t>. </a:t>
            </a:r>
          </a:p>
          <a:p>
            <a:pPr lvl="1" algn="just" eaLnBrk="1" hangingPunct="1">
              <a:lnSpc>
                <a:spcPct val="80000"/>
              </a:lnSpc>
            </a:pPr>
            <a:r>
              <a:rPr lang="pt-PT" altLang="pt-PT" sz="2000" dirty="0" err="1"/>
              <a:t>Results</a:t>
            </a:r>
            <a:r>
              <a:rPr lang="pt-PT" altLang="pt-PT" sz="2000" dirty="0"/>
              <a:t> in: </a:t>
            </a:r>
            <a:r>
              <a:rPr lang="pt-PT" altLang="pt-PT" sz="2000" dirty="0" err="1"/>
              <a:t>Disorganization</a:t>
            </a:r>
            <a:r>
              <a:rPr lang="pt-PT" altLang="pt-PT" sz="2000" dirty="0"/>
              <a:t>, </a:t>
            </a:r>
            <a:r>
              <a:rPr lang="pt-PT" altLang="pt-PT" sz="2000" dirty="0" err="1"/>
              <a:t>dissatisfaction</a:t>
            </a:r>
            <a:r>
              <a:rPr lang="pt-PT" altLang="pt-PT" sz="2000" dirty="0"/>
              <a:t> </a:t>
            </a:r>
            <a:r>
              <a:rPr lang="pt-PT" altLang="pt-PT" sz="2000" dirty="0" err="1"/>
              <a:t>and</a:t>
            </a:r>
            <a:r>
              <a:rPr lang="pt-PT" altLang="pt-PT" sz="2000" dirty="0"/>
              <a:t> </a:t>
            </a:r>
            <a:r>
              <a:rPr lang="pt-PT" altLang="pt-PT" sz="2000" dirty="0" err="1"/>
              <a:t>disharmony</a:t>
            </a:r>
            <a:r>
              <a:rPr lang="pt-PT" altLang="pt-PT" sz="2000" dirty="0"/>
              <a:t> </a:t>
            </a:r>
            <a:r>
              <a:rPr lang="pt-PT" altLang="pt-PT" sz="2000" dirty="0" err="1"/>
              <a:t>due</a:t>
            </a:r>
            <a:r>
              <a:rPr lang="pt-PT" altLang="pt-PT" sz="2000" dirty="0"/>
              <a:t> to </a:t>
            </a:r>
            <a:r>
              <a:rPr lang="pt-PT" altLang="pt-PT" sz="2000" dirty="0" err="1"/>
              <a:t>lack</a:t>
            </a:r>
            <a:r>
              <a:rPr lang="pt-PT" altLang="pt-PT" sz="2000" dirty="0"/>
              <a:t> </a:t>
            </a:r>
            <a:r>
              <a:rPr lang="pt-PT" altLang="pt-PT" sz="2000" dirty="0" err="1"/>
              <a:t>of</a:t>
            </a:r>
            <a:r>
              <a:rPr lang="pt-PT" altLang="pt-PT" sz="2000" dirty="0"/>
              <a:t> </a:t>
            </a:r>
            <a:r>
              <a:rPr lang="pt-PT" altLang="pt-PT" sz="2000" dirty="0" err="1"/>
              <a:t>effective</a:t>
            </a:r>
            <a:r>
              <a:rPr lang="pt-PT" altLang="pt-PT" sz="2000" dirty="0"/>
              <a:t> </a:t>
            </a:r>
            <a:r>
              <a:rPr lang="pt-PT" altLang="pt-PT" sz="2000" dirty="0" err="1"/>
              <a:t>leadership</a:t>
            </a:r>
            <a:r>
              <a:rPr lang="pt-PT" altLang="pt-PT" sz="2000" dirty="0"/>
              <a:t>.</a:t>
            </a:r>
            <a:endParaRPr lang="pt-PT" altLang="pt-PT" sz="2000" b="1" dirty="0"/>
          </a:p>
          <a:p>
            <a:pPr algn="just" eaLnBrk="1" hangingPunct="1">
              <a:lnSpc>
                <a:spcPct val="80000"/>
              </a:lnSpc>
            </a:pPr>
            <a:r>
              <a:rPr lang="pt-PT" altLang="pt-PT" sz="2000" b="1" dirty="0"/>
              <a:t>Country Club </a:t>
            </a:r>
            <a:r>
              <a:rPr lang="pt-PT" altLang="pt-PT" sz="2000" b="1" dirty="0" err="1"/>
              <a:t>style</a:t>
            </a:r>
            <a:r>
              <a:rPr lang="pt-PT" altLang="pt-PT" sz="2000" dirty="0"/>
              <a:t> (</a:t>
            </a:r>
            <a:r>
              <a:rPr lang="pt-PT" altLang="pt-PT" sz="2000" dirty="0" err="1"/>
              <a:t>Low</a:t>
            </a:r>
            <a:r>
              <a:rPr lang="pt-PT" altLang="pt-PT" sz="2000" dirty="0"/>
              <a:t> </a:t>
            </a:r>
            <a:r>
              <a:rPr lang="pt-PT" altLang="pt-PT" sz="2000" dirty="0" err="1"/>
              <a:t>Production</a:t>
            </a:r>
            <a:r>
              <a:rPr lang="pt-PT" altLang="pt-PT" sz="2000" dirty="0"/>
              <a:t> / </a:t>
            </a:r>
            <a:r>
              <a:rPr lang="pt-PT" altLang="pt-PT" sz="2000" dirty="0" err="1"/>
              <a:t>High</a:t>
            </a:r>
            <a:r>
              <a:rPr lang="pt-PT" altLang="pt-PT" sz="2000" dirty="0"/>
              <a:t> </a:t>
            </a:r>
            <a:r>
              <a:rPr lang="pt-PT" altLang="pt-PT" sz="2000" dirty="0" err="1"/>
              <a:t>People</a:t>
            </a:r>
            <a:r>
              <a:rPr lang="pt-PT" altLang="pt-PT" sz="2000" dirty="0"/>
              <a:t>)</a:t>
            </a:r>
          </a:p>
          <a:p>
            <a:pPr lvl="1" algn="just" eaLnBrk="1" hangingPunct="1">
              <a:lnSpc>
                <a:spcPct val="80000"/>
              </a:lnSpc>
            </a:pPr>
            <a:r>
              <a:rPr lang="pt-PT" altLang="pt-PT" sz="2000" dirty="0" err="1"/>
              <a:t>Description</a:t>
            </a:r>
            <a:r>
              <a:rPr lang="pt-PT" altLang="pt-PT" sz="2000" dirty="0"/>
              <a:t>: </a:t>
            </a:r>
            <a:r>
              <a:rPr lang="pt-PT" altLang="pt-PT" sz="2000" dirty="0" err="1"/>
              <a:t>One-sided</a:t>
            </a:r>
            <a:r>
              <a:rPr lang="pt-PT" altLang="pt-PT" sz="2000" dirty="0"/>
              <a:t>, </a:t>
            </a:r>
            <a:r>
              <a:rPr lang="pt-PT" altLang="pt-PT" sz="2000" dirty="0" err="1"/>
              <a:t>thoughtful</a:t>
            </a:r>
            <a:r>
              <a:rPr lang="pt-PT" altLang="pt-PT" sz="2000" dirty="0"/>
              <a:t> </a:t>
            </a:r>
            <a:r>
              <a:rPr lang="pt-PT" altLang="pt-PT" sz="2000" dirty="0" err="1"/>
              <a:t>attention</a:t>
            </a:r>
            <a:r>
              <a:rPr lang="pt-PT" altLang="pt-PT" sz="2000" dirty="0"/>
              <a:t> to </a:t>
            </a:r>
            <a:r>
              <a:rPr lang="pt-PT" altLang="pt-PT" sz="2000" dirty="0" err="1"/>
              <a:t>the</a:t>
            </a:r>
            <a:r>
              <a:rPr lang="pt-PT" altLang="pt-PT" sz="2000" dirty="0"/>
              <a:t> </a:t>
            </a:r>
            <a:r>
              <a:rPr lang="pt-PT" altLang="pt-PT" sz="2000" dirty="0" err="1"/>
              <a:t>needs</a:t>
            </a:r>
            <a:r>
              <a:rPr lang="pt-PT" altLang="pt-PT" sz="2000" dirty="0"/>
              <a:t> </a:t>
            </a:r>
            <a:r>
              <a:rPr lang="pt-PT" altLang="pt-PT" sz="2000" dirty="0" err="1"/>
              <a:t>of</a:t>
            </a:r>
            <a:r>
              <a:rPr lang="pt-PT" altLang="pt-PT" sz="2000" dirty="0"/>
              <a:t> </a:t>
            </a:r>
            <a:r>
              <a:rPr lang="pt-PT" altLang="pt-PT" sz="2000" dirty="0" err="1"/>
              <a:t>employees</a:t>
            </a:r>
            <a:r>
              <a:rPr lang="pt-PT" altLang="pt-PT" sz="2000" dirty="0"/>
              <a:t>.</a:t>
            </a:r>
          </a:p>
          <a:p>
            <a:pPr lvl="1" algn="just" eaLnBrk="1" hangingPunct="1">
              <a:lnSpc>
                <a:spcPct val="80000"/>
              </a:lnSpc>
            </a:pPr>
            <a:r>
              <a:rPr lang="pt-PT" altLang="pt-PT" sz="2000" dirty="0" err="1"/>
              <a:t>Characteristics</a:t>
            </a:r>
            <a:r>
              <a:rPr lang="pt-PT" altLang="pt-PT" sz="2000" dirty="0"/>
              <a:t>: </a:t>
            </a:r>
            <a:r>
              <a:rPr lang="pt-PT" altLang="pt-PT" sz="2000" dirty="0" err="1"/>
              <a:t>The</a:t>
            </a:r>
            <a:r>
              <a:rPr lang="pt-PT" altLang="pt-PT" sz="2000" dirty="0"/>
              <a:t> </a:t>
            </a:r>
            <a:r>
              <a:rPr lang="pt-PT" altLang="pt-PT" sz="2000" dirty="0" err="1"/>
              <a:t>relationship-oriented</a:t>
            </a:r>
            <a:r>
              <a:rPr lang="pt-PT" altLang="pt-PT" sz="2000" dirty="0"/>
              <a:t> manager </a:t>
            </a:r>
            <a:r>
              <a:rPr lang="pt-PT" altLang="pt-PT" sz="2000" dirty="0" err="1"/>
              <a:t>has</a:t>
            </a:r>
            <a:r>
              <a:rPr lang="pt-PT" altLang="pt-PT" sz="2000" dirty="0"/>
              <a:t> a </a:t>
            </a:r>
            <a:r>
              <a:rPr lang="pt-PT" altLang="pt-PT" sz="2000" dirty="0" err="1"/>
              <a:t>high</a:t>
            </a:r>
            <a:r>
              <a:rPr lang="pt-PT" altLang="pt-PT" sz="2000" dirty="0"/>
              <a:t> </a:t>
            </a:r>
            <a:r>
              <a:rPr lang="pt-PT" altLang="pt-PT" sz="2000" dirty="0" err="1"/>
              <a:t>concern</a:t>
            </a:r>
            <a:r>
              <a:rPr lang="pt-PT" altLang="pt-PT" sz="2000" dirty="0"/>
              <a:t> for </a:t>
            </a:r>
            <a:r>
              <a:rPr lang="pt-PT" altLang="pt-PT" sz="2000" dirty="0" err="1"/>
              <a:t>people</a:t>
            </a:r>
            <a:r>
              <a:rPr lang="pt-PT" altLang="pt-PT" sz="2000" dirty="0"/>
              <a:t>, </a:t>
            </a:r>
            <a:r>
              <a:rPr lang="pt-PT" altLang="pt-PT" sz="2000" dirty="0" err="1"/>
              <a:t>but</a:t>
            </a:r>
            <a:r>
              <a:rPr lang="pt-PT" altLang="pt-PT" sz="2000" dirty="0"/>
              <a:t> a </a:t>
            </a:r>
            <a:r>
              <a:rPr lang="pt-PT" altLang="pt-PT" sz="2000" dirty="0" err="1"/>
              <a:t>low</a:t>
            </a:r>
            <a:r>
              <a:rPr lang="pt-PT" altLang="pt-PT" sz="2000" dirty="0"/>
              <a:t> </a:t>
            </a:r>
            <a:r>
              <a:rPr lang="pt-PT" altLang="pt-PT" sz="2000" dirty="0" err="1"/>
              <a:t>concern</a:t>
            </a:r>
            <a:r>
              <a:rPr lang="pt-PT" altLang="pt-PT" sz="2000" dirty="0"/>
              <a:t> for </a:t>
            </a:r>
            <a:r>
              <a:rPr lang="pt-PT" altLang="pt-PT" sz="2000" dirty="0" err="1"/>
              <a:t>production</a:t>
            </a:r>
            <a:r>
              <a:rPr lang="pt-PT" altLang="pt-PT" sz="2000" dirty="0"/>
              <a:t>. </a:t>
            </a:r>
            <a:r>
              <a:rPr lang="pt-PT" altLang="pt-PT" sz="2000" dirty="0" err="1"/>
              <a:t>He</a:t>
            </a:r>
            <a:r>
              <a:rPr lang="pt-PT" altLang="pt-PT" sz="2000" dirty="0"/>
              <a:t> </a:t>
            </a:r>
            <a:r>
              <a:rPr lang="pt-PT" altLang="pt-PT" sz="2000" dirty="0" err="1"/>
              <a:t>pays</a:t>
            </a:r>
            <a:r>
              <a:rPr lang="pt-PT" altLang="pt-PT" sz="2000" dirty="0"/>
              <a:t> </a:t>
            </a:r>
            <a:r>
              <a:rPr lang="pt-PT" altLang="pt-PT" sz="2000" dirty="0" err="1"/>
              <a:t>much</a:t>
            </a:r>
            <a:r>
              <a:rPr lang="pt-PT" altLang="pt-PT" sz="2000" dirty="0"/>
              <a:t> </a:t>
            </a:r>
            <a:r>
              <a:rPr lang="pt-PT" altLang="pt-PT" sz="2000" dirty="0" err="1"/>
              <a:t>attention</a:t>
            </a:r>
            <a:r>
              <a:rPr lang="pt-PT" altLang="pt-PT" sz="2000" dirty="0"/>
              <a:t> to </a:t>
            </a:r>
            <a:r>
              <a:rPr lang="pt-PT" altLang="pt-PT" sz="2000" dirty="0" err="1"/>
              <a:t>the</a:t>
            </a:r>
            <a:r>
              <a:rPr lang="pt-PT" altLang="pt-PT" sz="2000" dirty="0"/>
              <a:t> </a:t>
            </a:r>
            <a:r>
              <a:rPr lang="pt-PT" altLang="pt-PT" sz="2000" dirty="0" err="1"/>
              <a:t>security</a:t>
            </a:r>
            <a:r>
              <a:rPr lang="pt-PT" altLang="pt-PT" sz="2000" dirty="0"/>
              <a:t> </a:t>
            </a:r>
            <a:r>
              <a:rPr lang="pt-PT" altLang="pt-PT" sz="2000" dirty="0" err="1"/>
              <a:t>and</a:t>
            </a:r>
            <a:r>
              <a:rPr lang="pt-PT" altLang="pt-PT" sz="2000" dirty="0"/>
              <a:t> </a:t>
            </a:r>
            <a:r>
              <a:rPr lang="pt-PT" altLang="pt-PT" sz="2000" dirty="0" err="1"/>
              <a:t>comfort</a:t>
            </a:r>
            <a:r>
              <a:rPr lang="pt-PT" altLang="pt-PT" sz="2000" dirty="0"/>
              <a:t> </a:t>
            </a:r>
            <a:r>
              <a:rPr lang="pt-PT" altLang="pt-PT" sz="2000" dirty="0" err="1"/>
              <a:t>of</a:t>
            </a:r>
            <a:r>
              <a:rPr lang="pt-PT" altLang="pt-PT" sz="2000" dirty="0"/>
              <a:t> </a:t>
            </a:r>
            <a:r>
              <a:rPr lang="pt-PT" altLang="pt-PT" sz="2000" dirty="0" err="1"/>
              <a:t>the</a:t>
            </a:r>
            <a:r>
              <a:rPr lang="pt-PT" altLang="pt-PT" sz="2000" dirty="0"/>
              <a:t> </a:t>
            </a:r>
            <a:r>
              <a:rPr lang="pt-PT" altLang="pt-PT" sz="2000" dirty="0" err="1"/>
              <a:t>employees</a:t>
            </a:r>
            <a:r>
              <a:rPr lang="pt-PT" altLang="pt-PT" sz="2000" dirty="0"/>
              <a:t>. </a:t>
            </a:r>
            <a:r>
              <a:rPr lang="pt-PT" altLang="pt-PT" sz="2000" dirty="0" err="1"/>
              <a:t>He</a:t>
            </a:r>
            <a:r>
              <a:rPr lang="pt-PT" altLang="pt-PT" sz="2000" dirty="0"/>
              <a:t> </a:t>
            </a:r>
            <a:r>
              <a:rPr lang="pt-PT" altLang="pt-PT" sz="2000" dirty="0" err="1"/>
              <a:t>hopes</a:t>
            </a:r>
            <a:r>
              <a:rPr lang="pt-PT" altLang="pt-PT" sz="2000" dirty="0"/>
              <a:t> </a:t>
            </a:r>
            <a:r>
              <a:rPr lang="pt-PT" altLang="pt-PT" sz="2000" dirty="0" err="1"/>
              <a:t>that</a:t>
            </a:r>
            <a:r>
              <a:rPr lang="pt-PT" altLang="pt-PT" sz="2000" dirty="0"/>
              <a:t> </a:t>
            </a:r>
            <a:r>
              <a:rPr lang="pt-PT" altLang="pt-PT" sz="2000" dirty="0" err="1"/>
              <a:t>this</a:t>
            </a:r>
            <a:r>
              <a:rPr lang="pt-PT" altLang="pt-PT" sz="2000" dirty="0"/>
              <a:t> </a:t>
            </a:r>
            <a:r>
              <a:rPr lang="pt-PT" altLang="pt-PT" sz="2000" dirty="0" err="1"/>
              <a:t>will</a:t>
            </a:r>
            <a:r>
              <a:rPr lang="pt-PT" altLang="pt-PT" sz="2000" dirty="0"/>
              <a:t> </a:t>
            </a:r>
            <a:r>
              <a:rPr lang="pt-PT" altLang="pt-PT" sz="2000" dirty="0" err="1"/>
              <a:t>increase</a:t>
            </a:r>
            <a:r>
              <a:rPr lang="pt-PT" altLang="pt-PT" sz="2000" dirty="0"/>
              <a:t> performance. </a:t>
            </a:r>
            <a:r>
              <a:rPr lang="pt-PT" altLang="pt-PT" sz="2000" dirty="0" err="1"/>
              <a:t>He</a:t>
            </a:r>
            <a:r>
              <a:rPr lang="pt-PT" altLang="pt-PT" sz="2000" dirty="0"/>
              <a:t> </a:t>
            </a:r>
            <a:r>
              <a:rPr lang="pt-PT" altLang="pt-PT" sz="2000" dirty="0" err="1"/>
              <a:t>is</a:t>
            </a:r>
            <a:r>
              <a:rPr lang="pt-PT" altLang="pt-PT" sz="2000" dirty="0"/>
              <a:t> </a:t>
            </a:r>
            <a:r>
              <a:rPr lang="pt-PT" altLang="pt-PT" sz="2000" dirty="0" err="1"/>
              <a:t>almost</a:t>
            </a:r>
            <a:r>
              <a:rPr lang="pt-PT" altLang="pt-PT" sz="2000" dirty="0"/>
              <a:t> </a:t>
            </a:r>
            <a:r>
              <a:rPr lang="pt-PT" altLang="pt-PT" sz="2000" dirty="0" err="1"/>
              <a:t>incapable</a:t>
            </a:r>
            <a:r>
              <a:rPr lang="pt-PT" altLang="pt-PT" sz="2000" dirty="0"/>
              <a:t> </a:t>
            </a:r>
            <a:r>
              <a:rPr lang="pt-PT" altLang="pt-PT" sz="2000" dirty="0" err="1"/>
              <a:t>of</a:t>
            </a:r>
            <a:r>
              <a:rPr lang="pt-PT" altLang="pt-PT" sz="2000" dirty="0"/>
              <a:t> </a:t>
            </a:r>
            <a:r>
              <a:rPr lang="pt-PT" altLang="pt-PT" sz="2000" dirty="0" err="1"/>
              <a:t>employing</a:t>
            </a:r>
            <a:r>
              <a:rPr lang="pt-PT" altLang="pt-PT" sz="2000" dirty="0"/>
              <a:t> </a:t>
            </a:r>
            <a:r>
              <a:rPr lang="pt-PT" altLang="pt-PT" sz="2000" dirty="0" err="1"/>
              <a:t>the</a:t>
            </a:r>
            <a:r>
              <a:rPr lang="pt-PT" altLang="pt-PT" sz="2000" dirty="0"/>
              <a:t> more </a:t>
            </a:r>
            <a:r>
              <a:rPr lang="pt-PT" altLang="pt-PT" sz="2000" dirty="0" err="1"/>
              <a:t>punitive</a:t>
            </a:r>
            <a:r>
              <a:rPr lang="pt-PT" altLang="pt-PT" sz="2000" dirty="0"/>
              <a:t>, </a:t>
            </a:r>
            <a:r>
              <a:rPr lang="pt-PT" altLang="pt-PT" sz="2000" dirty="0" err="1"/>
              <a:t>coercive</a:t>
            </a:r>
            <a:r>
              <a:rPr lang="pt-PT" altLang="pt-PT" sz="2000" dirty="0"/>
              <a:t> </a:t>
            </a:r>
            <a:r>
              <a:rPr lang="pt-PT" altLang="pt-PT" sz="2000" dirty="0" err="1"/>
              <a:t>and</a:t>
            </a:r>
            <a:r>
              <a:rPr lang="pt-PT" altLang="pt-PT" sz="2000" dirty="0"/>
              <a:t> </a:t>
            </a:r>
            <a:r>
              <a:rPr lang="pt-PT" altLang="pt-PT" sz="2000" dirty="0" err="1"/>
              <a:t>legitimate</a:t>
            </a:r>
            <a:r>
              <a:rPr lang="pt-PT" altLang="pt-PT" sz="2000" dirty="0"/>
              <a:t> </a:t>
            </a:r>
            <a:r>
              <a:rPr lang="pt-PT" altLang="pt-PT" sz="2000" dirty="0" err="1"/>
              <a:t>powers</a:t>
            </a:r>
            <a:r>
              <a:rPr lang="pt-PT" altLang="pt-PT" sz="2000" dirty="0"/>
              <a:t>. </a:t>
            </a:r>
            <a:r>
              <a:rPr lang="pt-PT" altLang="pt-PT" sz="2000" dirty="0" err="1"/>
              <a:t>This</a:t>
            </a:r>
            <a:r>
              <a:rPr lang="pt-PT" altLang="pt-PT" sz="2000" dirty="0"/>
              <a:t> </a:t>
            </a:r>
            <a:r>
              <a:rPr lang="pt-PT" altLang="pt-PT" sz="2000" dirty="0" err="1"/>
              <a:t>inability</a:t>
            </a:r>
            <a:r>
              <a:rPr lang="pt-PT" altLang="pt-PT" sz="2000" dirty="0"/>
              <a:t> </a:t>
            </a:r>
            <a:r>
              <a:rPr lang="pt-PT" altLang="pt-PT" sz="2000" dirty="0" err="1"/>
              <a:t>results</a:t>
            </a:r>
            <a:r>
              <a:rPr lang="pt-PT" altLang="pt-PT" sz="2000" dirty="0"/>
              <a:t> </a:t>
            </a:r>
            <a:r>
              <a:rPr lang="pt-PT" altLang="pt-PT" sz="2000" dirty="0" err="1"/>
              <a:t>from</a:t>
            </a:r>
            <a:r>
              <a:rPr lang="pt-PT" altLang="pt-PT" sz="2000" dirty="0"/>
              <a:t> </a:t>
            </a:r>
            <a:r>
              <a:rPr lang="pt-PT" altLang="pt-PT" sz="2000" dirty="0" err="1"/>
              <a:t>fear</a:t>
            </a:r>
            <a:r>
              <a:rPr lang="pt-PT" altLang="pt-PT" sz="2000" dirty="0"/>
              <a:t> </a:t>
            </a:r>
            <a:r>
              <a:rPr lang="pt-PT" altLang="pt-PT" sz="2000" dirty="0" err="1"/>
              <a:t>that</a:t>
            </a:r>
            <a:r>
              <a:rPr lang="pt-PT" altLang="pt-PT" sz="2000" dirty="0"/>
              <a:t> </a:t>
            </a:r>
            <a:r>
              <a:rPr lang="pt-PT" altLang="pt-PT" sz="2000" dirty="0" err="1"/>
              <a:t>using</a:t>
            </a:r>
            <a:r>
              <a:rPr lang="pt-PT" altLang="pt-PT" sz="2000" dirty="0"/>
              <a:t> </a:t>
            </a:r>
            <a:r>
              <a:rPr lang="pt-PT" altLang="pt-PT" sz="2000" dirty="0" err="1"/>
              <a:t>such</a:t>
            </a:r>
            <a:r>
              <a:rPr lang="pt-PT" altLang="pt-PT" sz="2000" dirty="0"/>
              <a:t> </a:t>
            </a:r>
            <a:r>
              <a:rPr lang="pt-PT" altLang="pt-PT" sz="2000" dirty="0" err="1"/>
              <a:t>powers</a:t>
            </a:r>
            <a:r>
              <a:rPr lang="pt-PT" altLang="pt-PT" sz="2000" dirty="0"/>
              <a:t> </a:t>
            </a:r>
            <a:r>
              <a:rPr lang="pt-PT" altLang="pt-PT" sz="2000" dirty="0" err="1"/>
              <a:t>could</a:t>
            </a:r>
            <a:r>
              <a:rPr lang="pt-PT" altLang="pt-PT" sz="2000" dirty="0"/>
              <a:t> </a:t>
            </a:r>
            <a:r>
              <a:rPr lang="pt-PT" altLang="pt-PT" sz="2000" dirty="0" err="1"/>
              <a:t>jeopardize</a:t>
            </a:r>
            <a:r>
              <a:rPr lang="pt-PT" altLang="pt-PT" sz="2000" dirty="0"/>
              <a:t> </a:t>
            </a:r>
            <a:r>
              <a:rPr lang="pt-PT" altLang="pt-PT" sz="2000" dirty="0" err="1"/>
              <a:t>relationships</a:t>
            </a:r>
            <a:r>
              <a:rPr lang="pt-PT" altLang="pt-PT" sz="2000" dirty="0"/>
              <a:t> </a:t>
            </a:r>
            <a:r>
              <a:rPr lang="pt-PT" altLang="pt-PT" sz="2000" dirty="0" err="1"/>
              <a:t>with</a:t>
            </a:r>
            <a:r>
              <a:rPr lang="pt-PT" altLang="pt-PT" sz="2000" dirty="0"/>
              <a:t> </a:t>
            </a:r>
            <a:r>
              <a:rPr lang="pt-PT" altLang="pt-PT" sz="2000" dirty="0" err="1"/>
              <a:t>the</a:t>
            </a:r>
            <a:r>
              <a:rPr lang="pt-PT" altLang="pt-PT" sz="2000" dirty="0"/>
              <a:t> </a:t>
            </a:r>
            <a:r>
              <a:rPr lang="pt-PT" altLang="pt-PT" sz="2000" dirty="0" err="1"/>
              <a:t>other</a:t>
            </a:r>
            <a:r>
              <a:rPr lang="pt-PT" altLang="pt-PT" sz="2000" dirty="0"/>
              <a:t> team </a:t>
            </a:r>
            <a:r>
              <a:rPr lang="pt-PT" altLang="pt-PT" sz="2000" dirty="0" err="1"/>
              <a:t>members</a:t>
            </a:r>
            <a:r>
              <a:rPr lang="pt-PT" altLang="pt-PT" sz="2000" dirty="0"/>
              <a:t>. </a:t>
            </a:r>
          </a:p>
          <a:p>
            <a:pPr lvl="1" algn="just" eaLnBrk="1" hangingPunct="1">
              <a:lnSpc>
                <a:spcPct val="80000"/>
              </a:lnSpc>
            </a:pPr>
            <a:r>
              <a:rPr lang="pt-PT" altLang="pt-PT" sz="2000" dirty="0" err="1"/>
              <a:t>Results</a:t>
            </a:r>
            <a:r>
              <a:rPr lang="pt-PT" altLang="pt-PT" sz="2000" dirty="0"/>
              <a:t> in: A </a:t>
            </a:r>
            <a:r>
              <a:rPr lang="pt-PT" altLang="pt-PT" sz="2000" dirty="0" err="1"/>
              <a:t>usually</a:t>
            </a:r>
            <a:r>
              <a:rPr lang="pt-PT" altLang="pt-PT" sz="2000" dirty="0"/>
              <a:t> </a:t>
            </a:r>
            <a:r>
              <a:rPr lang="pt-PT" altLang="pt-PT" sz="2000" dirty="0" err="1"/>
              <a:t>friendly</a:t>
            </a:r>
            <a:r>
              <a:rPr lang="pt-PT" altLang="pt-PT" sz="2000" dirty="0"/>
              <a:t> </a:t>
            </a:r>
            <a:r>
              <a:rPr lang="pt-PT" altLang="pt-PT" sz="2000" dirty="0" err="1"/>
              <a:t>atmosphere</a:t>
            </a:r>
            <a:r>
              <a:rPr lang="pt-PT" altLang="pt-PT" sz="2000" dirty="0"/>
              <a:t>, </a:t>
            </a:r>
            <a:r>
              <a:rPr lang="pt-PT" altLang="pt-PT" sz="2000" dirty="0" err="1"/>
              <a:t>but</a:t>
            </a:r>
            <a:r>
              <a:rPr lang="pt-PT" altLang="pt-PT" sz="2000" dirty="0"/>
              <a:t> </a:t>
            </a:r>
            <a:r>
              <a:rPr lang="pt-PT" altLang="pt-PT" sz="2000" dirty="0" err="1"/>
              <a:t>not</a:t>
            </a:r>
            <a:r>
              <a:rPr lang="pt-PT" altLang="pt-PT" sz="2000" dirty="0"/>
              <a:t> </a:t>
            </a:r>
            <a:r>
              <a:rPr lang="pt-PT" altLang="pt-PT" sz="2000" dirty="0" err="1"/>
              <a:t>necessarily</a:t>
            </a:r>
            <a:r>
              <a:rPr lang="pt-PT" altLang="pt-PT" sz="2000" dirty="0"/>
              <a:t> </a:t>
            </a:r>
            <a:r>
              <a:rPr lang="pt-PT" altLang="pt-PT" sz="2000" dirty="0" err="1"/>
              <a:t>very</a:t>
            </a:r>
            <a:r>
              <a:rPr lang="pt-PT" altLang="pt-PT" sz="2000" dirty="0"/>
              <a:t> </a:t>
            </a:r>
            <a:r>
              <a:rPr lang="pt-PT" altLang="pt-PT" sz="2000" dirty="0" err="1"/>
              <a:t>productive</a:t>
            </a:r>
            <a:r>
              <a:rPr lang="pt-PT" altLang="pt-PT" sz="2000" dirty="0"/>
              <a:t>.</a:t>
            </a:r>
            <a:endParaRPr lang="pt-PT" altLang="pt-PT" sz="2000" b="1" dirty="0"/>
          </a:p>
        </p:txBody>
      </p:sp>
    </p:spTree>
    <p:extLst>
      <p:ext uri="{BB962C8B-B14F-4D97-AF65-F5344CB8AC3E}">
        <p14:creationId xmlns:p14="http://schemas.microsoft.com/office/powerpoint/2010/main" val="314940320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normAutofit/>
          </a:bodyPr>
          <a:lstStyle/>
          <a:p>
            <a:pPr algn="ctr" eaLnBrk="1" hangingPunct="1">
              <a:defRPr/>
            </a:pPr>
            <a:r>
              <a:rPr lang="pt-PT" altLang="ja-JP" b="1" dirty="0">
                <a:ea typeface="ＭＳ Ｐゴシック" charset="-128"/>
              </a:rPr>
              <a:t>Blake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Mouton’s</a:t>
            </a:r>
            <a:r>
              <a:rPr lang="pt-PT" altLang="ja-JP" b="1" dirty="0">
                <a:ea typeface="ＭＳ Ｐゴシック" charset="-128"/>
              </a:rPr>
              <a:t> </a:t>
            </a:r>
            <a:r>
              <a:rPr lang="pt-PT" altLang="ja-JP" b="1" dirty="0" err="1">
                <a:ea typeface="ＭＳ Ｐゴシック" charset="-128"/>
              </a:rPr>
              <a:t>Managerial</a:t>
            </a:r>
            <a:r>
              <a:rPr lang="pt-PT" altLang="ja-JP" b="1" dirty="0">
                <a:ea typeface="ＭＳ Ｐゴシック" charset="-128"/>
              </a:rPr>
              <a:t> </a:t>
            </a:r>
            <a:r>
              <a:rPr lang="pt-PT" altLang="ja-JP" b="1" dirty="0" err="1">
                <a:ea typeface="ＭＳ Ｐゴシック" charset="-128"/>
              </a:rPr>
              <a:t>Grid</a:t>
            </a:r>
            <a:endParaRPr lang="pt-PT" b="1" dirty="0">
              <a:ea typeface="ＭＳ Ｐゴシック" charset="-128"/>
            </a:endParaRPr>
          </a:p>
        </p:txBody>
      </p:sp>
      <p:sp>
        <p:nvSpPr>
          <p:cNvPr id="139267"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2400" b="1" dirty="0" err="1"/>
              <a:t>Produce</a:t>
            </a:r>
            <a:r>
              <a:rPr lang="pt-PT" altLang="pt-PT" sz="2400" b="1" dirty="0"/>
              <a:t> </a:t>
            </a:r>
            <a:r>
              <a:rPr lang="pt-PT" altLang="pt-PT" sz="2400" b="1" dirty="0" err="1"/>
              <a:t>or</a:t>
            </a:r>
            <a:r>
              <a:rPr lang="pt-PT" altLang="pt-PT" sz="2400" b="1" dirty="0"/>
              <a:t> </a:t>
            </a:r>
            <a:r>
              <a:rPr lang="pt-PT" altLang="pt-PT" sz="2400" b="1" dirty="0" err="1"/>
              <a:t>Perish</a:t>
            </a:r>
            <a:r>
              <a:rPr lang="pt-PT" altLang="pt-PT" sz="2400" b="1" dirty="0"/>
              <a:t> </a:t>
            </a:r>
            <a:r>
              <a:rPr lang="pt-PT" altLang="pt-PT" sz="2400" b="1" dirty="0" err="1"/>
              <a:t>style</a:t>
            </a:r>
            <a:r>
              <a:rPr lang="pt-PT" altLang="pt-PT" sz="2400" dirty="0"/>
              <a:t> (</a:t>
            </a:r>
            <a:r>
              <a:rPr lang="pt-PT" altLang="pt-PT" sz="2400" dirty="0" err="1"/>
              <a:t>High</a:t>
            </a:r>
            <a:r>
              <a:rPr lang="pt-PT" altLang="pt-PT" sz="2400" dirty="0"/>
              <a:t> </a:t>
            </a:r>
            <a:r>
              <a:rPr lang="pt-PT" altLang="pt-PT" sz="2400" dirty="0" err="1"/>
              <a:t>Production</a:t>
            </a:r>
            <a:r>
              <a:rPr lang="pt-PT" altLang="pt-PT" sz="2400" dirty="0"/>
              <a:t> / </a:t>
            </a:r>
            <a:r>
              <a:rPr lang="pt-PT" altLang="pt-PT" sz="2400" dirty="0" err="1"/>
              <a:t>Low</a:t>
            </a:r>
            <a:r>
              <a:rPr lang="pt-PT" altLang="pt-PT" sz="2400" dirty="0"/>
              <a:t> </a:t>
            </a:r>
            <a:r>
              <a:rPr lang="pt-PT" altLang="pt-PT" sz="2400" dirty="0" err="1"/>
              <a:t>People</a:t>
            </a:r>
            <a:r>
              <a:rPr lang="pt-PT" altLang="pt-PT" sz="2400" dirty="0"/>
              <a:t>)</a:t>
            </a:r>
          </a:p>
          <a:p>
            <a:pPr lvl="1" algn="just" eaLnBrk="1" hangingPunct="1">
              <a:lnSpc>
                <a:spcPct val="80000"/>
              </a:lnSpc>
            </a:pPr>
            <a:endParaRPr lang="pt-PT" altLang="pt-PT" dirty="0"/>
          </a:p>
          <a:p>
            <a:pPr lvl="1" algn="just" eaLnBrk="1" hangingPunct="1">
              <a:lnSpc>
                <a:spcPct val="80000"/>
              </a:lnSpc>
            </a:pPr>
            <a:r>
              <a:rPr lang="pt-PT" altLang="pt-PT" dirty="0" err="1"/>
              <a:t>Description</a:t>
            </a:r>
            <a:r>
              <a:rPr lang="pt-PT" altLang="pt-PT" dirty="0"/>
              <a:t>: </a:t>
            </a:r>
            <a:r>
              <a:rPr lang="pt-PT" altLang="pt-PT" dirty="0" err="1"/>
              <a:t>Authoritarian</a:t>
            </a:r>
            <a:r>
              <a:rPr lang="pt-PT" altLang="pt-PT" dirty="0"/>
              <a:t> </a:t>
            </a:r>
            <a:r>
              <a:rPr lang="pt-PT" altLang="pt-PT" dirty="0" err="1"/>
              <a:t>or</a:t>
            </a:r>
            <a:r>
              <a:rPr lang="pt-PT" altLang="pt-PT" dirty="0"/>
              <a:t> </a:t>
            </a:r>
            <a:r>
              <a:rPr lang="pt-PT" altLang="pt-PT" dirty="0" err="1"/>
              <a:t>compliance</a:t>
            </a:r>
            <a:r>
              <a:rPr lang="pt-PT" altLang="pt-PT" dirty="0"/>
              <a:t> leader. </a:t>
            </a:r>
          </a:p>
          <a:p>
            <a:pPr lvl="1" algn="just" eaLnBrk="1" hangingPunct="1">
              <a:lnSpc>
                <a:spcPct val="80000"/>
              </a:lnSpc>
            </a:pPr>
            <a:r>
              <a:rPr lang="pt-PT" altLang="pt-PT" dirty="0" err="1"/>
              <a:t>Characteristics</a:t>
            </a:r>
            <a:r>
              <a:rPr lang="pt-PT" altLang="pt-PT" dirty="0"/>
              <a:t>: </a:t>
            </a:r>
            <a:r>
              <a:rPr lang="pt-PT" altLang="pt-PT" dirty="0" err="1"/>
              <a:t>The</a:t>
            </a:r>
            <a:r>
              <a:rPr lang="pt-PT" altLang="pt-PT" dirty="0"/>
              <a:t> </a:t>
            </a:r>
            <a:r>
              <a:rPr lang="pt-PT" altLang="pt-PT" dirty="0" err="1"/>
              <a:t>task-oriented</a:t>
            </a:r>
            <a:r>
              <a:rPr lang="pt-PT" altLang="pt-PT" dirty="0"/>
              <a:t> manager </a:t>
            </a:r>
            <a:r>
              <a:rPr lang="pt-PT" altLang="pt-PT" dirty="0" err="1"/>
              <a:t>is</a:t>
            </a:r>
            <a:r>
              <a:rPr lang="pt-PT" altLang="pt-PT" dirty="0"/>
              <a:t> </a:t>
            </a:r>
            <a:r>
              <a:rPr lang="pt-PT" altLang="pt-PT" dirty="0" err="1"/>
              <a:t>autocratic</a:t>
            </a:r>
            <a:r>
              <a:rPr lang="pt-PT" altLang="pt-PT" dirty="0"/>
              <a:t>, </a:t>
            </a:r>
            <a:r>
              <a:rPr lang="pt-PT" altLang="pt-PT" dirty="0" err="1"/>
              <a:t>has</a:t>
            </a:r>
            <a:r>
              <a:rPr lang="pt-PT" altLang="pt-PT" dirty="0"/>
              <a:t> a </a:t>
            </a:r>
            <a:r>
              <a:rPr lang="pt-PT" altLang="pt-PT" dirty="0" err="1"/>
              <a:t>high</a:t>
            </a:r>
            <a:r>
              <a:rPr lang="pt-PT" altLang="pt-PT" dirty="0"/>
              <a:t> </a:t>
            </a:r>
            <a:r>
              <a:rPr lang="pt-PT" altLang="pt-PT" dirty="0" err="1"/>
              <a:t>concern</a:t>
            </a:r>
            <a:r>
              <a:rPr lang="pt-PT" altLang="pt-PT" dirty="0"/>
              <a:t> for </a:t>
            </a:r>
            <a:r>
              <a:rPr lang="pt-PT" altLang="pt-PT" dirty="0" err="1"/>
              <a:t>production</a:t>
            </a:r>
            <a:r>
              <a:rPr lang="pt-PT" altLang="pt-PT" dirty="0"/>
              <a:t>, </a:t>
            </a:r>
            <a:r>
              <a:rPr lang="pt-PT" altLang="pt-PT" dirty="0" err="1"/>
              <a:t>and</a:t>
            </a:r>
            <a:r>
              <a:rPr lang="pt-PT" altLang="pt-PT" dirty="0"/>
              <a:t> a </a:t>
            </a:r>
            <a:r>
              <a:rPr lang="pt-PT" altLang="pt-PT" dirty="0" err="1"/>
              <a:t>low</a:t>
            </a:r>
            <a:r>
              <a:rPr lang="pt-PT" altLang="pt-PT" dirty="0"/>
              <a:t> </a:t>
            </a:r>
            <a:r>
              <a:rPr lang="pt-PT" altLang="pt-PT" dirty="0" err="1"/>
              <a:t>concern</a:t>
            </a:r>
            <a:r>
              <a:rPr lang="pt-PT" altLang="pt-PT" dirty="0"/>
              <a:t> for </a:t>
            </a:r>
            <a:r>
              <a:rPr lang="pt-PT" altLang="pt-PT" dirty="0" err="1"/>
              <a:t>people</a:t>
            </a:r>
            <a:r>
              <a:rPr lang="pt-PT" altLang="pt-PT" dirty="0"/>
              <a:t>. </a:t>
            </a:r>
            <a:r>
              <a:rPr lang="pt-PT" altLang="pt-PT" dirty="0" err="1"/>
              <a:t>He</a:t>
            </a:r>
            <a:r>
              <a:rPr lang="pt-PT" altLang="pt-PT" dirty="0"/>
              <a:t> </a:t>
            </a:r>
            <a:r>
              <a:rPr lang="pt-PT" altLang="pt-PT" dirty="0" err="1"/>
              <a:t>finds</a:t>
            </a:r>
            <a:r>
              <a:rPr lang="pt-PT" altLang="pt-PT" dirty="0"/>
              <a:t> </a:t>
            </a:r>
            <a:r>
              <a:rPr lang="pt-PT" altLang="pt-PT" dirty="0" err="1"/>
              <a:t>employee</a:t>
            </a:r>
            <a:r>
              <a:rPr lang="pt-PT" altLang="pt-PT" dirty="0"/>
              <a:t> </a:t>
            </a:r>
            <a:r>
              <a:rPr lang="pt-PT" altLang="pt-PT" dirty="0" err="1"/>
              <a:t>needs</a:t>
            </a:r>
            <a:r>
              <a:rPr lang="pt-PT" altLang="pt-PT" dirty="0"/>
              <a:t> </a:t>
            </a:r>
            <a:r>
              <a:rPr lang="pt-PT" altLang="pt-PT" dirty="0" err="1"/>
              <a:t>unimportant</a:t>
            </a:r>
            <a:r>
              <a:rPr lang="pt-PT" altLang="pt-PT" dirty="0"/>
              <a:t> </a:t>
            </a:r>
            <a:r>
              <a:rPr lang="pt-PT" altLang="pt-PT" dirty="0" err="1"/>
              <a:t>and</a:t>
            </a:r>
            <a:r>
              <a:rPr lang="pt-PT" altLang="pt-PT" dirty="0"/>
              <a:t> </a:t>
            </a:r>
            <a:r>
              <a:rPr lang="pt-PT" altLang="pt-PT" dirty="0" err="1"/>
              <a:t>simply</a:t>
            </a:r>
            <a:r>
              <a:rPr lang="pt-PT" altLang="pt-PT" dirty="0"/>
              <a:t> a </a:t>
            </a:r>
            <a:r>
              <a:rPr lang="pt-PT" altLang="pt-PT" dirty="0" err="1"/>
              <a:t>means</a:t>
            </a:r>
            <a:r>
              <a:rPr lang="pt-PT" altLang="pt-PT" dirty="0"/>
              <a:t> to </a:t>
            </a:r>
            <a:r>
              <a:rPr lang="pt-PT" altLang="pt-PT" dirty="0" err="1"/>
              <a:t>an</a:t>
            </a:r>
            <a:r>
              <a:rPr lang="pt-PT" altLang="pt-PT" dirty="0"/>
              <a:t> </a:t>
            </a:r>
            <a:r>
              <a:rPr lang="pt-PT" altLang="pt-PT" dirty="0" err="1"/>
              <a:t>end</a:t>
            </a:r>
            <a:r>
              <a:rPr lang="pt-PT" altLang="pt-PT" dirty="0"/>
              <a:t>. </a:t>
            </a:r>
            <a:r>
              <a:rPr lang="pt-PT" altLang="pt-PT" dirty="0" err="1"/>
              <a:t>He</a:t>
            </a:r>
            <a:r>
              <a:rPr lang="pt-PT" altLang="pt-PT" dirty="0"/>
              <a:t> </a:t>
            </a:r>
            <a:r>
              <a:rPr lang="pt-PT" altLang="pt-PT" dirty="0" err="1"/>
              <a:t>provides</a:t>
            </a:r>
            <a:r>
              <a:rPr lang="pt-PT" altLang="pt-PT" dirty="0"/>
              <a:t> </a:t>
            </a:r>
            <a:r>
              <a:rPr lang="pt-PT" altLang="pt-PT" dirty="0" err="1"/>
              <a:t>his</a:t>
            </a:r>
            <a:r>
              <a:rPr lang="pt-PT" altLang="pt-PT" dirty="0"/>
              <a:t> </a:t>
            </a:r>
            <a:r>
              <a:rPr lang="pt-PT" altLang="pt-PT" dirty="0" err="1"/>
              <a:t>employees</a:t>
            </a:r>
            <a:r>
              <a:rPr lang="pt-PT" altLang="pt-PT" dirty="0"/>
              <a:t> </a:t>
            </a:r>
            <a:r>
              <a:rPr lang="pt-PT" altLang="pt-PT" dirty="0" err="1"/>
              <a:t>with</a:t>
            </a:r>
            <a:r>
              <a:rPr lang="pt-PT" altLang="pt-PT" dirty="0"/>
              <a:t> </a:t>
            </a:r>
            <a:r>
              <a:rPr lang="pt-PT" altLang="pt-PT" dirty="0" err="1"/>
              <a:t>money</a:t>
            </a:r>
            <a:r>
              <a:rPr lang="pt-PT" altLang="pt-PT" dirty="0"/>
              <a:t> </a:t>
            </a:r>
            <a:r>
              <a:rPr lang="pt-PT" altLang="pt-PT" dirty="0" err="1"/>
              <a:t>and</a:t>
            </a:r>
            <a:r>
              <a:rPr lang="pt-PT" altLang="pt-PT" dirty="0"/>
              <a:t> </a:t>
            </a:r>
            <a:r>
              <a:rPr lang="pt-PT" altLang="pt-PT" dirty="0" err="1"/>
              <a:t>expects</a:t>
            </a:r>
            <a:r>
              <a:rPr lang="pt-PT" altLang="pt-PT" dirty="0"/>
              <a:t> performance </a:t>
            </a:r>
            <a:r>
              <a:rPr lang="pt-PT" altLang="pt-PT" dirty="0" err="1"/>
              <a:t>back</a:t>
            </a:r>
            <a:r>
              <a:rPr lang="pt-PT" altLang="pt-PT" dirty="0"/>
              <a:t>. </a:t>
            </a:r>
            <a:r>
              <a:rPr lang="pt-PT" altLang="pt-PT" dirty="0" err="1"/>
              <a:t>There</a:t>
            </a:r>
            <a:r>
              <a:rPr lang="pt-PT" altLang="pt-PT" dirty="0"/>
              <a:t> </a:t>
            </a:r>
            <a:r>
              <a:rPr lang="pt-PT" altLang="pt-PT" dirty="0" err="1"/>
              <a:t>is</a:t>
            </a:r>
            <a:r>
              <a:rPr lang="pt-PT" altLang="pt-PT" dirty="0"/>
              <a:t> </a:t>
            </a:r>
            <a:r>
              <a:rPr lang="pt-PT" altLang="pt-PT" dirty="0" err="1"/>
              <a:t>little</a:t>
            </a:r>
            <a:r>
              <a:rPr lang="pt-PT" altLang="pt-PT" dirty="0"/>
              <a:t> </a:t>
            </a:r>
            <a:r>
              <a:rPr lang="pt-PT" altLang="pt-PT" dirty="0" err="1"/>
              <a:t>or</a:t>
            </a:r>
            <a:r>
              <a:rPr lang="pt-PT" altLang="pt-PT" dirty="0"/>
              <a:t> no </a:t>
            </a:r>
            <a:r>
              <a:rPr lang="pt-PT" altLang="pt-PT" dirty="0" err="1"/>
              <a:t>allowance</a:t>
            </a:r>
            <a:r>
              <a:rPr lang="pt-PT" altLang="pt-PT" dirty="0"/>
              <a:t> for </a:t>
            </a:r>
            <a:r>
              <a:rPr lang="pt-PT" altLang="pt-PT" dirty="0" err="1"/>
              <a:t>cooperation</a:t>
            </a:r>
            <a:r>
              <a:rPr lang="pt-PT" altLang="pt-PT" dirty="0"/>
              <a:t> </a:t>
            </a:r>
            <a:r>
              <a:rPr lang="pt-PT" altLang="pt-PT" dirty="0" err="1"/>
              <a:t>or</a:t>
            </a:r>
            <a:r>
              <a:rPr lang="pt-PT" altLang="pt-PT" dirty="0"/>
              <a:t> </a:t>
            </a:r>
            <a:r>
              <a:rPr lang="pt-PT" altLang="pt-PT" dirty="0" err="1"/>
              <a:t>collaboration</a:t>
            </a:r>
            <a:r>
              <a:rPr lang="pt-PT" altLang="pt-PT" dirty="0"/>
              <a:t>. </a:t>
            </a:r>
            <a:r>
              <a:rPr lang="pt-PT" altLang="pt-PT" dirty="0" err="1"/>
              <a:t>He</a:t>
            </a:r>
            <a:r>
              <a:rPr lang="pt-PT" altLang="pt-PT" dirty="0"/>
              <a:t> </a:t>
            </a:r>
            <a:r>
              <a:rPr lang="pt-PT" altLang="pt-PT" dirty="0" err="1"/>
              <a:t>pressures</a:t>
            </a:r>
            <a:r>
              <a:rPr lang="pt-PT" altLang="pt-PT" dirty="0"/>
              <a:t> </a:t>
            </a:r>
            <a:r>
              <a:rPr lang="pt-PT" altLang="pt-PT" dirty="0" err="1"/>
              <a:t>his</a:t>
            </a:r>
            <a:r>
              <a:rPr lang="pt-PT" altLang="pt-PT" dirty="0"/>
              <a:t>  </a:t>
            </a:r>
            <a:r>
              <a:rPr lang="pt-PT" altLang="pt-PT" dirty="0" err="1"/>
              <a:t>employees</a:t>
            </a:r>
            <a:r>
              <a:rPr lang="pt-PT" altLang="pt-PT" dirty="0"/>
              <a:t> </a:t>
            </a:r>
            <a:r>
              <a:rPr lang="pt-PT" altLang="pt-PT" dirty="0" err="1"/>
              <a:t>through</a:t>
            </a:r>
            <a:r>
              <a:rPr lang="pt-PT" altLang="pt-PT" dirty="0"/>
              <a:t> rules </a:t>
            </a:r>
            <a:r>
              <a:rPr lang="pt-PT" altLang="pt-PT" dirty="0" err="1"/>
              <a:t>and</a:t>
            </a:r>
            <a:r>
              <a:rPr lang="pt-PT" altLang="pt-PT" dirty="0"/>
              <a:t> </a:t>
            </a:r>
            <a:r>
              <a:rPr lang="pt-PT" altLang="pt-PT" dirty="0" err="1"/>
              <a:t>punishments</a:t>
            </a:r>
            <a:r>
              <a:rPr lang="pt-PT" altLang="pt-PT" dirty="0"/>
              <a:t> to </a:t>
            </a:r>
            <a:r>
              <a:rPr lang="pt-PT" altLang="pt-PT" dirty="0" err="1"/>
              <a:t>achieve</a:t>
            </a:r>
            <a:r>
              <a:rPr lang="pt-PT" altLang="pt-PT" dirty="0"/>
              <a:t> </a:t>
            </a:r>
            <a:r>
              <a:rPr lang="pt-PT" altLang="pt-PT" dirty="0" err="1"/>
              <a:t>the</a:t>
            </a:r>
            <a:r>
              <a:rPr lang="pt-PT" altLang="pt-PT" dirty="0"/>
              <a:t> </a:t>
            </a:r>
            <a:r>
              <a:rPr lang="pt-PT" altLang="pt-PT" dirty="0" err="1"/>
              <a:t>company</a:t>
            </a:r>
            <a:r>
              <a:rPr lang="pt-PT" altLang="pt-PT" dirty="0"/>
              <a:t> </a:t>
            </a:r>
            <a:r>
              <a:rPr lang="pt-PT" altLang="pt-PT" dirty="0" err="1"/>
              <a:t>goals</a:t>
            </a:r>
            <a:r>
              <a:rPr lang="pt-PT" altLang="pt-PT" dirty="0"/>
              <a:t>. </a:t>
            </a:r>
            <a:r>
              <a:rPr lang="pt-PT" altLang="pt-PT" dirty="0" err="1"/>
              <a:t>Heavily</a:t>
            </a:r>
            <a:r>
              <a:rPr lang="pt-PT" altLang="pt-PT" dirty="0"/>
              <a:t> </a:t>
            </a:r>
            <a:r>
              <a:rPr lang="pt-PT" altLang="pt-PT" dirty="0" err="1"/>
              <a:t>task-oriented</a:t>
            </a:r>
            <a:r>
              <a:rPr lang="pt-PT" altLang="pt-PT" dirty="0"/>
              <a:t> </a:t>
            </a:r>
            <a:r>
              <a:rPr lang="pt-PT" altLang="pt-PT" dirty="0" err="1"/>
              <a:t>people</a:t>
            </a:r>
            <a:r>
              <a:rPr lang="pt-PT" altLang="pt-PT" dirty="0"/>
              <a:t> are </a:t>
            </a:r>
            <a:r>
              <a:rPr lang="pt-PT" altLang="pt-PT" dirty="0" err="1"/>
              <a:t>very</a:t>
            </a:r>
            <a:r>
              <a:rPr lang="pt-PT" altLang="pt-PT" dirty="0"/>
              <a:t> </a:t>
            </a:r>
            <a:r>
              <a:rPr lang="pt-PT" altLang="pt-PT" dirty="0" err="1"/>
              <a:t>strong</a:t>
            </a:r>
            <a:r>
              <a:rPr lang="pt-PT" altLang="pt-PT" dirty="0"/>
              <a:t> </a:t>
            </a:r>
            <a:r>
              <a:rPr lang="pt-PT" altLang="pt-PT" dirty="0" err="1"/>
              <a:t>on</a:t>
            </a:r>
            <a:r>
              <a:rPr lang="pt-PT" altLang="pt-PT" dirty="0"/>
              <a:t> </a:t>
            </a:r>
            <a:r>
              <a:rPr lang="pt-PT" altLang="pt-PT" dirty="0" err="1"/>
              <a:t>schedules</a:t>
            </a:r>
            <a:r>
              <a:rPr lang="pt-PT" altLang="pt-PT" dirty="0"/>
              <a:t>. </a:t>
            </a:r>
            <a:r>
              <a:rPr lang="pt-PT" altLang="pt-PT" dirty="0" err="1"/>
              <a:t>They</a:t>
            </a:r>
            <a:r>
              <a:rPr lang="pt-PT" altLang="pt-PT" dirty="0"/>
              <a:t> are </a:t>
            </a:r>
            <a:r>
              <a:rPr lang="pt-PT" altLang="pt-PT" dirty="0" err="1"/>
              <a:t>intolerant</a:t>
            </a:r>
            <a:r>
              <a:rPr lang="pt-PT" altLang="pt-PT" dirty="0"/>
              <a:t> </a:t>
            </a:r>
            <a:r>
              <a:rPr lang="pt-PT" altLang="pt-PT" dirty="0" err="1"/>
              <a:t>of</a:t>
            </a:r>
            <a:r>
              <a:rPr lang="pt-PT" altLang="pt-PT" dirty="0"/>
              <a:t> </a:t>
            </a:r>
            <a:r>
              <a:rPr lang="pt-PT" altLang="pt-PT" dirty="0" err="1"/>
              <a:t>what</a:t>
            </a:r>
            <a:r>
              <a:rPr lang="pt-PT" altLang="pt-PT" dirty="0"/>
              <a:t> </a:t>
            </a:r>
            <a:r>
              <a:rPr lang="pt-PT" altLang="pt-PT" dirty="0" err="1"/>
              <a:t>they</a:t>
            </a:r>
            <a:r>
              <a:rPr lang="pt-PT" altLang="pt-PT" dirty="0"/>
              <a:t> </a:t>
            </a:r>
            <a:r>
              <a:rPr lang="pt-PT" altLang="pt-PT" dirty="0" err="1"/>
              <a:t>see</a:t>
            </a:r>
            <a:r>
              <a:rPr lang="pt-PT" altLang="pt-PT" dirty="0"/>
              <a:t> as </a:t>
            </a:r>
            <a:r>
              <a:rPr lang="pt-PT" altLang="pt-PT" dirty="0" err="1"/>
              <a:t>dissent</a:t>
            </a:r>
            <a:r>
              <a:rPr lang="pt-PT" altLang="pt-PT" dirty="0"/>
              <a:t> (</a:t>
            </a:r>
            <a:r>
              <a:rPr lang="pt-PT" altLang="pt-PT" dirty="0" err="1"/>
              <a:t>it</a:t>
            </a:r>
            <a:r>
              <a:rPr lang="pt-PT" altLang="pt-PT" dirty="0"/>
              <a:t> </a:t>
            </a:r>
            <a:r>
              <a:rPr lang="pt-PT" altLang="pt-PT" dirty="0" err="1"/>
              <a:t>may</a:t>
            </a:r>
            <a:r>
              <a:rPr lang="pt-PT" altLang="pt-PT" dirty="0"/>
              <a:t> </a:t>
            </a:r>
            <a:r>
              <a:rPr lang="pt-PT" altLang="pt-PT" dirty="0" err="1"/>
              <a:t>just</a:t>
            </a:r>
            <a:r>
              <a:rPr lang="pt-PT" altLang="pt-PT" dirty="0"/>
              <a:t> </a:t>
            </a:r>
            <a:r>
              <a:rPr lang="pt-PT" altLang="pt-PT" dirty="0" err="1"/>
              <a:t>be</a:t>
            </a:r>
            <a:r>
              <a:rPr lang="pt-PT" altLang="pt-PT" dirty="0"/>
              <a:t> </a:t>
            </a:r>
            <a:r>
              <a:rPr lang="pt-PT" altLang="pt-PT" dirty="0" err="1"/>
              <a:t>someone's</a:t>
            </a:r>
            <a:r>
              <a:rPr lang="pt-PT" altLang="pt-PT" dirty="0"/>
              <a:t> </a:t>
            </a:r>
            <a:r>
              <a:rPr lang="pt-PT" altLang="pt-PT" dirty="0" err="1"/>
              <a:t>creativity</a:t>
            </a:r>
            <a:r>
              <a:rPr lang="pt-PT" altLang="pt-PT" dirty="0"/>
              <a:t>). </a:t>
            </a:r>
            <a:r>
              <a:rPr lang="pt-PT" altLang="pt-PT" dirty="0" err="1"/>
              <a:t>This</a:t>
            </a:r>
            <a:r>
              <a:rPr lang="pt-PT" altLang="pt-PT" dirty="0"/>
              <a:t> hard </a:t>
            </a:r>
            <a:r>
              <a:rPr lang="pt-PT" altLang="pt-PT" dirty="0" err="1"/>
              <a:t>style</a:t>
            </a:r>
            <a:r>
              <a:rPr lang="pt-PT" altLang="pt-PT" dirty="0"/>
              <a:t> </a:t>
            </a:r>
            <a:r>
              <a:rPr lang="pt-PT" altLang="pt-PT" dirty="0" err="1"/>
              <a:t>is</a:t>
            </a:r>
            <a:r>
              <a:rPr lang="pt-PT" altLang="pt-PT" dirty="0"/>
              <a:t> </a:t>
            </a:r>
            <a:r>
              <a:rPr lang="pt-PT" altLang="pt-PT" dirty="0" err="1"/>
              <a:t>based</a:t>
            </a:r>
            <a:r>
              <a:rPr lang="pt-PT" altLang="pt-PT" dirty="0"/>
              <a:t> </a:t>
            </a:r>
            <a:r>
              <a:rPr lang="pt-PT" altLang="pt-PT" dirty="0" err="1"/>
              <a:t>on</a:t>
            </a:r>
            <a:r>
              <a:rPr lang="pt-PT" altLang="pt-PT" dirty="0"/>
              <a:t> </a:t>
            </a:r>
            <a:r>
              <a:rPr lang="pt-PT" altLang="pt-PT" dirty="0" err="1">
                <a:hlinkClick r:id="rId2"/>
              </a:rPr>
              <a:t>Theory</a:t>
            </a:r>
            <a:r>
              <a:rPr lang="pt-PT" altLang="pt-PT" dirty="0">
                <a:hlinkClick r:id="rId2"/>
              </a:rPr>
              <a:t> </a:t>
            </a:r>
            <a:r>
              <a:rPr lang="pt-PT" altLang="pt-PT" dirty="0"/>
              <a:t>X </a:t>
            </a:r>
            <a:r>
              <a:rPr lang="pt-PT" altLang="pt-PT" dirty="0" err="1"/>
              <a:t>of</a:t>
            </a:r>
            <a:r>
              <a:rPr lang="pt-PT" altLang="pt-PT" dirty="0"/>
              <a:t> Douglas </a:t>
            </a:r>
            <a:r>
              <a:rPr lang="pt-PT" altLang="pt-PT" dirty="0" err="1"/>
              <a:t>McGregor</a:t>
            </a:r>
            <a:r>
              <a:rPr lang="pt-PT" altLang="pt-PT" dirty="0"/>
              <a:t>. </a:t>
            </a:r>
            <a:r>
              <a:rPr lang="pt-PT" altLang="pt-PT" dirty="0" err="1"/>
              <a:t>It</a:t>
            </a:r>
            <a:r>
              <a:rPr lang="pt-PT" altLang="pt-PT" dirty="0"/>
              <a:t> </a:t>
            </a:r>
            <a:r>
              <a:rPr lang="pt-PT" altLang="pt-PT" dirty="0" err="1"/>
              <a:t>is</a:t>
            </a:r>
            <a:r>
              <a:rPr lang="pt-PT" altLang="pt-PT" dirty="0"/>
              <a:t> </a:t>
            </a:r>
            <a:r>
              <a:rPr lang="pt-PT" altLang="pt-PT" dirty="0" err="1"/>
              <a:t>often</a:t>
            </a:r>
            <a:r>
              <a:rPr lang="pt-PT" altLang="pt-PT" dirty="0"/>
              <a:t> </a:t>
            </a:r>
            <a:r>
              <a:rPr lang="pt-PT" altLang="pt-PT" dirty="0" err="1"/>
              <a:t>applied</a:t>
            </a:r>
            <a:r>
              <a:rPr lang="pt-PT" altLang="pt-PT" dirty="0"/>
              <a:t> </a:t>
            </a:r>
            <a:r>
              <a:rPr lang="pt-PT" altLang="pt-PT" dirty="0" err="1"/>
              <a:t>by</a:t>
            </a:r>
            <a:r>
              <a:rPr lang="pt-PT" altLang="pt-PT" dirty="0"/>
              <a:t> </a:t>
            </a:r>
            <a:r>
              <a:rPr lang="pt-PT" altLang="pt-PT" dirty="0" err="1"/>
              <a:t>companies</a:t>
            </a:r>
            <a:r>
              <a:rPr lang="pt-PT" altLang="pt-PT" dirty="0"/>
              <a:t> </a:t>
            </a:r>
            <a:r>
              <a:rPr lang="pt-PT" altLang="pt-PT" dirty="0" err="1"/>
              <a:t>on</a:t>
            </a:r>
            <a:r>
              <a:rPr lang="pt-PT" altLang="pt-PT" dirty="0"/>
              <a:t> </a:t>
            </a:r>
            <a:r>
              <a:rPr lang="pt-PT" altLang="pt-PT" dirty="0" err="1"/>
              <a:t>the</a:t>
            </a:r>
            <a:r>
              <a:rPr lang="pt-PT" altLang="pt-PT" dirty="0"/>
              <a:t> </a:t>
            </a:r>
            <a:r>
              <a:rPr lang="pt-PT" altLang="pt-PT" dirty="0" err="1"/>
              <a:t>edge</a:t>
            </a:r>
            <a:r>
              <a:rPr lang="pt-PT" altLang="pt-PT" dirty="0"/>
              <a:t> </a:t>
            </a:r>
            <a:r>
              <a:rPr lang="pt-PT" altLang="pt-PT" dirty="0" err="1"/>
              <a:t>of</a:t>
            </a:r>
            <a:r>
              <a:rPr lang="pt-PT" altLang="pt-PT" dirty="0"/>
              <a:t> real </a:t>
            </a:r>
            <a:r>
              <a:rPr lang="pt-PT" altLang="pt-PT" dirty="0" err="1"/>
              <a:t>or</a:t>
            </a:r>
            <a:r>
              <a:rPr lang="pt-PT" altLang="pt-PT" dirty="0"/>
              <a:t> </a:t>
            </a:r>
            <a:r>
              <a:rPr lang="pt-PT" altLang="pt-PT" dirty="0" err="1"/>
              <a:t>perceived</a:t>
            </a:r>
            <a:r>
              <a:rPr lang="pt-PT" altLang="pt-PT" dirty="0"/>
              <a:t> </a:t>
            </a:r>
            <a:r>
              <a:rPr lang="pt-PT" altLang="pt-PT" dirty="0" err="1"/>
              <a:t>failure</a:t>
            </a:r>
            <a:r>
              <a:rPr lang="pt-PT" altLang="pt-PT" dirty="0"/>
              <a:t>, </a:t>
            </a:r>
            <a:r>
              <a:rPr lang="pt-PT" altLang="pt-PT" dirty="0" err="1"/>
              <a:t>such</a:t>
            </a:r>
            <a:r>
              <a:rPr lang="pt-PT" altLang="pt-PT" dirty="0"/>
              <a:t> as in Crisis Management.</a:t>
            </a:r>
          </a:p>
          <a:p>
            <a:pPr lvl="1" algn="just" eaLnBrk="1" hangingPunct="1">
              <a:lnSpc>
                <a:spcPct val="80000"/>
              </a:lnSpc>
            </a:pPr>
            <a:r>
              <a:rPr lang="pt-PT" altLang="pt-PT" dirty="0" err="1"/>
              <a:t>Results</a:t>
            </a:r>
            <a:r>
              <a:rPr lang="pt-PT" altLang="pt-PT" dirty="0"/>
              <a:t> in: </a:t>
            </a:r>
            <a:r>
              <a:rPr lang="pt-PT" altLang="pt-PT" dirty="0" err="1"/>
              <a:t>Whilst</a:t>
            </a:r>
            <a:r>
              <a:rPr lang="pt-PT" altLang="pt-PT" dirty="0"/>
              <a:t> </a:t>
            </a:r>
            <a:r>
              <a:rPr lang="pt-PT" altLang="pt-PT" dirty="0" err="1"/>
              <a:t>high</a:t>
            </a:r>
            <a:r>
              <a:rPr lang="pt-PT" altLang="pt-PT" dirty="0"/>
              <a:t> output </a:t>
            </a:r>
            <a:r>
              <a:rPr lang="pt-PT" altLang="pt-PT" dirty="0" err="1"/>
              <a:t>is</a:t>
            </a:r>
            <a:r>
              <a:rPr lang="pt-PT" altLang="pt-PT" dirty="0"/>
              <a:t> </a:t>
            </a:r>
            <a:r>
              <a:rPr lang="pt-PT" altLang="pt-PT" dirty="0" err="1"/>
              <a:t>achievable</a:t>
            </a:r>
            <a:r>
              <a:rPr lang="pt-PT" altLang="pt-PT" dirty="0"/>
              <a:t> in </a:t>
            </a:r>
            <a:r>
              <a:rPr lang="pt-PT" altLang="pt-PT" dirty="0" err="1"/>
              <a:t>the</a:t>
            </a:r>
            <a:r>
              <a:rPr lang="pt-PT" altLang="pt-PT" dirty="0"/>
              <a:t> short </a:t>
            </a:r>
            <a:r>
              <a:rPr lang="pt-PT" altLang="pt-PT" dirty="0" err="1"/>
              <a:t>term</a:t>
            </a:r>
            <a:r>
              <a:rPr lang="pt-PT" altLang="pt-PT" dirty="0"/>
              <a:t>, </a:t>
            </a:r>
            <a:r>
              <a:rPr lang="pt-PT" altLang="pt-PT" dirty="0" err="1"/>
              <a:t>much</a:t>
            </a:r>
            <a:r>
              <a:rPr lang="pt-PT" altLang="pt-PT" dirty="0"/>
              <a:t> </a:t>
            </a:r>
            <a:r>
              <a:rPr lang="pt-PT" altLang="pt-PT" dirty="0" err="1"/>
              <a:t>will</a:t>
            </a:r>
            <a:r>
              <a:rPr lang="pt-PT" altLang="pt-PT" dirty="0"/>
              <a:t> </a:t>
            </a:r>
            <a:r>
              <a:rPr lang="pt-PT" altLang="pt-PT" dirty="0" err="1"/>
              <a:t>be</a:t>
            </a:r>
            <a:r>
              <a:rPr lang="pt-PT" altLang="pt-PT" dirty="0"/>
              <a:t> </a:t>
            </a:r>
            <a:r>
              <a:rPr lang="pt-PT" altLang="pt-PT" dirty="0" err="1"/>
              <a:t>lost</a:t>
            </a:r>
            <a:r>
              <a:rPr lang="pt-PT" altLang="pt-PT" dirty="0"/>
              <a:t> </a:t>
            </a:r>
            <a:r>
              <a:rPr lang="pt-PT" altLang="pt-PT" dirty="0" err="1"/>
              <a:t>through</a:t>
            </a:r>
            <a:r>
              <a:rPr lang="pt-PT" altLang="pt-PT" dirty="0"/>
              <a:t> </a:t>
            </a:r>
            <a:r>
              <a:rPr lang="pt-PT" altLang="pt-PT" dirty="0" err="1"/>
              <a:t>an</a:t>
            </a:r>
            <a:r>
              <a:rPr lang="pt-PT" altLang="pt-PT" dirty="0"/>
              <a:t> </a:t>
            </a:r>
            <a:r>
              <a:rPr lang="pt-PT" altLang="pt-PT" dirty="0" err="1"/>
              <a:t>inevitable</a:t>
            </a:r>
            <a:r>
              <a:rPr lang="pt-PT" altLang="pt-PT" dirty="0"/>
              <a:t> </a:t>
            </a:r>
            <a:r>
              <a:rPr lang="pt-PT" altLang="pt-PT" dirty="0" err="1"/>
              <a:t>high</a:t>
            </a:r>
            <a:r>
              <a:rPr lang="pt-PT" altLang="pt-PT" dirty="0"/>
              <a:t> labor turnover.</a:t>
            </a:r>
            <a:endParaRPr lang="pt-PT" altLang="pt-PT" b="1" dirty="0"/>
          </a:p>
          <a:p>
            <a:pPr eaLnBrk="1" hangingPunct="1">
              <a:lnSpc>
                <a:spcPct val="80000"/>
              </a:lnSpc>
            </a:pPr>
            <a:endParaRPr lang="pt-PT" altLang="pt-PT" sz="1400" dirty="0"/>
          </a:p>
        </p:txBody>
      </p:sp>
    </p:spTree>
    <p:extLst>
      <p:ext uri="{BB962C8B-B14F-4D97-AF65-F5344CB8AC3E}">
        <p14:creationId xmlns:p14="http://schemas.microsoft.com/office/powerpoint/2010/main" val="33383037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smtClean="0"/>
              <a:t>Blake and Mouton’s Managerial Grid</a:t>
            </a:r>
            <a:endParaRPr lang="pt-PT" b="1" dirty="0"/>
          </a:p>
        </p:txBody>
      </p:sp>
      <p:sp>
        <p:nvSpPr>
          <p:cNvPr id="140291" name="Content Placeholder 2"/>
          <p:cNvSpPr>
            <a:spLocks noGrp="1"/>
          </p:cNvSpPr>
          <p:nvPr>
            <p:ph idx="1"/>
          </p:nvPr>
        </p:nvSpPr>
        <p:spPr/>
        <p:txBody>
          <a:bodyPr/>
          <a:lstStyle/>
          <a:p>
            <a:pPr algn="just" eaLnBrk="1" hangingPunct="1">
              <a:lnSpc>
                <a:spcPct val="80000"/>
              </a:lnSpc>
            </a:pPr>
            <a:r>
              <a:rPr lang="pt-PT" altLang="pt-PT" sz="2000" b="1" dirty="0" err="1"/>
              <a:t>Middle-of-the-road</a:t>
            </a:r>
            <a:r>
              <a:rPr lang="pt-PT" altLang="pt-PT" sz="2000" b="1" dirty="0"/>
              <a:t> </a:t>
            </a:r>
            <a:r>
              <a:rPr lang="pt-PT" altLang="pt-PT" sz="2000" b="1" dirty="0" err="1"/>
              <a:t>style</a:t>
            </a:r>
            <a:r>
              <a:rPr lang="pt-PT" altLang="pt-PT" sz="2000" dirty="0"/>
              <a:t> (</a:t>
            </a:r>
            <a:r>
              <a:rPr lang="pt-PT" altLang="pt-PT" sz="2000" dirty="0" err="1"/>
              <a:t>Medium</a:t>
            </a:r>
            <a:r>
              <a:rPr lang="pt-PT" altLang="pt-PT" sz="2000" dirty="0"/>
              <a:t> </a:t>
            </a:r>
            <a:r>
              <a:rPr lang="pt-PT" altLang="pt-PT" sz="2000" dirty="0" err="1"/>
              <a:t>Production</a:t>
            </a:r>
            <a:r>
              <a:rPr lang="pt-PT" altLang="pt-PT" sz="2000" dirty="0"/>
              <a:t> / </a:t>
            </a:r>
            <a:r>
              <a:rPr lang="pt-PT" altLang="pt-PT" sz="2000" dirty="0" err="1"/>
              <a:t>Medium</a:t>
            </a:r>
            <a:r>
              <a:rPr lang="pt-PT" altLang="pt-PT" sz="2000" dirty="0"/>
              <a:t> </a:t>
            </a:r>
            <a:r>
              <a:rPr lang="pt-PT" altLang="pt-PT" sz="2000" dirty="0" err="1"/>
              <a:t>People</a:t>
            </a:r>
            <a:r>
              <a:rPr lang="pt-PT" altLang="pt-PT" sz="2000" dirty="0"/>
              <a:t>). </a:t>
            </a:r>
          </a:p>
          <a:p>
            <a:pPr lvl="1" algn="just" eaLnBrk="1" hangingPunct="1">
              <a:lnSpc>
                <a:spcPct val="80000"/>
              </a:lnSpc>
            </a:pPr>
            <a:r>
              <a:rPr lang="pt-PT" altLang="pt-PT" sz="2000" dirty="0" err="1"/>
              <a:t>Description</a:t>
            </a:r>
            <a:r>
              <a:rPr lang="pt-PT" altLang="pt-PT" sz="2000" dirty="0"/>
              <a:t>: </a:t>
            </a:r>
            <a:r>
              <a:rPr lang="pt-PT" altLang="pt-PT" sz="2000" dirty="0" err="1"/>
              <a:t>The</a:t>
            </a:r>
            <a:r>
              <a:rPr lang="pt-PT" altLang="pt-PT" sz="2000" dirty="0"/>
              <a:t> manager tries to balance </a:t>
            </a:r>
            <a:r>
              <a:rPr lang="pt-PT" altLang="pt-PT" sz="2000" dirty="0" err="1"/>
              <a:t>between</a:t>
            </a:r>
            <a:r>
              <a:rPr lang="pt-PT" altLang="pt-PT" sz="2000" dirty="0"/>
              <a:t> </a:t>
            </a:r>
            <a:r>
              <a:rPr lang="pt-PT" altLang="pt-PT" sz="2000" dirty="0" err="1"/>
              <a:t>the</a:t>
            </a:r>
            <a:r>
              <a:rPr lang="pt-PT" altLang="pt-PT" sz="2000" dirty="0"/>
              <a:t> </a:t>
            </a:r>
            <a:r>
              <a:rPr lang="pt-PT" altLang="pt-PT" sz="2000" dirty="0" err="1"/>
              <a:t>competing</a:t>
            </a:r>
            <a:r>
              <a:rPr lang="pt-PT" altLang="pt-PT" sz="2000" dirty="0"/>
              <a:t> </a:t>
            </a:r>
            <a:r>
              <a:rPr lang="pt-PT" altLang="pt-PT" sz="2000" dirty="0" err="1"/>
              <a:t>goals</a:t>
            </a:r>
            <a:r>
              <a:rPr lang="pt-PT" altLang="pt-PT" sz="2000" dirty="0"/>
              <a:t> </a:t>
            </a:r>
            <a:r>
              <a:rPr lang="pt-PT" altLang="pt-PT" sz="2000" dirty="0" err="1"/>
              <a:t>of</a:t>
            </a:r>
            <a:r>
              <a:rPr lang="pt-PT" altLang="pt-PT" sz="2000" dirty="0"/>
              <a:t> </a:t>
            </a:r>
            <a:r>
              <a:rPr lang="pt-PT" altLang="pt-PT" sz="2000" dirty="0" err="1"/>
              <a:t>the</a:t>
            </a:r>
            <a:r>
              <a:rPr lang="pt-PT" altLang="pt-PT" sz="2000" dirty="0"/>
              <a:t> </a:t>
            </a:r>
            <a:r>
              <a:rPr lang="pt-PT" altLang="pt-PT" sz="2000" dirty="0" err="1"/>
              <a:t>company</a:t>
            </a:r>
            <a:r>
              <a:rPr lang="pt-PT" altLang="pt-PT" sz="2000" dirty="0"/>
              <a:t> </a:t>
            </a:r>
            <a:r>
              <a:rPr lang="pt-PT" altLang="pt-PT" sz="2000" dirty="0" err="1"/>
              <a:t>and</a:t>
            </a:r>
            <a:r>
              <a:rPr lang="pt-PT" altLang="pt-PT" sz="2000" dirty="0"/>
              <a:t> </a:t>
            </a:r>
            <a:r>
              <a:rPr lang="pt-PT" altLang="pt-PT" sz="2000" dirty="0" err="1"/>
              <a:t>the</a:t>
            </a:r>
            <a:r>
              <a:rPr lang="pt-PT" altLang="pt-PT" sz="2000" dirty="0"/>
              <a:t> </a:t>
            </a:r>
            <a:r>
              <a:rPr lang="pt-PT" altLang="pt-PT" sz="2000" dirty="0" err="1"/>
              <a:t>needs</a:t>
            </a:r>
            <a:r>
              <a:rPr lang="pt-PT" altLang="pt-PT" sz="2000" dirty="0"/>
              <a:t> </a:t>
            </a:r>
            <a:r>
              <a:rPr lang="pt-PT" altLang="pt-PT" sz="2000" dirty="0" err="1"/>
              <a:t>of</a:t>
            </a:r>
            <a:r>
              <a:rPr lang="pt-PT" altLang="pt-PT" sz="2000" dirty="0"/>
              <a:t> </a:t>
            </a:r>
            <a:r>
              <a:rPr lang="pt-PT" altLang="pt-PT" sz="2000" dirty="0" err="1"/>
              <a:t>the</a:t>
            </a:r>
            <a:r>
              <a:rPr lang="pt-PT" altLang="pt-PT" sz="2000" dirty="0"/>
              <a:t> </a:t>
            </a:r>
            <a:r>
              <a:rPr lang="pt-PT" altLang="pt-PT" sz="2000" dirty="0" err="1"/>
              <a:t>workers</a:t>
            </a:r>
            <a:r>
              <a:rPr lang="pt-PT" altLang="pt-PT" sz="2000" dirty="0"/>
              <a:t>. </a:t>
            </a:r>
          </a:p>
          <a:p>
            <a:pPr lvl="1" algn="just" eaLnBrk="1" hangingPunct="1">
              <a:lnSpc>
                <a:spcPct val="80000"/>
              </a:lnSpc>
            </a:pPr>
            <a:r>
              <a:rPr lang="pt-PT" altLang="pt-PT" sz="2000" dirty="0" err="1"/>
              <a:t>Characteristics</a:t>
            </a:r>
            <a:r>
              <a:rPr lang="pt-PT" altLang="pt-PT" sz="2000" dirty="0"/>
              <a:t>: </a:t>
            </a:r>
            <a:r>
              <a:rPr lang="pt-PT" altLang="pt-PT" sz="2000" dirty="0" err="1"/>
              <a:t>The</a:t>
            </a:r>
            <a:r>
              <a:rPr lang="pt-PT" altLang="pt-PT" sz="2000" dirty="0"/>
              <a:t> manager </a:t>
            </a:r>
            <a:r>
              <a:rPr lang="pt-PT" altLang="pt-PT" sz="2000" dirty="0" err="1"/>
              <a:t>gives</a:t>
            </a:r>
            <a:r>
              <a:rPr lang="pt-PT" altLang="pt-PT" sz="2000" dirty="0"/>
              <a:t> some </a:t>
            </a:r>
            <a:r>
              <a:rPr lang="pt-PT" altLang="pt-PT" sz="2000" dirty="0" err="1"/>
              <a:t>concern</a:t>
            </a:r>
            <a:r>
              <a:rPr lang="pt-PT" altLang="pt-PT" sz="2000" dirty="0"/>
              <a:t> to </a:t>
            </a:r>
            <a:r>
              <a:rPr lang="pt-PT" altLang="pt-PT" sz="2000" dirty="0" err="1"/>
              <a:t>both</a:t>
            </a:r>
            <a:r>
              <a:rPr lang="pt-PT" altLang="pt-PT" sz="2000" dirty="0"/>
              <a:t> </a:t>
            </a:r>
            <a:r>
              <a:rPr lang="pt-PT" altLang="pt-PT" sz="2000" dirty="0" err="1"/>
              <a:t>people</a:t>
            </a:r>
            <a:r>
              <a:rPr lang="pt-PT" altLang="pt-PT" sz="2000" dirty="0"/>
              <a:t> </a:t>
            </a:r>
            <a:r>
              <a:rPr lang="pt-PT" altLang="pt-PT" sz="2000" dirty="0" err="1"/>
              <a:t>and</a:t>
            </a:r>
            <a:r>
              <a:rPr lang="pt-PT" altLang="pt-PT" sz="2000" dirty="0"/>
              <a:t> </a:t>
            </a:r>
            <a:r>
              <a:rPr lang="pt-PT" altLang="pt-PT" sz="2000" dirty="0" err="1"/>
              <a:t>production</a:t>
            </a:r>
            <a:r>
              <a:rPr lang="pt-PT" altLang="pt-PT" sz="2000" dirty="0"/>
              <a:t>, </a:t>
            </a:r>
            <a:r>
              <a:rPr lang="pt-PT" altLang="pt-PT" sz="2000" dirty="0" err="1"/>
              <a:t>hoping</a:t>
            </a:r>
            <a:r>
              <a:rPr lang="pt-PT" altLang="pt-PT" sz="2000" dirty="0"/>
              <a:t> to </a:t>
            </a:r>
            <a:r>
              <a:rPr lang="pt-PT" altLang="pt-PT" sz="2000" dirty="0" err="1"/>
              <a:t>achieve</a:t>
            </a:r>
            <a:r>
              <a:rPr lang="pt-PT" altLang="pt-PT" sz="2000" dirty="0"/>
              <a:t> </a:t>
            </a:r>
            <a:r>
              <a:rPr lang="pt-PT" altLang="pt-PT" sz="2000" dirty="0" err="1"/>
              <a:t>acceptable</a:t>
            </a:r>
            <a:r>
              <a:rPr lang="pt-PT" altLang="pt-PT" sz="2000" dirty="0"/>
              <a:t> performance. </a:t>
            </a:r>
            <a:r>
              <a:rPr lang="pt-PT" altLang="pt-PT" sz="2000" dirty="0" err="1"/>
              <a:t>He</a:t>
            </a:r>
            <a:r>
              <a:rPr lang="pt-PT" altLang="pt-PT" sz="2000" dirty="0"/>
              <a:t> </a:t>
            </a:r>
            <a:r>
              <a:rPr lang="pt-PT" altLang="pt-PT" sz="2000" dirty="0" err="1"/>
              <a:t>believes</a:t>
            </a:r>
            <a:r>
              <a:rPr lang="pt-PT" altLang="pt-PT" sz="2000" dirty="0"/>
              <a:t> </a:t>
            </a:r>
            <a:r>
              <a:rPr lang="pt-PT" altLang="pt-PT" sz="2000" dirty="0" err="1"/>
              <a:t>this</a:t>
            </a:r>
            <a:r>
              <a:rPr lang="pt-PT" altLang="pt-PT" sz="2000" dirty="0"/>
              <a:t> </a:t>
            </a:r>
            <a:r>
              <a:rPr lang="pt-PT" altLang="pt-PT" sz="2000" dirty="0" err="1"/>
              <a:t>is</a:t>
            </a:r>
            <a:r>
              <a:rPr lang="pt-PT" altLang="pt-PT" sz="2000" dirty="0"/>
              <a:t> </a:t>
            </a:r>
            <a:r>
              <a:rPr lang="pt-PT" altLang="pt-PT" sz="2000" dirty="0" err="1"/>
              <a:t>the</a:t>
            </a:r>
            <a:r>
              <a:rPr lang="pt-PT" altLang="pt-PT" sz="2000" dirty="0"/>
              <a:t> </a:t>
            </a:r>
            <a:r>
              <a:rPr lang="pt-PT" altLang="pt-PT" sz="2000" dirty="0" err="1"/>
              <a:t>most</a:t>
            </a:r>
            <a:r>
              <a:rPr lang="pt-PT" altLang="pt-PT" sz="2000" dirty="0"/>
              <a:t> </a:t>
            </a:r>
            <a:r>
              <a:rPr lang="pt-PT" altLang="pt-PT" sz="2000" dirty="0" err="1"/>
              <a:t>anyone</a:t>
            </a:r>
            <a:r>
              <a:rPr lang="pt-PT" altLang="pt-PT" sz="2000" dirty="0"/>
              <a:t> can do.</a:t>
            </a:r>
          </a:p>
          <a:p>
            <a:pPr lvl="1" algn="just" eaLnBrk="1" hangingPunct="1">
              <a:lnSpc>
                <a:spcPct val="80000"/>
              </a:lnSpc>
            </a:pPr>
            <a:r>
              <a:rPr lang="pt-PT" altLang="pt-PT" sz="2000" dirty="0" err="1"/>
              <a:t>Results</a:t>
            </a:r>
            <a:r>
              <a:rPr lang="pt-PT" altLang="pt-PT" sz="2000" dirty="0"/>
              <a:t> in: </a:t>
            </a:r>
            <a:r>
              <a:rPr lang="pt-PT" altLang="pt-PT" sz="2000" dirty="0" err="1"/>
              <a:t>Compromises</a:t>
            </a:r>
            <a:r>
              <a:rPr lang="pt-PT" altLang="pt-PT" sz="2000" dirty="0"/>
              <a:t> in </a:t>
            </a:r>
            <a:r>
              <a:rPr lang="pt-PT" altLang="pt-PT" sz="2000" dirty="0" err="1"/>
              <a:t>which</a:t>
            </a:r>
            <a:r>
              <a:rPr lang="pt-PT" altLang="pt-PT" sz="2000" dirty="0"/>
              <a:t> </a:t>
            </a:r>
            <a:r>
              <a:rPr lang="pt-PT" altLang="pt-PT" sz="2000" dirty="0" err="1"/>
              <a:t>neither</a:t>
            </a:r>
            <a:r>
              <a:rPr lang="pt-PT" altLang="pt-PT" sz="2000" dirty="0"/>
              <a:t> </a:t>
            </a:r>
            <a:r>
              <a:rPr lang="pt-PT" altLang="pt-PT" sz="2000" dirty="0" err="1"/>
              <a:t>the</a:t>
            </a:r>
            <a:r>
              <a:rPr lang="pt-PT" altLang="pt-PT" sz="2000" dirty="0"/>
              <a:t> </a:t>
            </a:r>
            <a:r>
              <a:rPr lang="pt-PT" altLang="pt-PT" sz="2000" dirty="0" err="1"/>
              <a:t>production</a:t>
            </a:r>
            <a:r>
              <a:rPr lang="pt-PT" altLang="pt-PT" sz="2000" dirty="0"/>
              <a:t> </a:t>
            </a:r>
            <a:r>
              <a:rPr lang="pt-PT" altLang="pt-PT" sz="2000" dirty="0" err="1"/>
              <a:t>nor</a:t>
            </a:r>
            <a:r>
              <a:rPr lang="pt-PT" altLang="pt-PT" sz="2000" dirty="0"/>
              <a:t> </a:t>
            </a:r>
            <a:r>
              <a:rPr lang="pt-PT" altLang="pt-PT" sz="2000" dirty="0" err="1"/>
              <a:t>the</a:t>
            </a:r>
            <a:r>
              <a:rPr lang="pt-PT" altLang="pt-PT" sz="2000" dirty="0"/>
              <a:t> </a:t>
            </a:r>
            <a:r>
              <a:rPr lang="pt-PT" altLang="pt-PT" sz="2000" dirty="0" err="1"/>
              <a:t>people</a:t>
            </a:r>
            <a:r>
              <a:rPr lang="pt-PT" altLang="pt-PT" sz="2000" dirty="0"/>
              <a:t> </a:t>
            </a:r>
            <a:r>
              <a:rPr lang="pt-PT" altLang="pt-PT" sz="2000" dirty="0" err="1"/>
              <a:t>needs</a:t>
            </a:r>
            <a:r>
              <a:rPr lang="pt-PT" altLang="pt-PT" sz="2000" dirty="0"/>
              <a:t> are </a:t>
            </a:r>
            <a:r>
              <a:rPr lang="pt-PT" altLang="pt-PT" sz="2000" dirty="0" err="1"/>
              <a:t>fully</a:t>
            </a:r>
            <a:r>
              <a:rPr lang="pt-PT" altLang="pt-PT" sz="2000" dirty="0"/>
              <a:t> </a:t>
            </a:r>
            <a:r>
              <a:rPr lang="pt-PT" altLang="pt-PT" sz="2000" dirty="0" err="1"/>
              <a:t>met</a:t>
            </a:r>
            <a:r>
              <a:rPr lang="pt-PT" altLang="pt-PT" sz="2000" dirty="0"/>
              <a:t>.</a:t>
            </a:r>
            <a:endParaRPr lang="pt-PT" altLang="pt-PT" sz="2000" b="1" dirty="0"/>
          </a:p>
          <a:p>
            <a:pPr algn="just" eaLnBrk="1" hangingPunct="1">
              <a:lnSpc>
                <a:spcPct val="80000"/>
              </a:lnSpc>
            </a:pPr>
            <a:r>
              <a:rPr lang="pt-PT" altLang="pt-PT" sz="2000" b="1" dirty="0"/>
              <a:t>Team </a:t>
            </a:r>
            <a:r>
              <a:rPr lang="pt-PT" altLang="pt-PT" sz="2000" b="1" dirty="0" err="1"/>
              <a:t>style</a:t>
            </a:r>
            <a:r>
              <a:rPr lang="pt-PT" altLang="pt-PT" sz="2000" dirty="0"/>
              <a:t> (</a:t>
            </a:r>
            <a:r>
              <a:rPr lang="pt-PT" altLang="pt-PT" sz="2000" dirty="0" err="1"/>
              <a:t>High</a:t>
            </a:r>
            <a:r>
              <a:rPr lang="pt-PT" altLang="pt-PT" sz="2000" dirty="0"/>
              <a:t> </a:t>
            </a:r>
            <a:r>
              <a:rPr lang="pt-PT" altLang="pt-PT" sz="2000" dirty="0" err="1"/>
              <a:t>Production</a:t>
            </a:r>
            <a:r>
              <a:rPr lang="pt-PT" altLang="pt-PT" sz="2000" dirty="0"/>
              <a:t> / </a:t>
            </a:r>
            <a:r>
              <a:rPr lang="pt-PT" altLang="pt-PT" sz="2000" dirty="0" err="1"/>
              <a:t>High</a:t>
            </a:r>
            <a:r>
              <a:rPr lang="pt-PT" altLang="pt-PT" sz="2000" dirty="0"/>
              <a:t> </a:t>
            </a:r>
            <a:r>
              <a:rPr lang="pt-PT" altLang="pt-PT" sz="2000" dirty="0" err="1"/>
              <a:t>People</a:t>
            </a:r>
            <a:r>
              <a:rPr lang="pt-PT" altLang="pt-PT" sz="2000" dirty="0"/>
              <a:t>). </a:t>
            </a:r>
          </a:p>
          <a:p>
            <a:pPr lvl="1" algn="just" eaLnBrk="1" hangingPunct="1">
              <a:lnSpc>
                <a:spcPct val="80000"/>
              </a:lnSpc>
            </a:pPr>
            <a:r>
              <a:rPr lang="pt-PT" altLang="pt-PT" sz="2000" dirty="0" err="1"/>
              <a:t>Description</a:t>
            </a:r>
            <a:r>
              <a:rPr lang="pt-PT" altLang="pt-PT" sz="2000" dirty="0"/>
              <a:t>: </a:t>
            </a:r>
            <a:r>
              <a:rPr lang="pt-PT" altLang="pt-PT" sz="2000" dirty="0" err="1"/>
              <a:t>The</a:t>
            </a:r>
            <a:r>
              <a:rPr lang="pt-PT" altLang="pt-PT" sz="2000" dirty="0"/>
              <a:t> </a:t>
            </a:r>
            <a:r>
              <a:rPr lang="pt-PT" altLang="pt-PT" sz="2000" dirty="0" err="1"/>
              <a:t>ultimate</a:t>
            </a:r>
            <a:r>
              <a:rPr lang="pt-PT" altLang="pt-PT" sz="2000" dirty="0"/>
              <a:t>. </a:t>
            </a:r>
            <a:r>
              <a:rPr lang="pt-PT" altLang="pt-PT" sz="2000" dirty="0" err="1"/>
              <a:t>The</a:t>
            </a:r>
            <a:r>
              <a:rPr lang="pt-PT" altLang="pt-PT" sz="2000" dirty="0"/>
              <a:t> manager </a:t>
            </a:r>
            <a:r>
              <a:rPr lang="pt-PT" altLang="pt-PT" sz="2000" dirty="0" err="1"/>
              <a:t>pays</a:t>
            </a:r>
            <a:r>
              <a:rPr lang="pt-PT" altLang="pt-PT" sz="2000" dirty="0"/>
              <a:t> </a:t>
            </a:r>
            <a:r>
              <a:rPr lang="pt-PT" altLang="pt-PT" sz="2000" dirty="0" err="1"/>
              <a:t>high</a:t>
            </a:r>
            <a:r>
              <a:rPr lang="pt-PT" altLang="pt-PT" sz="2000" dirty="0"/>
              <a:t> </a:t>
            </a:r>
            <a:r>
              <a:rPr lang="pt-PT" altLang="pt-PT" sz="2000" dirty="0" err="1"/>
              <a:t>concern</a:t>
            </a:r>
            <a:r>
              <a:rPr lang="pt-PT" altLang="pt-PT" sz="2000" dirty="0"/>
              <a:t> to </a:t>
            </a:r>
            <a:r>
              <a:rPr lang="pt-PT" altLang="pt-PT" sz="2000" dirty="0" err="1"/>
              <a:t>both</a:t>
            </a:r>
            <a:r>
              <a:rPr lang="pt-PT" altLang="pt-PT" sz="2000" dirty="0"/>
              <a:t> </a:t>
            </a:r>
            <a:r>
              <a:rPr lang="pt-PT" altLang="pt-PT" sz="2000" dirty="0" err="1"/>
              <a:t>people</a:t>
            </a:r>
            <a:r>
              <a:rPr lang="pt-PT" altLang="pt-PT" sz="2000" dirty="0"/>
              <a:t> </a:t>
            </a:r>
            <a:r>
              <a:rPr lang="pt-PT" altLang="pt-PT" sz="2000" dirty="0" err="1"/>
              <a:t>and</a:t>
            </a:r>
            <a:r>
              <a:rPr lang="pt-PT" altLang="pt-PT" sz="2000" dirty="0"/>
              <a:t> </a:t>
            </a:r>
            <a:r>
              <a:rPr lang="pt-PT" altLang="pt-PT" sz="2000" dirty="0" err="1"/>
              <a:t>production</a:t>
            </a:r>
            <a:r>
              <a:rPr lang="pt-PT" altLang="pt-PT" sz="2000" dirty="0"/>
              <a:t>. </a:t>
            </a:r>
            <a:r>
              <a:rPr lang="pt-PT" altLang="pt-PT" sz="2000" dirty="0" err="1"/>
              <a:t>Motivation</a:t>
            </a:r>
            <a:r>
              <a:rPr lang="pt-PT" altLang="pt-PT" sz="2000" dirty="0"/>
              <a:t> </a:t>
            </a:r>
            <a:r>
              <a:rPr lang="pt-PT" altLang="pt-PT" sz="2000" dirty="0" err="1"/>
              <a:t>is</a:t>
            </a:r>
            <a:r>
              <a:rPr lang="pt-PT" altLang="pt-PT" sz="2000" dirty="0"/>
              <a:t> </a:t>
            </a:r>
            <a:r>
              <a:rPr lang="pt-PT" altLang="pt-PT" sz="2000" dirty="0" err="1"/>
              <a:t>high</a:t>
            </a:r>
            <a:r>
              <a:rPr lang="pt-PT" altLang="pt-PT" sz="2000" dirty="0"/>
              <a:t>.</a:t>
            </a:r>
          </a:p>
          <a:p>
            <a:pPr lvl="1" algn="just" eaLnBrk="1" hangingPunct="1">
              <a:lnSpc>
                <a:spcPct val="80000"/>
              </a:lnSpc>
            </a:pPr>
            <a:r>
              <a:rPr lang="pt-PT" altLang="pt-PT" sz="2000" dirty="0" err="1"/>
              <a:t>Characteristics</a:t>
            </a:r>
            <a:r>
              <a:rPr lang="pt-PT" altLang="pt-PT" sz="2000" dirty="0"/>
              <a:t>: </a:t>
            </a:r>
            <a:r>
              <a:rPr lang="pt-PT" altLang="pt-PT" sz="2000" dirty="0" err="1"/>
              <a:t>This</a:t>
            </a:r>
            <a:r>
              <a:rPr lang="pt-PT" altLang="pt-PT" sz="2000" dirty="0"/>
              <a:t> soft </a:t>
            </a:r>
            <a:r>
              <a:rPr lang="pt-PT" altLang="pt-PT" sz="2000" dirty="0" err="1"/>
              <a:t>style</a:t>
            </a:r>
            <a:r>
              <a:rPr lang="pt-PT" altLang="pt-PT" sz="2000" dirty="0"/>
              <a:t> </a:t>
            </a:r>
            <a:r>
              <a:rPr lang="pt-PT" altLang="pt-PT" sz="2000" dirty="0" err="1"/>
              <a:t>is</a:t>
            </a:r>
            <a:r>
              <a:rPr lang="pt-PT" altLang="pt-PT" sz="2000" dirty="0"/>
              <a:t> </a:t>
            </a:r>
            <a:r>
              <a:rPr lang="pt-PT" altLang="pt-PT" sz="2000" dirty="0" err="1"/>
              <a:t>based</a:t>
            </a:r>
            <a:r>
              <a:rPr lang="pt-PT" altLang="pt-PT" sz="2000" dirty="0"/>
              <a:t> </a:t>
            </a:r>
            <a:r>
              <a:rPr lang="pt-PT" altLang="pt-PT" sz="2000" dirty="0" err="1"/>
              <a:t>on</a:t>
            </a:r>
            <a:r>
              <a:rPr lang="pt-PT" altLang="pt-PT" sz="2000" dirty="0"/>
              <a:t> </a:t>
            </a:r>
            <a:r>
              <a:rPr lang="pt-PT" altLang="pt-PT" sz="2000" dirty="0" err="1"/>
              <a:t>the</a:t>
            </a:r>
            <a:r>
              <a:rPr lang="pt-PT" altLang="pt-PT" sz="2000" dirty="0"/>
              <a:t> </a:t>
            </a:r>
            <a:r>
              <a:rPr lang="pt-PT" altLang="pt-PT" sz="2000" dirty="0" err="1"/>
              <a:t>propositions</a:t>
            </a:r>
            <a:r>
              <a:rPr lang="pt-PT" altLang="pt-PT" sz="2000" dirty="0"/>
              <a:t> </a:t>
            </a:r>
            <a:r>
              <a:rPr lang="pt-PT" altLang="pt-PT" sz="2000" dirty="0" err="1"/>
              <a:t>of</a:t>
            </a:r>
            <a:r>
              <a:rPr lang="pt-PT" altLang="pt-PT" sz="2000" dirty="0"/>
              <a:t> </a:t>
            </a:r>
            <a:r>
              <a:rPr lang="pt-PT" altLang="pt-PT" sz="2000" dirty="0" err="1">
                <a:hlinkClick r:id="rId2"/>
              </a:rPr>
              <a:t>Theory</a:t>
            </a:r>
            <a:r>
              <a:rPr lang="pt-PT" altLang="pt-PT" sz="2000" dirty="0">
                <a:hlinkClick r:id="rId2"/>
              </a:rPr>
              <a:t> Y </a:t>
            </a:r>
            <a:r>
              <a:rPr lang="pt-PT" altLang="pt-PT" sz="2000" dirty="0" err="1">
                <a:hlinkClick r:id="rId2"/>
              </a:rPr>
              <a:t>of</a:t>
            </a:r>
            <a:r>
              <a:rPr lang="pt-PT" altLang="pt-PT" sz="2000" dirty="0">
                <a:hlinkClick r:id="rId2"/>
              </a:rPr>
              <a:t> Douglas </a:t>
            </a:r>
            <a:r>
              <a:rPr lang="pt-PT" altLang="pt-PT" sz="2000" dirty="0" err="1">
                <a:hlinkClick r:id="rId2"/>
              </a:rPr>
              <a:t>McGregor</a:t>
            </a:r>
            <a:r>
              <a:rPr lang="pt-PT" altLang="pt-PT" sz="2000" dirty="0"/>
              <a:t>. </a:t>
            </a:r>
            <a:r>
              <a:rPr lang="pt-PT" altLang="pt-PT" sz="2000" dirty="0" err="1"/>
              <a:t>The</a:t>
            </a:r>
            <a:r>
              <a:rPr lang="pt-PT" altLang="pt-PT" sz="2000" dirty="0"/>
              <a:t> manager </a:t>
            </a:r>
            <a:r>
              <a:rPr lang="pt-PT" altLang="pt-PT" sz="2000" dirty="0" err="1"/>
              <a:t>encourages</a:t>
            </a:r>
            <a:r>
              <a:rPr lang="pt-PT" altLang="pt-PT" sz="2000" dirty="0"/>
              <a:t> </a:t>
            </a:r>
            <a:r>
              <a:rPr lang="pt-PT" altLang="pt-PT" sz="2000" dirty="0" err="1"/>
              <a:t>teamwork</a:t>
            </a:r>
            <a:r>
              <a:rPr lang="pt-PT" altLang="pt-PT" sz="2000" dirty="0"/>
              <a:t> </a:t>
            </a:r>
            <a:r>
              <a:rPr lang="pt-PT" altLang="pt-PT" sz="2000" dirty="0" err="1"/>
              <a:t>and</a:t>
            </a:r>
            <a:r>
              <a:rPr lang="pt-PT" altLang="pt-PT" sz="2000" dirty="0"/>
              <a:t> </a:t>
            </a:r>
            <a:r>
              <a:rPr lang="pt-PT" altLang="pt-PT" sz="2000" dirty="0" err="1"/>
              <a:t>commitment</a:t>
            </a:r>
            <a:r>
              <a:rPr lang="pt-PT" altLang="pt-PT" sz="2000" dirty="0"/>
              <a:t> </a:t>
            </a:r>
            <a:r>
              <a:rPr lang="pt-PT" altLang="pt-PT" sz="2000" dirty="0" err="1"/>
              <a:t>among</a:t>
            </a:r>
            <a:r>
              <a:rPr lang="pt-PT" altLang="pt-PT" sz="2000" dirty="0"/>
              <a:t> </a:t>
            </a:r>
            <a:r>
              <a:rPr lang="pt-PT" altLang="pt-PT" sz="2000" dirty="0" err="1"/>
              <a:t>employees</a:t>
            </a:r>
            <a:r>
              <a:rPr lang="pt-PT" altLang="pt-PT" sz="2000" dirty="0"/>
              <a:t>. </a:t>
            </a:r>
            <a:r>
              <a:rPr lang="pt-PT" altLang="pt-PT" sz="2000" dirty="0" err="1"/>
              <a:t>This</a:t>
            </a:r>
            <a:r>
              <a:rPr lang="pt-PT" altLang="pt-PT" sz="2000" dirty="0"/>
              <a:t> </a:t>
            </a:r>
            <a:r>
              <a:rPr lang="pt-PT" altLang="pt-PT" sz="2000" dirty="0" err="1"/>
              <a:t>style</a:t>
            </a:r>
            <a:r>
              <a:rPr lang="pt-PT" altLang="pt-PT" sz="2000" dirty="0"/>
              <a:t> </a:t>
            </a:r>
            <a:r>
              <a:rPr lang="pt-PT" altLang="pt-PT" sz="2000" dirty="0" err="1"/>
              <a:t>emphasizes</a:t>
            </a:r>
            <a:r>
              <a:rPr lang="pt-PT" altLang="pt-PT" sz="2000" dirty="0"/>
              <a:t> </a:t>
            </a:r>
            <a:r>
              <a:rPr lang="pt-PT" altLang="pt-PT" sz="2000" dirty="0" err="1"/>
              <a:t>making</a:t>
            </a:r>
            <a:r>
              <a:rPr lang="pt-PT" altLang="pt-PT" sz="2000" dirty="0"/>
              <a:t> </a:t>
            </a:r>
            <a:r>
              <a:rPr lang="pt-PT" altLang="pt-PT" sz="2000" dirty="0" err="1"/>
              <a:t>employees</a:t>
            </a:r>
            <a:r>
              <a:rPr lang="pt-PT" altLang="pt-PT" sz="2000" dirty="0"/>
              <a:t> </a:t>
            </a:r>
            <a:r>
              <a:rPr lang="pt-PT" altLang="pt-PT" sz="2000" dirty="0" err="1"/>
              <a:t>feel</a:t>
            </a:r>
            <a:r>
              <a:rPr lang="pt-PT" altLang="pt-PT" sz="2000" dirty="0"/>
              <a:t> </a:t>
            </a:r>
            <a:r>
              <a:rPr lang="pt-PT" altLang="pt-PT" sz="2000" dirty="0" err="1"/>
              <a:t>part</a:t>
            </a:r>
            <a:r>
              <a:rPr lang="pt-PT" altLang="pt-PT" sz="2000" dirty="0"/>
              <a:t> </a:t>
            </a:r>
            <a:r>
              <a:rPr lang="pt-PT" altLang="pt-PT" sz="2000" dirty="0" err="1"/>
              <a:t>of</a:t>
            </a:r>
            <a:r>
              <a:rPr lang="pt-PT" altLang="pt-PT" sz="2000" dirty="0"/>
              <a:t> </a:t>
            </a:r>
            <a:r>
              <a:rPr lang="pt-PT" altLang="pt-PT" sz="2000" dirty="0" err="1"/>
              <a:t>the</a:t>
            </a:r>
            <a:r>
              <a:rPr lang="pt-PT" altLang="pt-PT" sz="2000" dirty="0"/>
              <a:t> </a:t>
            </a:r>
            <a:r>
              <a:rPr lang="pt-PT" altLang="pt-PT" sz="2000" dirty="0" err="1"/>
              <a:t>company-family</a:t>
            </a:r>
            <a:r>
              <a:rPr lang="pt-PT" altLang="pt-PT" sz="2000" dirty="0"/>
              <a:t>, </a:t>
            </a:r>
            <a:r>
              <a:rPr lang="pt-PT" altLang="pt-PT" sz="2000" dirty="0" err="1"/>
              <a:t>and</a:t>
            </a:r>
            <a:r>
              <a:rPr lang="pt-PT" altLang="pt-PT" sz="2000" dirty="0"/>
              <a:t> </a:t>
            </a:r>
            <a:r>
              <a:rPr lang="pt-PT" altLang="pt-PT" sz="2000" dirty="0" err="1"/>
              <a:t>involving</a:t>
            </a:r>
            <a:r>
              <a:rPr lang="pt-PT" altLang="pt-PT" sz="2000" dirty="0"/>
              <a:t> </a:t>
            </a:r>
            <a:r>
              <a:rPr lang="pt-PT" altLang="pt-PT" sz="2000" dirty="0" err="1"/>
              <a:t>them</a:t>
            </a:r>
            <a:r>
              <a:rPr lang="pt-PT" altLang="pt-PT" sz="2000" dirty="0"/>
              <a:t> in </a:t>
            </a:r>
            <a:r>
              <a:rPr lang="pt-PT" altLang="pt-PT" sz="2000" dirty="0" err="1"/>
              <a:t>understanding</a:t>
            </a:r>
            <a:r>
              <a:rPr lang="pt-PT" altLang="pt-PT" sz="2000" dirty="0"/>
              <a:t> </a:t>
            </a:r>
            <a:r>
              <a:rPr lang="pt-PT" altLang="pt-PT" sz="2000" dirty="0" err="1"/>
              <a:t>organizational</a:t>
            </a:r>
            <a:r>
              <a:rPr lang="pt-PT" altLang="pt-PT" sz="2000" dirty="0"/>
              <a:t> </a:t>
            </a:r>
            <a:r>
              <a:rPr lang="pt-PT" altLang="pt-PT" sz="2000" dirty="0" err="1"/>
              <a:t>purpose</a:t>
            </a:r>
            <a:r>
              <a:rPr lang="pt-PT" altLang="pt-PT" sz="2000" dirty="0"/>
              <a:t> </a:t>
            </a:r>
            <a:r>
              <a:rPr lang="pt-PT" altLang="pt-PT" sz="2000" dirty="0" err="1"/>
              <a:t>and</a:t>
            </a:r>
            <a:r>
              <a:rPr lang="pt-PT" altLang="pt-PT" sz="2000" dirty="0"/>
              <a:t> </a:t>
            </a:r>
            <a:r>
              <a:rPr lang="pt-PT" altLang="pt-PT" sz="2000" dirty="0" err="1"/>
              <a:t>determining</a:t>
            </a:r>
            <a:r>
              <a:rPr lang="pt-PT" altLang="pt-PT" sz="2000" dirty="0"/>
              <a:t> </a:t>
            </a:r>
            <a:r>
              <a:rPr lang="pt-PT" altLang="pt-PT" sz="2000" dirty="0" err="1"/>
              <a:t>production</a:t>
            </a:r>
            <a:r>
              <a:rPr lang="pt-PT" altLang="pt-PT" sz="2000" dirty="0"/>
              <a:t> </a:t>
            </a:r>
            <a:r>
              <a:rPr lang="pt-PT" altLang="pt-PT" sz="2000" dirty="0" err="1"/>
              <a:t>needs</a:t>
            </a:r>
            <a:r>
              <a:rPr lang="pt-PT" altLang="pt-PT" sz="2000" dirty="0"/>
              <a:t>.</a:t>
            </a:r>
          </a:p>
          <a:p>
            <a:pPr lvl="1" algn="just" eaLnBrk="1" hangingPunct="1">
              <a:lnSpc>
                <a:spcPct val="80000"/>
              </a:lnSpc>
            </a:pPr>
            <a:r>
              <a:rPr lang="pt-PT" altLang="pt-PT" sz="2000" dirty="0" err="1"/>
              <a:t>Results</a:t>
            </a:r>
            <a:r>
              <a:rPr lang="pt-PT" altLang="pt-PT" sz="2000" dirty="0"/>
              <a:t> in: Team </a:t>
            </a:r>
            <a:r>
              <a:rPr lang="pt-PT" altLang="pt-PT" sz="2000" dirty="0" err="1"/>
              <a:t>environment</a:t>
            </a:r>
            <a:r>
              <a:rPr lang="pt-PT" altLang="pt-PT" sz="2000" dirty="0"/>
              <a:t> </a:t>
            </a:r>
            <a:r>
              <a:rPr lang="pt-PT" altLang="pt-PT" sz="2000" dirty="0" err="1"/>
              <a:t>based</a:t>
            </a:r>
            <a:r>
              <a:rPr lang="pt-PT" altLang="pt-PT" sz="2000" dirty="0"/>
              <a:t> </a:t>
            </a:r>
            <a:r>
              <a:rPr lang="pt-PT" altLang="pt-PT" sz="2000" dirty="0" err="1"/>
              <a:t>on</a:t>
            </a:r>
            <a:r>
              <a:rPr lang="pt-PT" altLang="pt-PT" sz="2000" dirty="0"/>
              <a:t> trust </a:t>
            </a:r>
            <a:r>
              <a:rPr lang="pt-PT" altLang="pt-PT" sz="2000" dirty="0" err="1"/>
              <a:t>and</a:t>
            </a:r>
            <a:r>
              <a:rPr lang="pt-PT" altLang="pt-PT" sz="2000" dirty="0"/>
              <a:t> </a:t>
            </a:r>
            <a:r>
              <a:rPr lang="pt-PT" altLang="pt-PT" sz="2000" dirty="0" err="1"/>
              <a:t>respect</a:t>
            </a:r>
            <a:r>
              <a:rPr lang="pt-PT" altLang="pt-PT" sz="2000" dirty="0"/>
              <a:t>, </a:t>
            </a:r>
            <a:r>
              <a:rPr lang="pt-PT" altLang="pt-PT" sz="2000" dirty="0" err="1"/>
              <a:t>which</a:t>
            </a:r>
            <a:r>
              <a:rPr lang="pt-PT" altLang="pt-PT" sz="2000" dirty="0"/>
              <a:t> leads to </a:t>
            </a:r>
            <a:r>
              <a:rPr lang="pt-PT" altLang="pt-PT" sz="2000" dirty="0" err="1"/>
              <a:t>high</a:t>
            </a:r>
            <a:r>
              <a:rPr lang="pt-PT" altLang="pt-PT" sz="2000" dirty="0"/>
              <a:t> </a:t>
            </a:r>
            <a:r>
              <a:rPr lang="pt-PT" altLang="pt-PT" sz="2000" dirty="0" err="1"/>
              <a:t>satisfaction</a:t>
            </a:r>
            <a:r>
              <a:rPr lang="pt-PT" altLang="pt-PT" sz="2000" dirty="0"/>
              <a:t> </a:t>
            </a:r>
            <a:r>
              <a:rPr lang="pt-PT" altLang="pt-PT" sz="2000" dirty="0" err="1"/>
              <a:t>and</a:t>
            </a:r>
            <a:r>
              <a:rPr lang="pt-PT" altLang="pt-PT" sz="2000" dirty="0"/>
              <a:t> </a:t>
            </a:r>
            <a:r>
              <a:rPr lang="pt-PT" altLang="pt-PT" sz="2000" dirty="0" err="1"/>
              <a:t>motivation</a:t>
            </a:r>
            <a:r>
              <a:rPr lang="pt-PT" altLang="pt-PT" sz="2000" dirty="0"/>
              <a:t> </a:t>
            </a:r>
            <a:r>
              <a:rPr lang="pt-PT" altLang="pt-PT" sz="2000" dirty="0" err="1"/>
              <a:t>and</a:t>
            </a:r>
            <a:r>
              <a:rPr lang="pt-PT" altLang="pt-PT" sz="2000" dirty="0"/>
              <a:t>, as a </a:t>
            </a:r>
            <a:r>
              <a:rPr lang="pt-PT" altLang="pt-PT" sz="2000" dirty="0" err="1"/>
              <a:t>result</a:t>
            </a:r>
            <a:r>
              <a:rPr lang="pt-PT" altLang="pt-PT" sz="2000" dirty="0"/>
              <a:t>, </a:t>
            </a:r>
            <a:r>
              <a:rPr lang="pt-PT" altLang="pt-PT" sz="2000" dirty="0" err="1"/>
              <a:t>high</a:t>
            </a:r>
            <a:r>
              <a:rPr lang="pt-PT" altLang="pt-PT" sz="2000" dirty="0"/>
              <a:t> </a:t>
            </a:r>
            <a:r>
              <a:rPr lang="pt-PT" altLang="pt-PT" sz="2000" dirty="0" err="1"/>
              <a:t>production</a:t>
            </a:r>
            <a:r>
              <a:rPr lang="pt-PT" altLang="pt-PT" sz="2000" dirty="0"/>
              <a:t>.</a:t>
            </a:r>
          </a:p>
          <a:p>
            <a:endParaRPr lang="pt-PT" altLang="pt-PT" dirty="0" smtClean="0"/>
          </a:p>
        </p:txBody>
      </p:sp>
    </p:spTree>
    <p:extLst>
      <p:ext uri="{BB962C8B-B14F-4D97-AF65-F5344CB8AC3E}">
        <p14:creationId xmlns:p14="http://schemas.microsoft.com/office/powerpoint/2010/main" val="30762818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normAutofit/>
          </a:bodyPr>
          <a:lstStyle/>
          <a:p>
            <a:pPr algn="ctr" eaLnBrk="1" hangingPunct="1">
              <a:defRPr/>
            </a:pPr>
            <a:r>
              <a:rPr lang="pt-PT" altLang="ja-JP" b="1" dirty="0">
                <a:ea typeface="ＭＳ Ｐゴシック" charset="-128"/>
              </a:rPr>
              <a:t>Blake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Mouton’s</a:t>
            </a:r>
            <a:r>
              <a:rPr lang="pt-PT" altLang="ja-JP" b="1" dirty="0">
                <a:ea typeface="ＭＳ Ｐゴシック" charset="-128"/>
              </a:rPr>
              <a:t> </a:t>
            </a:r>
            <a:r>
              <a:rPr lang="pt-PT" altLang="ja-JP" b="1" dirty="0" err="1">
                <a:ea typeface="ＭＳ Ｐゴシック" charset="-128"/>
              </a:rPr>
              <a:t>Managerial</a:t>
            </a:r>
            <a:r>
              <a:rPr lang="pt-PT" altLang="ja-JP" b="1" dirty="0">
                <a:ea typeface="ＭＳ Ｐゴシック" charset="-128"/>
              </a:rPr>
              <a:t> </a:t>
            </a:r>
            <a:r>
              <a:rPr lang="pt-PT" altLang="ja-JP" b="1" dirty="0" err="1">
                <a:ea typeface="ＭＳ Ｐゴシック" charset="-128"/>
              </a:rPr>
              <a:t>Grid</a:t>
            </a:r>
            <a:endParaRPr lang="pt-PT" b="1" dirty="0"/>
          </a:p>
        </p:txBody>
      </p:sp>
      <p:sp>
        <p:nvSpPr>
          <p:cNvPr id="141315" name="Rectangle 3"/>
          <p:cNvSpPr>
            <a:spLocks noGrp="1" noChangeArrowheads="1"/>
          </p:cNvSpPr>
          <p:nvPr>
            <p:ph type="body" idx="1"/>
          </p:nvPr>
        </p:nvSpPr>
        <p:spPr/>
        <p:txBody>
          <a:bodyPr>
            <a:noAutofit/>
          </a:bodyPr>
          <a:lstStyle/>
          <a:p>
            <a:pPr algn="just">
              <a:lnSpc>
                <a:spcPct val="80000"/>
              </a:lnSpc>
            </a:pPr>
            <a:r>
              <a:rPr lang="pt-PT" altLang="pt-PT" sz="1600" dirty="0" err="1" smtClean="0"/>
              <a:t>While</a:t>
            </a:r>
            <a:r>
              <a:rPr lang="pt-PT" altLang="pt-PT" sz="1600" dirty="0" smtClean="0"/>
              <a:t> </a:t>
            </a:r>
            <a:r>
              <a:rPr lang="pt-PT" altLang="pt-PT" sz="1600" dirty="0" err="1"/>
              <a:t>acting</a:t>
            </a:r>
            <a:r>
              <a:rPr lang="pt-PT" altLang="pt-PT" sz="1600" dirty="0"/>
              <a:t> as </a:t>
            </a:r>
            <a:r>
              <a:rPr lang="pt-PT" altLang="pt-PT" sz="1600" dirty="0" err="1"/>
              <a:t>advisors</a:t>
            </a:r>
            <a:r>
              <a:rPr lang="pt-PT" altLang="pt-PT" sz="1600" dirty="0"/>
              <a:t> to </a:t>
            </a:r>
            <a:r>
              <a:rPr lang="pt-PT" altLang="pt-PT" sz="1600" dirty="0" err="1"/>
              <a:t>Exxon</a:t>
            </a:r>
            <a:r>
              <a:rPr lang="pt-PT" altLang="pt-PT" sz="1600" dirty="0"/>
              <a:t>, Robert Blake </a:t>
            </a:r>
            <a:r>
              <a:rPr lang="pt-PT" altLang="pt-PT" sz="1600" dirty="0" err="1"/>
              <a:t>and</a:t>
            </a:r>
            <a:r>
              <a:rPr lang="pt-PT" altLang="pt-PT" sz="1600" dirty="0"/>
              <a:t> Jane </a:t>
            </a:r>
            <a:r>
              <a:rPr lang="pt-PT" altLang="pt-PT" sz="1600" dirty="0" err="1"/>
              <a:t>Mouton</a:t>
            </a:r>
            <a:r>
              <a:rPr lang="pt-PT" altLang="pt-PT" sz="1600" dirty="0"/>
              <a:t> </a:t>
            </a:r>
            <a:r>
              <a:rPr lang="pt-PT" altLang="pt-PT" sz="1600" dirty="0" err="1"/>
              <a:t>concluded</a:t>
            </a:r>
            <a:r>
              <a:rPr lang="pt-PT" altLang="pt-PT" sz="1600" dirty="0"/>
              <a:t> </a:t>
            </a:r>
            <a:r>
              <a:rPr lang="pt-PT" altLang="pt-PT" sz="1600" dirty="0" err="1"/>
              <a:t>that</a:t>
            </a:r>
            <a:r>
              <a:rPr lang="pt-PT" altLang="pt-PT" sz="1600" dirty="0"/>
              <a:t> </a:t>
            </a:r>
            <a:r>
              <a:rPr lang="pt-PT" altLang="pt-PT" sz="1600" dirty="0" err="1"/>
              <a:t>there</a:t>
            </a:r>
            <a:r>
              <a:rPr lang="pt-PT" altLang="pt-PT" sz="1600" dirty="0"/>
              <a:t> are </a:t>
            </a:r>
            <a:r>
              <a:rPr lang="pt-PT" altLang="pt-PT" sz="1600" dirty="0" err="1"/>
              <a:t>many</a:t>
            </a:r>
            <a:r>
              <a:rPr lang="pt-PT" altLang="pt-PT" sz="1600" dirty="0"/>
              <a:t> </a:t>
            </a:r>
            <a:r>
              <a:rPr lang="pt-PT" altLang="pt-PT" sz="1600" dirty="0" err="1"/>
              <a:t>behaviors</a:t>
            </a:r>
            <a:r>
              <a:rPr lang="pt-PT" altLang="pt-PT" sz="1600" dirty="0"/>
              <a:t> </a:t>
            </a:r>
            <a:r>
              <a:rPr lang="pt-PT" altLang="pt-PT" sz="1600" dirty="0" err="1"/>
              <a:t>and</a:t>
            </a:r>
            <a:r>
              <a:rPr lang="pt-PT" altLang="pt-PT" sz="1600" dirty="0"/>
              <a:t> </a:t>
            </a:r>
            <a:r>
              <a:rPr lang="pt-PT" altLang="pt-PT" sz="1600" dirty="0" err="1"/>
              <a:t>motivations</a:t>
            </a:r>
            <a:r>
              <a:rPr lang="pt-PT" altLang="pt-PT" sz="1600" dirty="0"/>
              <a:t> in </a:t>
            </a:r>
            <a:r>
              <a:rPr lang="pt-PT" altLang="pt-PT" sz="1600" dirty="0" err="1"/>
              <a:t>the</a:t>
            </a:r>
            <a:r>
              <a:rPr lang="pt-PT" altLang="pt-PT" sz="1600" dirty="0"/>
              <a:t> </a:t>
            </a:r>
            <a:r>
              <a:rPr lang="pt-PT" altLang="pt-PT" sz="1600" dirty="0" err="1"/>
              <a:t>middle</a:t>
            </a:r>
            <a:r>
              <a:rPr lang="pt-PT" altLang="pt-PT" sz="1600" dirty="0"/>
              <a:t> </a:t>
            </a:r>
            <a:r>
              <a:rPr lang="pt-PT" altLang="pt-PT" sz="1600" dirty="0" err="1"/>
              <a:t>of</a:t>
            </a:r>
            <a:r>
              <a:rPr lang="pt-PT" altLang="pt-PT" sz="1600" dirty="0"/>
              <a:t> </a:t>
            </a:r>
            <a:r>
              <a:rPr lang="pt-PT" altLang="pt-PT" sz="1600" dirty="0" err="1"/>
              <a:t>the</a:t>
            </a:r>
            <a:r>
              <a:rPr lang="pt-PT" altLang="pt-PT" sz="1600" dirty="0"/>
              <a:t> X </a:t>
            </a:r>
            <a:r>
              <a:rPr lang="pt-PT" altLang="pt-PT" sz="1600" dirty="0" err="1"/>
              <a:t>and</a:t>
            </a:r>
            <a:r>
              <a:rPr lang="pt-PT" altLang="pt-PT" sz="1600" dirty="0"/>
              <a:t> Y extremes </a:t>
            </a:r>
            <a:r>
              <a:rPr lang="pt-PT" altLang="pt-PT" sz="1600" dirty="0" err="1"/>
              <a:t>of</a:t>
            </a:r>
            <a:r>
              <a:rPr lang="pt-PT" altLang="pt-PT" sz="1600" dirty="0"/>
              <a:t> Douglas </a:t>
            </a:r>
            <a:r>
              <a:rPr lang="pt-PT" altLang="pt-PT" sz="1600" dirty="0" err="1"/>
              <a:t>McGregor</a:t>
            </a:r>
            <a:r>
              <a:rPr lang="pt-PT" altLang="pt-PT" sz="1600" dirty="0"/>
              <a:t>. Blake </a:t>
            </a:r>
            <a:r>
              <a:rPr lang="pt-PT" altLang="pt-PT" sz="1600" dirty="0" err="1"/>
              <a:t>and</a:t>
            </a:r>
            <a:r>
              <a:rPr lang="pt-PT" altLang="pt-PT" sz="1600" dirty="0"/>
              <a:t> </a:t>
            </a:r>
            <a:r>
              <a:rPr lang="pt-PT" altLang="pt-PT" sz="1600" dirty="0" err="1"/>
              <a:t>Mouton</a:t>
            </a:r>
            <a:r>
              <a:rPr lang="pt-PT" altLang="pt-PT" sz="1600" dirty="0"/>
              <a:t> </a:t>
            </a:r>
            <a:r>
              <a:rPr lang="pt-PT" altLang="pt-PT" sz="1600" dirty="0" err="1"/>
              <a:t>found</a:t>
            </a:r>
            <a:r>
              <a:rPr lang="pt-PT" altLang="pt-PT" sz="1600" dirty="0"/>
              <a:t> </a:t>
            </a:r>
            <a:r>
              <a:rPr lang="pt-PT" altLang="pt-PT" sz="1600" dirty="0" err="1"/>
              <a:t>that</a:t>
            </a:r>
            <a:r>
              <a:rPr lang="pt-PT" altLang="pt-PT" sz="1600" dirty="0"/>
              <a:t> a management </a:t>
            </a:r>
            <a:r>
              <a:rPr lang="pt-PT" altLang="pt-PT" sz="1600" dirty="0" err="1"/>
              <a:t>behavior</a:t>
            </a:r>
            <a:r>
              <a:rPr lang="pt-PT" altLang="pt-PT" sz="1600" dirty="0"/>
              <a:t> </a:t>
            </a:r>
            <a:r>
              <a:rPr lang="pt-PT" altLang="pt-PT" sz="1600" dirty="0" err="1"/>
              <a:t>model</a:t>
            </a:r>
            <a:r>
              <a:rPr lang="pt-PT" altLang="pt-PT" sz="1600" dirty="0"/>
              <a:t> </a:t>
            </a:r>
            <a:r>
              <a:rPr lang="pt-PT" altLang="pt-PT" sz="1600" dirty="0" err="1"/>
              <a:t>with</a:t>
            </a:r>
            <a:r>
              <a:rPr lang="pt-PT" altLang="pt-PT" sz="1600" dirty="0"/>
              <a:t> </a:t>
            </a:r>
            <a:r>
              <a:rPr lang="pt-PT" altLang="pt-PT" sz="1600" dirty="0" err="1"/>
              <a:t>three</a:t>
            </a:r>
            <a:r>
              <a:rPr lang="pt-PT" altLang="pt-PT" sz="1600" dirty="0"/>
              <a:t> axes (</a:t>
            </a:r>
            <a:r>
              <a:rPr lang="pt-PT" altLang="pt-PT" sz="1600" dirty="0" err="1"/>
              <a:t>concern</a:t>
            </a:r>
            <a:r>
              <a:rPr lang="pt-PT" altLang="pt-PT" sz="1600" dirty="0"/>
              <a:t> for </a:t>
            </a:r>
            <a:r>
              <a:rPr lang="pt-PT" altLang="pt-PT" sz="1600" dirty="0" err="1"/>
              <a:t>production</a:t>
            </a:r>
            <a:r>
              <a:rPr lang="pt-PT" altLang="pt-PT" sz="1600" dirty="0"/>
              <a:t>, </a:t>
            </a:r>
            <a:r>
              <a:rPr lang="pt-PT" altLang="pt-PT" sz="1600" dirty="0" err="1"/>
              <a:t>concern</a:t>
            </a:r>
            <a:r>
              <a:rPr lang="pt-PT" altLang="pt-PT" sz="1600" dirty="0"/>
              <a:t> for </a:t>
            </a:r>
            <a:r>
              <a:rPr lang="pt-PT" altLang="pt-PT" sz="1600" dirty="0" err="1"/>
              <a:t>people</a:t>
            </a:r>
            <a:r>
              <a:rPr lang="pt-PT" altLang="pt-PT" sz="1600" dirty="0"/>
              <a:t>, </a:t>
            </a:r>
            <a:r>
              <a:rPr lang="pt-PT" altLang="pt-PT" sz="1600" dirty="0" err="1"/>
              <a:t>motivation</a:t>
            </a:r>
            <a:r>
              <a:rPr lang="pt-PT" altLang="pt-PT" sz="1600" dirty="0"/>
              <a:t>) </a:t>
            </a:r>
            <a:r>
              <a:rPr lang="pt-PT" altLang="pt-PT" sz="1600" dirty="0" err="1"/>
              <a:t>was</a:t>
            </a:r>
            <a:r>
              <a:rPr lang="pt-PT" altLang="pt-PT" sz="1600" dirty="0"/>
              <a:t> a more </a:t>
            </a:r>
            <a:r>
              <a:rPr lang="pt-PT" altLang="pt-PT" sz="1600" dirty="0" err="1"/>
              <a:t>accurate</a:t>
            </a:r>
            <a:r>
              <a:rPr lang="pt-PT" altLang="pt-PT" sz="1600" dirty="0"/>
              <a:t> </a:t>
            </a:r>
            <a:r>
              <a:rPr lang="pt-PT" altLang="pt-PT" sz="1600" dirty="0" err="1"/>
              <a:t>representation</a:t>
            </a:r>
            <a:r>
              <a:rPr lang="pt-PT" altLang="pt-PT" sz="1600" dirty="0"/>
              <a:t> </a:t>
            </a:r>
            <a:r>
              <a:rPr lang="pt-PT" altLang="pt-PT" sz="1600" dirty="0" err="1"/>
              <a:t>of</a:t>
            </a:r>
            <a:r>
              <a:rPr lang="pt-PT" altLang="pt-PT" sz="1600" dirty="0"/>
              <a:t> </a:t>
            </a:r>
            <a:r>
              <a:rPr lang="pt-PT" altLang="pt-PT" sz="1600" dirty="0" err="1"/>
              <a:t>reality</a:t>
            </a:r>
            <a:r>
              <a:rPr lang="pt-PT" altLang="pt-PT" sz="1600" dirty="0" smtClean="0"/>
              <a:t>.</a:t>
            </a:r>
            <a:endParaRPr lang="pt-PT" altLang="pt-PT" sz="1600" b="1" dirty="0"/>
          </a:p>
          <a:p>
            <a:pPr algn="just" eaLnBrk="1" hangingPunct="1">
              <a:lnSpc>
                <a:spcPct val="80000"/>
              </a:lnSpc>
            </a:pPr>
            <a:r>
              <a:rPr lang="pt-PT" altLang="pt-PT" sz="1600" b="1" dirty="0" err="1"/>
              <a:t>Usage</a:t>
            </a:r>
            <a:r>
              <a:rPr lang="pt-PT" altLang="pt-PT" sz="1600" b="1" dirty="0"/>
              <a:t> </a:t>
            </a:r>
            <a:r>
              <a:rPr lang="pt-PT" altLang="pt-PT" sz="1600" b="1" dirty="0" err="1"/>
              <a:t>of</a:t>
            </a:r>
            <a:r>
              <a:rPr lang="pt-PT" altLang="pt-PT" sz="1600" b="1" dirty="0"/>
              <a:t> </a:t>
            </a:r>
            <a:r>
              <a:rPr lang="pt-PT" altLang="pt-PT" sz="1600" b="1" dirty="0" err="1"/>
              <a:t>the</a:t>
            </a:r>
            <a:r>
              <a:rPr lang="pt-PT" altLang="pt-PT" sz="1600" b="1" dirty="0"/>
              <a:t> </a:t>
            </a:r>
            <a:r>
              <a:rPr lang="pt-PT" altLang="pt-PT" sz="1600" b="1" dirty="0" err="1"/>
              <a:t>Managerial</a:t>
            </a:r>
            <a:r>
              <a:rPr lang="pt-PT" altLang="pt-PT" sz="1600" b="1" dirty="0"/>
              <a:t> </a:t>
            </a:r>
            <a:r>
              <a:rPr lang="pt-PT" altLang="pt-PT" sz="1600" b="1" dirty="0" err="1"/>
              <a:t>Grid</a:t>
            </a:r>
            <a:r>
              <a:rPr lang="pt-PT" altLang="pt-PT" sz="1600" b="1" dirty="0"/>
              <a:t>. </a:t>
            </a:r>
            <a:r>
              <a:rPr lang="pt-PT" altLang="pt-PT" sz="1600" b="1" dirty="0" err="1"/>
              <a:t>Applications</a:t>
            </a:r>
            <a:endParaRPr lang="pt-PT" altLang="pt-PT" sz="1600" b="1" dirty="0"/>
          </a:p>
          <a:p>
            <a:pPr algn="just" eaLnBrk="1" hangingPunct="1">
              <a:lnSpc>
                <a:spcPct val="80000"/>
              </a:lnSpc>
            </a:pPr>
            <a:r>
              <a:rPr lang="pt-PT" altLang="pt-PT" sz="1600" dirty="0" err="1"/>
              <a:t>Analyzing</a:t>
            </a:r>
            <a:r>
              <a:rPr lang="pt-PT" altLang="pt-PT" sz="1600" dirty="0"/>
              <a:t> </a:t>
            </a:r>
            <a:r>
              <a:rPr lang="pt-PT" altLang="pt-PT" sz="1600" dirty="0" err="1"/>
              <a:t>or</a:t>
            </a:r>
            <a:r>
              <a:rPr lang="pt-PT" altLang="pt-PT" sz="1600" dirty="0"/>
              <a:t> </a:t>
            </a:r>
            <a:r>
              <a:rPr lang="pt-PT" altLang="pt-PT" sz="1600" dirty="0" err="1">
                <a:hlinkClick r:id="rId3"/>
              </a:rPr>
              <a:t>Coaching</a:t>
            </a:r>
            <a:r>
              <a:rPr lang="pt-PT" altLang="pt-PT" sz="1600" dirty="0"/>
              <a:t> a manager, in particular </a:t>
            </a:r>
            <a:r>
              <a:rPr lang="pt-PT" altLang="pt-PT" sz="1600" dirty="0" err="1"/>
              <a:t>regarding</a:t>
            </a:r>
            <a:r>
              <a:rPr lang="pt-PT" altLang="pt-PT" sz="1600" dirty="0"/>
              <a:t> </a:t>
            </a:r>
            <a:r>
              <a:rPr lang="pt-PT" altLang="pt-PT" sz="1600" dirty="0" err="1"/>
              <a:t>relationships</a:t>
            </a:r>
            <a:r>
              <a:rPr lang="pt-PT" altLang="pt-PT" sz="1600" dirty="0"/>
              <a:t> </a:t>
            </a:r>
            <a:r>
              <a:rPr lang="pt-PT" altLang="pt-PT" sz="1600" dirty="0" err="1"/>
              <a:t>skills</a:t>
            </a:r>
            <a:r>
              <a:rPr lang="pt-PT" altLang="pt-PT" sz="1600" dirty="0"/>
              <a:t> </a:t>
            </a:r>
            <a:r>
              <a:rPr lang="pt-PT" altLang="pt-PT" sz="1600" dirty="0" err="1"/>
              <a:t>such</a:t>
            </a:r>
            <a:r>
              <a:rPr lang="pt-PT" altLang="pt-PT" sz="1600" dirty="0"/>
              <a:t> as: </a:t>
            </a:r>
            <a:r>
              <a:rPr lang="pt-PT" altLang="pt-PT" sz="1600" dirty="0" err="1"/>
              <a:t>dealing</a:t>
            </a:r>
            <a:r>
              <a:rPr lang="pt-PT" altLang="pt-PT" sz="1600" dirty="0"/>
              <a:t> </a:t>
            </a:r>
            <a:r>
              <a:rPr lang="pt-PT" altLang="pt-PT" sz="1600" dirty="0" err="1"/>
              <a:t>with</a:t>
            </a:r>
            <a:r>
              <a:rPr lang="pt-PT" altLang="pt-PT" sz="1600" dirty="0"/>
              <a:t> critique, </a:t>
            </a:r>
            <a:r>
              <a:rPr lang="pt-PT" altLang="pt-PT" sz="1600" dirty="0" err="1"/>
              <a:t>initiative</a:t>
            </a:r>
            <a:r>
              <a:rPr lang="pt-PT" altLang="pt-PT" sz="1600" dirty="0"/>
              <a:t>, </a:t>
            </a:r>
            <a:r>
              <a:rPr lang="pt-PT" altLang="pt-PT" sz="1600" dirty="0" err="1"/>
              <a:t>decision-making</a:t>
            </a:r>
            <a:r>
              <a:rPr lang="pt-PT" altLang="pt-PT" sz="1600" dirty="0"/>
              <a:t>, </a:t>
            </a:r>
            <a:r>
              <a:rPr lang="pt-PT" altLang="pt-PT" sz="1600" dirty="0" err="1"/>
              <a:t>conflict</a:t>
            </a:r>
            <a:r>
              <a:rPr lang="pt-PT" altLang="pt-PT" sz="1600" dirty="0"/>
              <a:t> </a:t>
            </a:r>
            <a:r>
              <a:rPr lang="pt-PT" altLang="pt-PT" sz="1600" dirty="0" err="1"/>
              <a:t>resolution</a:t>
            </a:r>
            <a:r>
              <a:rPr lang="pt-PT" altLang="pt-PT" sz="1600" dirty="0"/>
              <a:t>, </a:t>
            </a:r>
            <a:r>
              <a:rPr lang="pt-PT" altLang="pt-PT" sz="1600" dirty="0" err="1"/>
              <a:t>advocacy</a:t>
            </a:r>
            <a:r>
              <a:rPr lang="pt-PT" altLang="pt-PT" sz="1600" dirty="0"/>
              <a:t> (</a:t>
            </a:r>
            <a:r>
              <a:rPr lang="pt-PT" altLang="pt-PT" sz="1600" dirty="0" err="1"/>
              <a:t>expressing</a:t>
            </a:r>
            <a:r>
              <a:rPr lang="pt-PT" altLang="pt-PT" sz="1600" dirty="0"/>
              <a:t> </a:t>
            </a:r>
            <a:r>
              <a:rPr lang="pt-PT" altLang="pt-PT" sz="1600" dirty="0" err="1"/>
              <a:t>opinions</a:t>
            </a:r>
            <a:r>
              <a:rPr lang="pt-PT" altLang="pt-PT" sz="1600" dirty="0"/>
              <a:t>, </a:t>
            </a:r>
            <a:r>
              <a:rPr lang="pt-PT" altLang="pt-PT" sz="1600" dirty="0" err="1"/>
              <a:t>ideas</a:t>
            </a:r>
            <a:r>
              <a:rPr lang="pt-PT" altLang="pt-PT" sz="1600" dirty="0"/>
              <a:t>), </a:t>
            </a:r>
            <a:r>
              <a:rPr lang="pt-PT" altLang="pt-PT" sz="1600" dirty="0" err="1"/>
              <a:t>inquiry</a:t>
            </a:r>
            <a:r>
              <a:rPr lang="pt-PT" altLang="pt-PT" sz="1600" dirty="0"/>
              <a:t> (</a:t>
            </a:r>
            <a:r>
              <a:rPr lang="pt-PT" altLang="pt-PT" sz="1600" dirty="0" err="1"/>
              <a:t>information</a:t>
            </a:r>
            <a:r>
              <a:rPr lang="pt-PT" altLang="pt-PT" sz="1600" dirty="0"/>
              <a:t> </a:t>
            </a:r>
            <a:r>
              <a:rPr lang="pt-PT" altLang="pt-PT" sz="1600" dirty="0" err="1"/>
              <a:t>seeking</a:t>
            </a:r>
            <a:r>
              <a:rPr lang="pt-PT" altLang="pt-PT" sz="1600" dirty="0"/>
              <a:t>) </a:t>
            </a:r>
            <a:r>
              <a:rPr lang="pt-PT" altLang="pt-PT" sz="1600" dirty="0" err="1"/>
              <a:t>and</a:t>
            </a:r>
            <a:r>
              <a:rPr lang="pt-PT" altLang="pt-PT" sz="1600" dirty="0"/>
              <a:t> </a:t>
            </a:r>
            <a:r>
              <a:rPr lang="pt-PT" altLang="pt-PT" sz="1600" dirty="0" err="1"/>
              <a:t>resilience</a:t>
            </a:r>
            <a:r>
              <a:rPr lang="pt-PT" altLang="pt-PT" sz="1600" dirty="0"/>
              <a:t> (</a:t>
            </a:r>
            <a:r>
              <a:rPr lang="pt-PT" altLang="pt-PT" sz="1600" dirty="0" err="1"/>
              <a:t>reacting</a:t>
            </a:r>
            <a:r>
              <a:rPr lang="pt-PT" altLang="pt-PT" sz="1600" dirty="0"/>
              <a:t> to </a:t>
            </a:r>
            <a:r>
              <a:rPr lang="pt-PT" altLang="pt-PT" sz="1600" dirty="0" err="1"/>
              <a:t>problems</a:t>
            </a:r>
            <a:r>
              <a:rPr lang="pt-PT" altLang="pt-PT" sz="1600" dirty="0"/>
              <a:t> </a:t>
            </a:r>
            <a:r>
              <a:rPr lang="pt-PT" altLang="pt-PT" sz="1600" dirty="0" err="1"/>
              <a:t>or</a:t>
            </a:r>
            <a:r>
              <a:rPr lang="pt-PT" altLang="pt-PT" sz="1600" dirty="0"/>
              <a:t> </a:t>
            </a:r>
            <a:r>
              <a:rPr lang="pt-PT" altLang="pt-PT" sz="1600" dirty="0" err="1"/>
              <a:t>failures</a:t>
            </a:r>
            <a:r>
              <a:rPr lang="pt-PT" altLang="pt-PT" sz="1600" dirty="0" smtClean="0"/>
              <a:t>).</a:t>
            </a:r>
            <a:endParaRPr lang="pt-PT" altLang="pt-PT" sz="1600" b="1" dirty="0"/>
          </a:p>
          <a:p>
            <a:pPr algn="just" eaLnBrk="1" hangingPunct="1">
              <a:lnSpc>
                <a:spcPct val="80000"/>
              </a:lnSpc>
            </a:pPr>
            <a:r>
              <a:rPr lang="pt-PT" altLang="pt-PT" sz="1600" b="1" dirty="0" err="1"/>
              <a:t>Strengths</a:t>
            </a:r>
            <a:r>
              <a:rPr lang="pt-PT" altLang="pt-PT" sz="1600" b="1" dirty="0"/>
              <a:t> </a:t>
            </a:r>
            <a:r>
              <a:rPr lang="pt-PT" altLang="pt-PT" sz="1600" b="1" dirty="0" err="1"/>
              <a:t>of</a:t>
            </a:r>
            <a:r>
              <a:rPr lang="pt-PT" altLang="pt-PT" sz="1600" b="1" dirty="0"/>
              <a:t> </a:t>
            </a:r>
            <a:r>
              <a:rPr lang="pt-PT" altLang="pt-PT" sz="1600" b="1" dirty="0" err="1"/>
              <a:t>the</a:t>
            </a:r>
            <a:r>
              <a:rPr lang="pt-PT" altLang="pt-PT" sz="1600" b="1" dirty="0"/>
              <a:t> </a:t>
            </a:r>
            <a:r>
              <a:rPr lang="pt-PT" altLang="pt-PT" sz="1600" b="1" dirty="0" err="1"/>
              <a:t>Managerial</a:t>
            </a:r>
            <a:r>
              <a:rPr lang="pt-PT" altLang="pt-PT" sz="1600" b="1" dirty="0"/>
              <a:t> </a:t>
            </a:r>
            <a:r>
              <a:rPr lang="pt-PT" altLang="pt-PT" sz="1600" b="1" dirty="0" err="1"/>
              <a:t>Grid</a:t>
            </a:r>
            <a:r>
              <a:rPr lang="pt-PT" altLang="pt-PT" sz="1600" b="1" dirty="0"/>
              <a:t>. </a:t>
            </a:r>
            <a:r>
              <a:rPr lang="pt-PT" altLang="pt-PT" sz="1600" b="1" dirty="0" err="1"/>
              <a:t>Benefits</a:t>
            </a:r>
            <a:endParaRPr lang="pt-PT" altLang="pt-PT" sz="1600" b="1" dirty="0"/>
          </a:p>
          <a:p>
            <a:pPr algn="just" eaLnBrk="1" hangingPunct="1">
              <a:lnSpc>
                <a:spcPct val="80000"/>
              </a:lnSpc>
            </a:pPr>
            <a:r>
              <a:rPr lang="pt-PT" altLang="pt-PT" sz="1600" dirty="0" err="1"/>
              <a:t>Using</a:t>
            </a:r>
            <a:r>
              <a:rPr lang="pt-PT" altLang="pt-PT" sz="1600" dirty="0"/>
              <a:t> </a:t>
            </a:r>
            <a:r>
              <a:rPr lang="pt-PT" altLang="pt-PT" sz="1600" dirty="0" err="1"/>
              <a:t>the</a:t>
            </a:r>
            <a:r>
              <a:rPr lang="pt-PT" altLang="pt-PT" sz="1600" dirty="0"/>
              <a:t> </a:t>
            </a:r>
            <a:r>
              <a:rPr lang="pt-PT" altLang="pt-PT" sz="1600" dirty="0" err="1"/>
              <a:t>Grid</a:t>
            </a:r>
            <a:r>
              <a:rPr lang="pt-PT" altLang="pt-PT" sz="1600" dirty="0"/>
              <a:t> </a:t>
            </a:r>
            <a:r>
              <a:rPr lang="pt-PT" altLang="pt-PT" sz="1600" dirty="0" err="1"/>
              <a:t>model</a:t>
            </a:r>
            <a:r>
              <a:rPr lang="pt-PT" altLang="pt-PT" sz="1600" dirty="0"/>
              <a:t> </a:t>
            </a:r>
            <a:r>
              <a:rPr lang="pt-PT" altLang="pt-PT" sz="1600" dirty="0" err="1"/>
              <a:t>makes</a:t>
            </a:r>
            <a:r>
              <a:rPr lang="pt-PT" altLang="pt-PT" sz="1600" dirty="0"/>
              <a:t> </a:t>
            </a:r>
            <a:r>
              <a:rPr lang="pt-PT" altLang="pt-PT" sz="1600" dirty="0" err="1"/>
              <a:t>the</a:t>
            </a:r>
            <a:r>
              <a:rPr lang="pt-PT" altLang="pt-PT" sz="1600" dirty="0"/>
              <a:t> </a:t>
            </a:r>
            <a:r>
              <a:rPr lang="pt-PT" altLang="pt-PT" sz="1600" dirty="0" err="1"/>
              <a:t>various</a:t>
            </a:r>
            <a:r>
              <a:rPr lang="pt-PT" altLang="pt-PT" sz="1600" dirty="0"/>
              <a:t> </a:t>
            </a:r>
            <a:r>
              <a:rPr lang="pt-PT" altLang="pt-PT" sz="1600" dirty="0" err="1"/>
              <a:t>leadership</a:t>
            </a:r>
            <a:r>
              <a:rPr lang="pt-PT" altLang="pt-PT" sz="1600" dirty="0"/>
              <a:t> </a:t>
            </a:r>
            <a:r>
              <a:rPr lang="pt-PT" altLang="pt-PT" sz="1600" dirty="0" err="1"/>
              <a:t>styles</a:t>
            </a:r>
            <a:r>
              <a:rPr lang="pt-PT" altLang="pt-PT" sz="1600" dirty="0"/>
              <a:t> </a:t>
            </a:r>
            <a:r>
              <a:rPr lang="pt-PT" altLang="pt-PT" sz="1600" dirty="0" err="1"/>
              <a:t>measurable</a:t>
            </a:r>
            <a:r>
              <a:rPr lang="pt-PT" altLang="pt-PT" sz="1600" dirty="0"/>
              <a:t> to a </a:t>
            </a:r>
            <a:r>
              <a:rPr lang="pt-PT" altLang="pt-PT" sz="1600" dirty="0" err="1"/>
              <a:t>certain</a:t>
            </a:r>
            <a:r>
              <a:rPr lang="pt-PT" altLang="pt-PT" sz="1600" dirty="0"/>
              <a:t> </a:t>
            </a:r>
            <a:r>
              <a:rPr lang="pt-PT" altLang="pt-PT" sz="1600" dirty="0" err="1"/>
              <a:t>extent</a:t>
            </a:r>
            <a:r>
              <a:rPr lang="pt-PT" altLang="pt-PT" sz="1600" dirty="0"/>
              <a:t> </a:t>
            </a:r>
            <a:r>
              <a:rPr lang="pt-PT" altLang="pt-PT" sz="1600" dirty="0" err="1"/>
              <a:t>and</a:t>
            </a:r>
            <a:r>
              <a:rPr lang="pt-PT" altLang="pt-PT" sz="1600" dirty="0"/>
              <a:t> </a:t>
            </a:r>
            <a:r>
              <a:rPr lang="pt-PT" altLang="pt-PT" sz="1600" dirty="0" err="1"/>
              <a:t>allows</a:t>
            </a:r>
            <a:r>
              <a:rPr lang="pt-PT" altLang="pt-PT" sz="1600" dirty="0"/>
              <a:t> more </a:t>
            </a:r>
            <a:r>
              <a:rPr lang="pt-PT" altLang="pt-PT" sz="1600" dirty="0" err="1"/>
              <a:t>than</a:t>
            </a:r>
            <a:r>
              <a:rPr lang="pt-PT" altLang="pt-PT" sz="1600" dirty="0"/>
              <a:t> </a:t>
            </a:r>
            <a:r>
              <a:rPr lang="pt-PT" altLang="pt-PT" sz="1600" dirty="0" err="1"/>
              <a:t>two</a:t>
            </a:r>
            <a:r>
              <a:rPr lang="pt-PT" altLang="pt-PT" sz="1600" dirty="0"/>
              <a:t> </a:t>
            </a:r>
            <a:r>
              <a:rPr lang="pt-PT" altLang="pt-PT" sz="1600" dirty="0" err="1"/>
              <a:t>competing</a:t>
            </a:r>
            <a:r>
              <a:rPr lang="pt-PT" altLang="pt-PT" sz="1600" dirty="0"/>
              <a:t> </a:t>
            </a:r>
            <a:r>
              <a:rPr lang="pt-PT" altLang="pt-PT" sz="1600" dirty="0" err="1"/>
              <a:t>options</a:t>
            </a:r>
            <a:r>
              <a:rPr lang="pt-PT" altLang="pt-PT" sz="1600" dirty="0"/>
              <a:t> (X versus Y). </a:t>
            </a:r>
            <a:r>
              <a:rPr lang="pt-PT" altLang="pt-PT" sz="1600" dirty="0" err="1"/>
              <a:t>Accurate</a:t>
            </a:r>
            <a:r>
              <a:rPr lang="pt-PT" altLang="pt-PT" sz="1600" dirty="0"/>
              <a:t> </a:t>
            </a:r>
            <a:r>
              <a:rPr lang="pt-PT" altLang="pt-PT" sz="1600" dirty="0" err="1"/>
              <a:t>measurement</a:t>
            </a:r>
            <a:r>
              <a:rPr lang="pt-PT" altLang="pt-PT" sz="1600" dirty="0"/>
              <a:t> </a:t>
            </a:r>
            <a:r>
              <a:rPr lang="pt-PT" altLang="pt-PT" sz="1600" dirty="0" err="1"/>
              <a:t>is</a:t>
            </a:r>
            <a:r>
              <a:rPr lang="pt-PT" altLang="pt-PT" sz="1600" dirty="0"/>
              <a:t> </a:t>
            </a:r>
            <a:r>
              <a:rPr lang="pt-PT" altLang="pt-PT" sz="1600" dirty="0" err="1"/>
              <a:t>important</a:t>
            </a:r>
            <a:r>
              <a:rPr lang="pt-PT" altLang="pt-PT" sz="1600" dirty="0"/>
              <a:t>, </a:t>
            </a:r>
            <a:r>
              <a:rPr lang="pt-PT" altLang="pt-PT" sz="1600" dirty="0" err="1"/>
              <a:t>because</a:t>
            </a:r>
            <a:r>
              <a:rPr lang="pt-PT" altLang="pt-PT" sz="1600" dirty="0"/>
              <a:t> </a:t>
            </a:r>
            <a:r>
              <a:rPr lang="pt-PT" altLang="pt-PT" sz="1600" dirty="0" err="1"/>
              <a:t>of</a:t>
            </a:r>
            <a:r>
              <a:rPr lang="pt-PT" altLang="pt-PT" sz="1600" dirty="0"/>
              <a:t> </a:t>
            </a:r>
            <a:r>
              <a:rPr lang="pt-PT" altLang="pt-PT" sz="1600" dirty="0" err="1"/>
              <a:t>the</a:t>
            </a:r>
            <a:r>
              <a:rPr lang="pt-PT" altLang="pt-PT" sz="1600" dirty="0"/>
              <a:t> </a:t>
            </a:r>
            <a:r>
              <a:rPr lang="pt-PT" altLang="pt-PT" sz="1600" dirty="0" err="1"/>
              <a:t>tendency</a:t>
            </a:r>
            <a:r>
              <a:rPr lang="pt-PT" altLang="pt-PT" sz="1600" dirty="0"/>
              <a:t> </a:t>
            </a:r>
            <a:r>
              <a:rPr lang="pt-PT" altLang="pt-PT" sz="1600" dirty="0" err="1"/>
              <a:t>by</a:t>
            </a:r>
            <a:r>
              <a:rPr lang="pt-PT" altLang="pt-PT" sz="1600" dirty="0"/>
              <a:t> managers for self-</a:t>
            </a:r>
            <a:r>
              <a:rPr lang="pt-PT" altLang="pt-PT" sz="1600" dirty="0" err="1"/>
              <a:t>deception</a:t>
            </a:r>
            <a:r>
              <a:rPr lang="pt-PT" altLang="pt-PT" sz="1600" dirty="0"/>
              <a:t> </a:t>
            </a:r>
            <a:r>
              <a:rPr lang="pt-PT" altLang="pt-PT" sz="1600" dirty="0" err="1"/>
              <a:t>and</a:t>
            </a:r>
            <a:r>
              <a:rPr lang="pt-PT" altLang="pt-PT" sz="1600" dirty="0"/>
              <a:t> </a:t>
            </a:r>
            <a:r>
              <a:rPr lang="pt-PT" altLang="pt-PT" sz="1600" dirty="0" err="1"/>
              <a:t>exaggeration</a:t>
            </a:r>
            <a:r>
              <a:rPr lang="pt-PT" altLang="pt-PT" sz="1600" dirty="0"/>
              <a:t>. 80% </a:t>
            </a:r>
            <a:r>
              <a:rPr lang="pt-PT" altLang="pt-PT" sz="1600" dirty="0" err="1"/>
              <a:t>of</a:t>
            </a:r>
            <a:r>
              <a:rPr lang="pt-PT" altLang="pt-PT" sz="1600" dirty="0"/>
              <a:t> </a:t>
            </a:r>
            <a:r>
              <a:rPr lang="pt-PT" altLang="pt-PT" sz="1600" dirty="0" err="1"/>
              <a:t>all</a:t>
            </a:r>
            <a:r>
              <a:rPr lang="pt-PT" altLang="pt-PT" sz="1600" dirty="0"/>
              <a:t> </a:t>
            </a:r>
            <a:r>
              <a:rPr lang="pt-PT" altLang="pt-PT" sz="1600" dirty="0" err="1"/>
              <a:t>people</a:t>
            </a:r>
            <a:r>
              <a:rPr lang="pt-PT" altLang="pt-PT" sz="1600" dirty="0"/>
              <a:t> rate </a:t>
            </a:r>
            <a:r>
              <a:rPr lang="pt-PT" altLang="pt-PT" sz="1600" dirty="0" err="1"/>
              <a:t>themselves</a:t>
            </a:r>
            <a:r>
              <a:rPr lang="pt-PT" altLang="pt-PT" sz="1600" dirty="0"/>
              <a:t> as 9.9! </a:t>
            </a:r>
            <a:r>
              <a:rPr lang="pt-PT" altLang="pt-PT" sz="1600" dirty="0" err="1"/>
              <a:t>Once</a:t>
            </a:r>
            <a:r>
              <a:rPr lang="pt-PT" altLang="pt-PT" sz="1600" dirty="0"/>
              <a:t> </a:t>
            </a:r>
            <a:r>
              <a:rPr lang="pt-PT" altLang="pt-PT" sz="1600" dirty="0" err="1"/>
              <a:t>this</a:t>
            </a:r>
            <a:r>
              <a:rPr lang="pt-PT" altLang="pt-PT" sz="1600" dirty="0"/>
              <a:t> </a:t>
            </a:r>
            <a:r>
              <a:rPr lang="pt-PT" altLang="pt-PT" sz="1600" dirty="0" err="1"/>
              <a:t>is</a:t>
            </a:r>
            <a:r>
              <a:rPr lang="pt-PT" altLang="pt-PT" sz="1600" dirty="0"/>
              <a:t> </a:t>
            </a:r>
            <a:r>
              <a:rPr lang="pt-PT" altLang="pt-PT" sz="1600" dirty="0" err="1"/>
              <a:t>discussed</a:t>
            </a:r>
            <a:r>
              <a:rPr lang="pt-PT" altLang="pt-PT" sz="1600" dirty="0"/>
              <a:t> </a:t>
            </a:r>
            <a:r>
              <a:rPr lang="pt-PT" altLang="pt-PT" sz="1600" dirty="0" err="1"/>
              <a:t>using</a:t>
            </a:r>
            <a:r>
              <a:rPr lang="pt-PT" altLang="pt-PT" sz="1600" dirty="0"/>
              <a:t> </a:t>
            </a:r>
            <a:r>
              <a:rPr lang="pt-PT" altLang="pt-PT" sz="1600" dirty="0" err="1"/>
              <a:t>the</a:t>
            </a:r>
            <a:r>
              <a:rPr lang="pt-PT" altLang="pt-PT" sz="1600" dirty="0"/>
              <a:t> </a:t>
            </a:r>
            <a:r>
              <a:rPr lang="pt-PT" altLang="pt-PT" sz="1600" dirty="0" err="1"/>
              <a:t>grid</a:t>
            </a:r>
            <a:r>
              <a:rPr lang="pt-PT" altLang="pt-PT" sz="1600" dirty="0"/>
              <a:t>, </a:t>
            </a:r>
            <a:r>
              <a:rPr lang="pt-PT" altLang="pt-PT" sz="1600" dirty="0" err="1"/>
              <a:t>this</a:t>
            </a:r>
            <a:r>
              <a:rPr lang="pt-PT" altLang="pt-PT" sz="1600" dirty="0"/>
              <a:t> </a:t>
            </a:r>
            <a:r>
              <a:rPr lang="pt-PT" altLang="pt-PT" sz="1600" dirty="0" err="1"/>
              <a:t>number</a:t>
            </a:r>
            <a:r>
              <a:rPr lang="pt-PT" altLang="pt-PT" sz="1600" dirty="0"/>
              <a:t> </a:t>
            </a:r>
            <a:r>
              <a:rPr lang="pt-PT" altLang="pt-PT" sz="1600" dirty="0" err="1"/>
              <a:t>is</a:t>
            </a:r>
            <a:r>
              <a:rPr lang="pt-PT" altLang="pt-PT" sz="1600" dirty="0"/>
              <a:t> </a:t>
            </a:r>
            <a:r>
              <a:rPr lang="pt-PT" altLang="pt-PT" sz="1600" dirty="0" err="1"/>
              <a:t>reduced</a:t>
            </a:r>
            <a:r>
              <a:rPr lang="pt-PT" altLang="pt-PT" sz="1600" dirty="0"/>
              <a:t> to 20%.</a:t>
            </a:r>
          </a:p>
          <a:p>
            <a:pPr algn="just" eaLnBrk="1" hangingPunct="1">
              <a:lnSpc>
                <a:spcPct val="80000"/>
              </a:lnSpc>
            </a:pPr>
            <a:r>
              <a:rPr lang="pt-PT" altLang="pt-PT" sz="1600" dirty="0" err="1"/>
              <a:t>Using</a:t>
            </a:r>
            <a:r>
              <a:rPr lang="pt-PT" altLang="pt-PT" sz="1600" dirty="0"/>
              <a:t> a </a:t>
            </a:r>
            <a:r>
              <a:rPr lang="pt-PT" altLang="pt-PT" sz="1600" dirty="0" err="1"/>
              <a:t>model</a:t>
            </a:r>
            <a:r>
              <a:rPr lang="pt-PT" altLang="pt-PT" sz="1600" dirty="0"/>
              <a:t> </a:t>
            </a:r>
            <a:r>
              <a:rPr lang="pt-PT" altLang="pt-PT" sz="1600" dirty="0" err="1"/>
              <a:t>makes</a:t>
            </a:r>
            <a:r>
              <a:rPr lang="pt-PT" altLang="pt-PT" sz="1600" dirty="0"/>
              <a:t> </a:t>
            </a:r>
            <a:r>
              <a:rPr lang="pt-PT" altLang="pt-PT" sz="1600" dirty="0" err="1"/>
              <a:t>it</a:t>
            </a:r>
            <a:r>
              <a:rPr lang="pt-PT" altLang="pt-PT" sz="1600" dirty="0"/>
              <a:t> </a:t>
            </a:r>
            <a:r>
              <a:rPr lang="pt-PT" altLang="pt-PT" sz="1600" dirty="0" err="1"/>
              <a:t>easier</a:t>
            </a:r>
            <a:r>
              <a:rPr lang="pt-PT" altLang="pt-PT" sz="1600" dirty="0"/>
              <a:t> to </a:t>
            </a:r>
            <a:r>
              <a:rPr lang="pt-PT" altLang="pt-PT" sz="1600" dirty="0" err="1"/>
              <a:t>openly</a:t>
            </a:r>
            <a:r>
              <a:rPr lang="pt-PT" altLang="pt-PT" sz="1600" dirty="0"/>
              <a:t> </a:t>
            </a:r>
            <a:r>
              <a:rPr lang="pt-PT" altLang="pt-PT" sz="1600" dirty="0" err="1"/>
              <a:t>discuss</a:t>
            </a:r>
            <a:r>
              <a:rPr lang="pt-PT" altLang="pt-PT" sz="1600" dirty="0"/>
              <a:t> </a:t>
            </a:r>
            <a:r>
              <a:rPr lang="pt-PT" altLang="pt-PT" sz="1600" dirty="0" err="1"/>
              <a:t>behavior</a:t>
            </a:r>
            <a:r>
              <a:rPr lang="pt-PT" altLang="pt-PT" sz="1600" dirty="0"/>
              <a:t> </a:t>
            </a:r>
            <a:r>
              <a:rPr lang="pt-PT" altLang="pt-PT" sz="1600" dirty="0" err="1"/>
              <a:t>and</a:t>
            </a:r>
            <a:r>
              <a:rPr lang="pt-PT" altLang="pt-PT" sz="1600" dirty="0"/>
              <a:t> </a:t>
            </a:r>
            <a:r>
              <a:rPr lang="pt-PT" altLang="pt-PT" sz="1600" dirty="0" err="1"/>
              <a:t>improvement</a:t>
            </a:r>
            <a:r>
              <a:rPr lang="pt-PT" altLang="pt-PT" sz="1600" dirty="0"/>
              <a:t> </a:t>
            </a:r>
            <a:r>
              <a:rPr lang="pt-PT" altLang="pt-PT" sz="1600" dirty="0" err="1"/>
              <a:t>actions</a:t>
            </a:r>
            <a:r>
              <a:rPr lang="pt-PT" altLang="pt-PT" sz="1600" dirty="0"/>
              <a:t>.</a:t>
            </a:r>
            <a:endParaRPr lang="pt-PT" altLang="pt-PT" sz="1600" b="1" dirty="0"/>
          </a:p>
          <a:p>
            <a:pPr algn="just" eaLnBrk="1" hangingPunct="1">
              <a:lnSpc>
                <a:spcPct val="80000"/>
              </a:lnSpc>
            </a:pPr>
            <a:r>
              <a:rPr lang="pt-PT" altLang="pt-PT" sz="1600" b="1" dirty="0" err="1"/>
              <a:t>Limitations</a:t>
            </a:r>
            <a:r>
              <a:rPr lang="pt-PT" altLang="pt-PT" sz="1600" b="1" dirty="0"/>
              <a:t> </a:t>
            </a:r>
            <a:r>
              <a:rPr lang="pt-PT" altLang="pt-PT" sz="1600" b="1" dirty="0" err="1"/>
              <a:t>of</a:t>
            </a:r>
            <a:r>
              <a:rPr lang="pt-PT" altLang="pt-PT" sz="1600" b="1" dirty="0"/>
              <a:t> </a:t>
            </a:r>
            <a:r>
              <a:rPr lang="pt-PT" altLang="pt-PT" sz="1600" b="1" dirty="0" err="1"/>
              <a:t>the</a:t>
            </a:r>
            <a:r>
              <a:rPr lang="pt-PT" altLang="pt-PT" sz="1600" b="1" dirty="0"/>
              <a:t> </a:t>
            </a:r>
            <a:r>
              <a:rPr lang="pt-PT" altLang="pt-PT" sz="1600" b="1" dirty="0" err="1"/>
              <a:t>Managerial</a:t>
            </a:r>
            <a:r>
              <a:rPr lang="pt-PT" altLang="pt-PT" sz="1600" b="1" dirty="0"/>
              <a:t> </a:t>
            </a:r>
            <a:r>
              <a:rPr lang="pt-PT" altLang="pt-PT" sz="1600" b="1" dirty="0" err="1"/>
              <a:t>Grid</a:t>
            </a:r>
            <a:r>
              <a:rPr lang="pt-PT" altLang="pt-PT" sz="1600" b="1" dirty="0"/>
              <a:t>. </a:t>
            </a:r>
            <a:r>
              <a:rPr lang="pt-PT" altLang="pt-PT" sz="1600" b="1" dirty="0" err="1"/>
              <a:t>Disadvantages</a:t>
            </a:r>
            <a:endParaRPr lang="pt-PT" altLang="pt-PT" sz="1600" b="1" dirty="0"/>
          </a:p>
          <a:p>
            <a:pPr algn="just" eaLnBrk="1" hangingPunct="1">
              <a:lnSpc>
                <a:spcPct val="80000"/>
              </a:lnSpc>
            </a:pPr>
            <a:r>
              <a:rPr lang="pt-PT" altLang="pt-PT" sz="1600" dirty="0" err="1"/>
              <a:t>There</a:t>
            </a:r>
            <a:r>
              <a:rPr lang="pt-PT" altLang="pt-PT" sz="1600" dirty="0"/>
              <a:t> are more </a:t>
            </a:r>
            <a:r>
              <a:rPr lang="pt-PT" altLang="pt-PT" sz="1600" dirty="0" err="1"/>
              <a:t>dimensions</a:t>
            </a:r>
            <a:r>
              <a:rPr lang="pt-PT" altLang="pt-PT" sz="1600" dirty="0"/>
              <a:t> </a:t>
            </a:r>
            <a:r>
              <a:rPr lang="pt-PT" altLang="pt-PT" sz="1600" dirty="0" err="1"/>
              <a:t>of</a:t>
            </a:r>
            <a:r>
              <a:rPr lang="pt-PT" altLang="pt-PT" sz="1600" dirty="0"/>
              <a:t> </a:t>
            </a:r>
            <a:r>
              <a:rPr lang="pt-PT" altLang="pt-PT" sz="1600" dirty="0" err="1"/>
              <a:t>leadership</a:t>
            </a:r>
            <a:r>
              <a:rPr lang="pt-PT" altLang="pt-PT" sz="1600" dirty="0"/>
              <a:t> </a:t>
            </a:r>
            <a:r>
              <a:rPr lang="pt-PT" altLang="pt-PT" sz="1600" dirty="0" err="1"/>
              <a:t>that</a:t>
            </a:r>
            <a:r>
              <a:rPr lang="pt-PT" altLang="pt-PT" sz="1600" dirty="0"/>
              <a:t> can </a:t>
            </a:r>
            <a:r>
              <a:rPr lang="pt-PT" altLang="pt-PT" sz="1600" dirty="0" err="1"/>
              <a:t>be</a:t>
            </a:r>
            <a:r>
              <a:rPr lang="pt-PT" altLang="pt-PT" sz="1600" dirty="0"/>
              <a:t> </a:t>
            </a:r>
            <a:r>
              <a:rPr lang="pt-PT" altLang="pt-PT" sz="1600" dirty="0" err="1"/>
              <a:t>relevant</a:t>
            </a:r>
            <a:r>
              <a:rPr lang="pt-PT" altLang="pt-PT" sz="1600" dirty="0"/>
              <a:t>.</a:t>
            </a:r>
          </a:p>
          <a:p>
            <a:pPr algn="just" eaLnBrk="1" hangingPunct="1">
              <a:lnSpc>
                <a:spcPct val="80000"/>
              </a:lnSpc>
            </a:pPr>
            <a:r>
              <a:rPr lang="pt-PT" altLang="pt-PT" sz="1600" dirty="0" err="1"/>
              <a:t>The</a:t>
            </a:r>
            <a:r>
              <a:rPr lang="pt-PT" altLang="pt-PT" sz="1600" dirty="0"/>
              <a:t> </a:t>
            </a:r>
            <a:r>
              <a:rPr lang="pt-PT" altLang="pt-PT" sz="1600" dirty="0" err="1"/>
              <a:t>model</a:t>
            </a:r>
            <a:r>
              <a:rPr lang="pt-PT" altLang="pt-PT" sz="1600" dirty="0"/>
              <a:t> </a:t>
            </a:r>
            <a:r>
              <a:rPr lang="pt-PT" altLang="pt-PT" sz="1600" dirty="0" err="1"/>
              <a:t>basically</a:t>
            </a:r>
            <a:r>
              <a:rPr lang="pt-PT" altLang="pt-PT" sz="1600" dirty="0"/>
              <a:t> </a:t>
            </a:r>
            <a:r>
              <a:rPr lang="pt-PT" altLang="pt-PT" sz="1600" dirty="0" err="1"/>
              <a:t>neglects</a:t>
            </a:r>
            <a:r>
              <a:rPr lang="pt-PT" altLang="pt-PT" sz="1600" dirty="0"/>
              <a:t> </a:t>
            </a:r>
            <a:r>
              <a:rPr lang="pt-PT" altLang="pt-PT" sz="1600" dirty="0" err="1"/>
              <a:t>the</a:t>
            </a:r>
            <a:r>
              <a:rPr lang="pt-PT" altLang="pt-PT" sz="1600" dirty="0"/>
              <a:t> </a:t>
            </a:r>
            <a:r>
              <a:rPr lang="pt-PT" altLang="pt-PT" sz="1600" dirty="0" err="1"/>
              <a:t>significance</a:t>
            </a:r>
            <a:r>
              <a:rPr lang="pt-PT" altLang="pt-PT" sz="1600" dirty="0"/>
              <a:t> </a:t>
            </a:r>
            <a:r>
              <a:rPr lang="pt-PT" altLang="pt-PT" sz="1600" dirty="0" err="1"/>
              <a:t>of</a:t>
            </a:r>
            <a:r>
              <a:rPr lang="pt-PT" altLang="pt-PT" sz="1600" dirty="0"/>
              <a:t> </a:t>
            </a:r>
            <a:r>
              <a:rPr lang="pt-PT" altLang="pt-PT" sz="1600" dirty="0" err="1"/>
              <a:t>the</a:t>
            </a:r>
            <a:r>
              <a:rPr lang="pt-PT" altLang="pt-PT" sz="1600" dirty="0"/>
              <a:t> </a:t>
            </a:r>
            <a:r>
              <a:rPr lang="pt-PT" altLang="pt-PT" sz="1600" dirty="0" err="1">
                <a:hlinkClick r:id="rId4"/>
              </a:rPr>
              <a:t>internal</a:t>
            </a:r>
            <a:r>
              <a:rPr lang="pt-PT" altLang="pt-PT" sz="1600" dirty="0">
                <a:hlinkClick r:id="rId4"/>
              </a:rPr>
              <a:t> </a:t>
            </a:r>
            <a:r>
              <a:rPr lang="pt-PT" altLang="pt-PT" sz="1600" dirty="0" err="1">
                <a:hlinkClick r:id="rId4"/>
              </a:rPr>
              <a:t>and</a:t>
            </a:r>
            <a:r>
              <a:rPr lang="pt-PT" altLang="pt-PT" sz="1600" dirty="0">
                <a:hlinkClick r:id="rId4"/>
              </a:rPr>
              <a:t> </a:t>
            </a:r>
            <a:r>
              <a:rPr lang="pt-PT" altLang="pt-PT" sz="1600" dirty="0" err="1">
                <a:hlinkClick r:id="rId4"/>
              </a:rPr>
              <a:t>external</a:t>
            </a:r>
            <a:r>
              <a:rPr lang="pt-PT" altLang="pt-PT" sz="1600" dirty="0">
                <a:hlinkClick r:id="rId4"/>
              </a:rPr>
              <a:t> </a:t>
            </a:r>
            <a:r>
              <a:rPr lang="pt-PT" altLang="pt-PT" sz="1600" dirty="0" err="1">
                <a:hlinkClick r:id="rId4"/>
              </a:rPr>
              <a:t>constraints</a:t>
            </a:r>
            <a:r>
              <a:rPr lang="pt-PT" altLang="pt-PT" sz="1600" dirty="0"/>
              <a:t>, </a:t>
            </a:r>
            <a:r>
              <a:rPr lang="pt-PT" altLang="pt-PT" sz="1600" dirty="0" err="1"/>
              <a:t>context</a:t>
            </a:r>
            <a:r>
              <a:rPr lang="pt-PT" altLang="pt-PT" sz="1600" dirty="0"/>
              <a:t>, </a:t>
            </a:r>
            <a:r>
              <a:rPr lang="pt-PT" altLang="pt-PT" sz="1600" dirty="0" err="1"/>
              <a:t>circumstances</a:t>
            </a:r>
            <a:r>
              <a:rPr lang="pt-PT" altLang="pt-PT" sz="1600" dirty="0"/>
              <a:t> </a:t>
            </a:r>
            <a:r>
              <a:rPr lang="pt-PT" altLang="pt-PT" sz="1600" dirty="0" err="1"/>
              <a:t>and</a:t>
            </a:r>
            <a:r>
              <a:rPr lang="pt-PT" altLang="pt-PT" sz="1600" dirty="0"/>
              <a:t> </a:t>
            </a:r>
            <a:r>
              <a:rPr lang="pt-PT" altLang="pt-PT" sz="1600" dirty="0" err="1">
                <a:hlinkClick r:id="rId5"/>
              </a:rPr>
              <a:t>situation</a:t>
            </a:r>
            <a:r>
              <a:rPr lang="pt-PT" altLang="pt-PT" sz="1600" dirty="0"/>
              <a:t>.</a:t>
            </a:r>
          </a:p>
        </p:txBody>
      </p:sp>
    </p:spTree>
    <p:extLst>
      <p:ext uri="{BB962C8B-B14F-4D97-AF65-F5344CB8AC3E}">
        <p14:creationId xmlns:p14="http://schemas.microsoft.com/office/powerpoint/2010/main" val="1062202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normAutofit/>
          </a:bodyPr>
          <a:lstStyle/>
          <a:p>
            <a:pPr algn="ctr" eaLnBrk="1" hangingPunct="1">
              <a:defRPr/>
            </a:pPr>
            <a:r>
              <a:rPr lang="pt-PT" altLang="ja-JP" b="1" dirty="0" err="1">
                <a:ea typeface="ＭＳ Ｐゴシック" charset="-128"/>
              </a:rPr>
              <a:t>Hammer</a:t>
            </a:r>
            <a:r>
              <a:rPr lang="pt-PT" altLang="ja-JP" b="1" dirty="0">
                <a:ea typeface="ＭＳ Ｐゴシック" charset="-128"/>
              </a:rPr>
              <a:t>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Champy’s</a:t>
            </a:r>
            <a:r>
              <a:rPr lang="pt-PT" altLang="ja-JP" b="1" dirty="0">
                <a:ea typeface="ＭＳ Ｐゴシック" charset="-128"/>
              </a:rPr>
              <a:t> Business </a:t>
            </a:r>
            <a:r>
              <a:rPr lang="pt-PT" altLang="ja-JP" b="1" dirty="0" err="1">
                <a:ea typeface="ＭＳ Ｐゴシック" charset="-128"/>
              </a:rPr>
              <a:t>Process</a:t>
            </a:r>
            <a:r>
              <a:rPr lang="pt-PT" altLang="ja-JP" b="1" dirty="0">
                <a:ea typeface="ＭＳ Ｐゴシック" charset="-128"/>
              </a:rPr>
              <a:t> Reengineering</a:t>
            </a:r>
            <a:endParaRPr lang="pt-PT" b="1" dirty="0"/>
          </a:p>
        </p:txBody>
      </p:sp>
      <p:sp>
        <p:nvSpPr>
          <p:cNvPr id="81923" name="Rectangle 3"/>
          <p:cNvSpPr>
            <a:spLocks noGrp="1" noChangeArrowheads="1"/>
          </p:cNvSpPr>
          <p:nvPr>
            <p:ph type="body" idx="1"/>
          </p:nvPr>
        </p:nvSpPr>
        <p:spPr/>
        <p:txBody>
          <a:bodyPr>
            <a:normAutofit/>
          </a:bodyPr>
          <a:lstStyle/>
          <a:p>
            <a:pPr algn="just" eaLnBrk="1" hangingPunct="1">
              <a:lnSpc>
                <a:spcPct val="80000"/>
              </a:lnSpc>
            </a:pPr>
            <a:r>
              <a:rPr lang="pt-PT" altLang="pt-PT" b="1" dirty="0" err="1"/>
              <a:t>Generic</a:t>
            </a:r>
            <a:r>
              <a:rPr lang="pt-PT" altLang="pt-PT" b="1" dirty="0"/>
              <a:t> </a:t>
            </a:r>
            <a:r>
              <a:rPr lang="pt-PT" altLang="pt-PT" b="1" dirty="0" err="1"/>
              <a:t>Circumstances</a:t>
            </a:r>
            <a:r>
              <a:rPr lang="pt-PT" altLang="pt-PT" b="1" dirty="0"/>
              <a:t> </a:t>
            </a:r>
            <a:r>
              <a:rPr lang="pt-PT" altLang="pt-PT" b="1" dirty="0" err="1"/>
              <a:t>that</a:t>
            </a:r>
            <a:r>
              <a:rPr lang="pt-PT" altLang="pt-PT" b="1" dirty="0"/>
              <a:t> </a:t>
            </a:r>
            <a:r>
              <a:rPr lang="pt-PT" altLang="pt-PT" b="1" dirty="0" err="1"/>
              <a:t>influence</a:t>
            </a:r>
            <a:r>
              <a:rPr lang="pt-PT" altLang="pt-PT" b="1" dirty="0"/>
              <a:t> </a:t>
            </a:r>
            <a:r>
              <a:rPr lang="pt-PT" altLang="pt-PT" b="1" dirty="0" err="1"/>
              <a:t>whether</a:t>
            </a:r>
            <a:r>
              <a:rPr lang="pt-PT" altLang="pt-PT" b="1" dirty="0"/>
              <a:t> BPR </a:t>
            </a:r>
            <a:r>
              <a:rPr lang="pt-PT" altLang="pt-PT" b="1" dirty="0" err="1"/>
              <a:t>is</a:t>
            </a:r>
            <a:r>
              <a:rPr lang="pt-PT" altLang="pt-PT" b="1" dirty="0"/>
              <a:t> </a:t>
            </a:r>
            <a:r>
              <a:rPr lang="pt-PT" altLang="pt-PT" b="1" dirty="0" err="1"/>
              <a:t>advisable</a:t>
            </a:r>
            <a:endParaRPr lang="pt-PT" altLang="pt-PT" b="1" dirty="0"/>
          </a:p>
          <a:p>
            <a:pPr algn="just" eaLnBrk="1" hangingPunct="1">
              <a:lnSpc>
                <a:spcPct val="80000"/>
              </a:lnSpc>
            </a:pPr>
            <a:r>
              <a:rPr lang="pt-PT" altLang="pt-PT" dirty="0" err="1"/>
              <a:t>Although</a:t>
            </a:r>
            <a:r>
              <a:rPr lang="pt-PT" altLang="pt-PT" dirty="0"/>
              <a:t> </a:t>
            </a:r>
            <a:r>
              <a:rPr lang="pt-PT" altLang="pt-PT" dirty="0" err="1"/>
              <a:t>it</a:t>
            </a:r>
            <a:r>
              <a:rPr lang="pt-PT" altLang="pt-PT" dirty="0"/>
              <a:t> </a:t>
            </a:r>
            <a:r>
              <a:rPr lang="pt-PT" altLang="pt-PT" dirty="0" err="1"/>
              <a:t>is</a:t>
            </a:r>
            <a:r>
              <a:rPr lang="pt-PT" altLang="pt-PT" dirty="0"/>
              <a:t> </a:t>
            </a:r>
            <a:r>
              <a:rPr lang="pt-PT" altLang="pt-PT" dirty="0" err="1"/>
              <a:t>difficult</a:t>
            </a:r>
            <a:r>
              <a:rPr lang="pt-PT" altLang="pt-PT" dirty="0"/>
              <a:t> to </a:t>
            </a:r>
            <a:r>
              <a:rPr lang="pt-PT" altLang="pt-PT" dirty="0" err="1"/>
              <a:t>give</a:t>
            </a:r>
            <a:r>
              <a:rPr lang="pt-PT" altLang="pt-PT" dirty="0"/>
              <a:t> </a:t>
            </a:r>
            <a:r>
              <a:rPr lang="pt-PT" altLang="pt-PT" dirty="0" err="1"/>
              <a:t>generic</a:t>
            </a:r>
            <a:r>
              <a:rPr lang="pt-PT" altLang="pt-PT" dirty="0"/>
              <a:t> </a:t>
            </a:r>
            <a:r>
              <a:rPr lang="pt-PT" altLang="pt-PT" dirty="0" err="1"/>
              <a:t>advice</a:t>
            </a:r>
            <a:r>
              <a:rPr lang="pt-PT" altLang="pt-PT" dirty="0"/>
              <a:t> </a:t>
            </a:r>
            <a:r>
              <a:rPr lang="pt-PT" altLang="pt-PT" dirty="0" err="1"/>
              <a:t>about</a:t>
            </a:r>
            <a:r>
              <a:rPr lang="pt-PT" altLang="pt-PT" dirty="0"/>
              <a:t> </a:t>
            </a:r>
            <a:r>
              <a:rPr lang="pt-PT" altLang="pt-PT" dirty="0" err="1"/>
              <a:t>this</a:t>
            </a:r>
            <a:r>
              <a:rPr lang="pt-PT" altLang="pt-PT" dirty="0"/>
              <a:t>, some </a:t>
            </a:r>
            <a:r>
              <a:rPr lang="pt-PT" altLang="pt-PT" dirty="0" err="1"/>
              <a:t>factors</a:t>
            </a:r>
            <a:r>
              <a:rPr lang="pt-PT" altLang="pt-PT" dirty="0"/>
              <a:t> </a:t>
            </a:r>
            <a:r>
              <a:rPr lang="pt-PT" altLang="pt-PT" dirty="0" err="1"/>
              <a:t>that</a:t>
            </a:r>
            <a:r>
              <a:rPr lang="pt-PT" altLang="pt-PT" dirty="0"/>
              <a:t> can </a:t>
            </a:r>
            <a:r>
              <a:rPr lang="pt-PT" altLang="pt-PT" dirty="0" err="1"/>
              <a:t>be</a:t>
            </a:r>
            <a:r>
              <a:rPr lang="pt-PT" altLang="pt-PT" dirty="0"/>
              <a:t> </a:t>
            </a:r>
            <a:r>
              <a:rPr lang="pt-PT" altLang="pt-PT" dirty="0" err="1"/>
              <a:t>considered</a:t>
            </a:r>
            <a:r>
              <a:rPr lang="pt-PT" altLang="pt-PT" dirty="0"/>
              <a:t> are:</a:t>
            </a:r>
          </a:p>
          <a:p>
            <a:pPr algn="just" eaLnBrk="1" hangingPunct="1">
              <a:lnSpc>
                <a:spcPct val="80000"/>
              </a:lnSpc>
            </a:pPr>
            <a:r>
              <a:rPr lang="pt-PT" altLang="pt-PT" dirty="0"/>
              <a:t>Does </a:t>
            </a:r>
            <a:r>
              <a:rPr lang="pt-PT" altLang="pt-PT" dirty="0" err="1"/>
              <a:t>the</a:t>
            </a:r>
            <a:r>
              <a:rPr lang="pt-PT" altLang="pt-PT" dirty="0"/>
              <a:t> </a:t>
            </a:r>
            <a:r>
              <a:rPr lang="pt-PT" altLang="pt-PT" dirty="0" err="1"/>
              <a:t>competition</a:t>
            </a:r>
            <a:r>
              <a:rPr lang="pt-PT" altLang="pt-PT" dirty="0"/>
              <a:t> </a:t>
            </a:r>
            <a:r>
              <a:rPr lang="pt-PT" altLang="pt-PT" dirty="0" err="1"/>
              <a:t>clearly</a:t>
            </a:r>
            <a:r>
              <a:rPr lang="pt-PT" altLang="pt-PT" dirty="0"/>
              <a:t> </a:t>
            </a:r>
            <a:r>
              <a:rPr lang="pt-PT" altLang="pt-PT" dirty="0" err="1"/>
              <a:t>outperform</a:t>
            </a:r>
            <a:r>
              <a:rPr lang="pt-PT" altLang="pt-PT" dirty="0"/>
              <a:t> </a:t>
            </a:r>
            <a:r>
              <a:rPr lang="pt-PT" altLang="pt-PT" dirty="0" err="1"/>
              <a:t>the</a:t>
            </a:r>
            <a:r>
              <a:rPr lang="pt-PT" altLang="pt-PT" dirty="0"/>
              <a:t> </a:t>
            </a:r>
            <a:r>
              <a:rPr lang="pt-PT" altLang="pt-PT" dirty="0" err="1"/>
              <a:t>company</a:t>
            </a:r>
            <a:r>
              <a:rPr lang="pt-PT" altLang="pt-PT" dirty="0"/>
              <a:t>? </a:t>
            </a:r>
          </a:p>
          <a:p>
            <a:pPr algn="just" eaLnBrk="1" hangingPunct="1">
              <a:lnSpc>
                <a:spcPct val="80000"/>
              </a:lnSpc>
            </a:pPr>
            <a:r>
              <a:rPr lang="pt-PT" altLang="pt-PT" dirty="0"/>
              <a:t>Are </a:t>
            </a:r>
            <a:r>
              <a:rPr lang="pt-PT" altLang="pt-PT" dirty="0" err="1"/>
              <a:t>there</a:t>
            </a:r>
            <a:r>
              <a:rPr lang="pt-PT" altLang="pt-PT" dirty="0"/>
              <a:t> </a:t>
            </a:r>
            <a:r>
              <a:rPr lang="pt-PT" altLang="pt-PT" dirty="0" err="1"/>
              <a:t>many</a:t>
            </a:r>
            <a:r>
              <a:rPr lang="pt-PT" altLang="pt-PT" dirty="0"/>
              <a:t> </a:t>
            </a:r>
            <a:r>
              <a:rPr lang="pt-PT" altLang="pt-PT" dirty="0" err="1"/>
              <a:t>conflicts</a:t>
            </a:r>
            <a:r>
              <a:rPr lang="pt-PT" altLang="pt-PT" dirty="0"/>
              <a:t> in </a:t>
            </a:r>
            <a:r>
              <a:rPr lang="pt-PT" altLang="pt-PT" dirty="0" err="1"/>
              <a:t>the</a:t>
            </a:r>
            <a:r>
              <a:rPr lang="pt-PT" altLang="pt-PT" dirty="0"/>
              <a:t> </a:t>
            </a:r>
            <a:r>
              <a:rPr lang="pt-PT" altLang="pt-PT" dirty="0" err="1"/>
              <a:t>organization</a:t>
            </a:r>
            <a:r>
              <a:rPr lang="pt-PT" altLang="pt-PT" dirty="0"/>
              <a:t>?</a:t>
            </a:r>
          </a:p>
          <a:p>
            <a:pPr algn="just" eaLnBrk="1" hangingPunct="1">
              <a:lnSpc>
                <a:spcPct val="80000"/>
              </a:lnSpc>
            </a:pPr>
            <a:r>
              <a:rPr lang="pt-PT" altLang="pt-PT" dirty="0"/>
              <a:t>Is </a:t>
            </a:r>
            <a:r>
              <a:rPr lang="pt-PT" altLang="pt-PT" dirty="0" err="1"/>
              <a:t>there</a:t>
            </a:r>
            <a:r>
              <a:rPr lang="pt-PT" altLang="pt-PT" dirty="0"/>
              <a:t> </a:t>
            </a:r>
            <a:r>
              <a:rPr lang="pt-PT" altLang="pt-PT" dirty="0" err="1"/>
              <a:t>an</a:t>
            </a:r>
            <a:r>
              <a:rPr lang="pt-PT" altLang="pt-PT" dirty="0"/>
              <a:t> </a:t>
            </a:r>
            <a:r>
              <a:rPr lang="pt-PT" altLang="pt-PT" dirty="0" err="1"/>
              <a:t>extremely</a:t>
            </a:r>
            <a:r>
              <a:rPr lang="pt-PT" altLang="pt-PT" dirty="0"/>
              <a:t> </a:t>
            </a:r>
            <a:r>
              <a:rPr lang="pt-PT" altLang="pt-PT" dirty="0" err="1"/>
              <a:t>high</a:t>
            </a:r>
            <a:r>
              <a:rPr lang="pt-PT" altLang="pt-PT" dirty="0"/>
              <a:t> </a:t>
            </a:r>
            <a:r>
              <a:rPr lang="pt-PT" altLang="pt-PT" dirty="0" err="1"/>
              <a:t>frequency</a:t>
            </a:r>
            <a:r>
              <a:rPr lang="pt-PT" altLang="pt-PT" dirty="0"/>
              <a:t> </a:t>
            </a:r>
            <a:r>
              <a:rPr lang="pt-PT" altLang="pt-PT" dirty="0" err="1"/>
              <a:t>of</a:t>
            </a:r>
            <a:r>
              <a:rPr lang="pt-PT" altLang="pt-PT" dirty="0"/>
              <a:t> meetings?</a:t>
            </a:r>
          </a:p>
          <a:p>
            <a:pPr algn="just" eaLnBrk="1" hangingPunct="1">
              <a:lnSpc>
                <a:spcPct val="80000"/>
              </a:lnSpc>
            </a:pPr>
            <a:r>
              <a:rPr lang="pt-PT" altLang="pt-PT" dirty="0" err="1"/>
              <a:t>Excessive</a:t>
            </a:r>
            <a:r>
              <a:rPr lang="pt-PT" altLang="pt-PT" dirty="0"/>
              <a:t> use </a:t>
            </a:r>
            <a:r>
              <a:rPr lang="pt-PT" altLang="pt-PT" dirty="0" err="1"/>
              <a:t>of</a:t>
            </a:r>
            <a:r>
              <a:rPr lang="pt-PT" altLang="pt-PT" dirty="0"/>
              <a:t> non-</a:t>
            </a:r>
            <a:r>
              <a:rPr lang="pt-PT" altLang="pt-PT" dirty="0" err="1"/>
              <a:t>structured</a:t>
            </a:r>
            <a:r>
              <a:rPr lang="pt-PT" altLang="pt-PT" dirty="0"/>
              <a:t> </a:t>
            </a:r>
            <a:r>
              <a:rPr lang="pt-PT" altLang="pt-PT" dirty="0" err="1"/>
              <a:t>communication</a:t>
            </a:r>
            <a:r>
              <a:rPr lang="pt-PT" altLang="pt-PT" dirty="0"/>
              <a:t>? (</a:t>
            </a:r>
            <a:r>
              <a:rPr lang="pt-PT" altLang="pt-PT" dirty="0" err="1"/>
              <a:t>memos</a:t>
            </a:r>
            <a:r>
              <a:rPr lang="pt-PT" altLang="pt-PT" dirty="0"/>
              <a:t>, emails, </a:t>
            </a:r>
            <a:r>
              <a:rPr lang="pt-PT" altLang="pt-PT" dirty="0" err="1"/>
              <a:t>etc</a:t>
            </a:r>
            <a:r>
              <a:rPr lang="pt-PT" altLang="pt-PT" dirty="0" smtClean="0"/>
              <a:t>).</a:t>
            </a:r>
            <a:endParaRPr lang="pt-PT" altLang="pt-PT" dirty="0"/>
          </a:p>
          <a:p>
            <a:pPr algn="just" eaLnBrk="1" hangingPunct="1">
              <a:lnSpc>
                <a:spcPct val="80000"/>
              </a:lnSpc>
            </a:pPr>
            <a:r>
              <a:rPr lang="pt-PT" altLang="pt-PT" dirty="0"/>
              <a:t>Is </a:t>
            </a:r>
            <a:r>
              <a:rPr lang="pt-PT" altLang="pt-PT" dirty="0" err="1"/>
              <a:t>it</a:t>
            </a:r>
            <a:r>
              <a:rPr lang="pt-PT" altLang="pt-PT" dirty="0"/>
              <a:t> </a:t>
            </a:r>
            <a:r>
              <a:rPr lang="pt-PT" altLang="pt-PT" dirty="0" err="1"/>
              <a:t>possible</a:t>
            </a:r>
            <a:r>
              <a:rPr lang="pt-PT" altLang="pt-PT" dirty="0"/>
              <a:t> </a:t>
            </a:r>
            <a:r>
              <a:rPr lang="pt-PT" altLang="pt-PT" dirty="0" smtClean="0"/>
              <a:t>to </a:t>
            </a:r>
            <a:r>
              <a:rPr lang="pt-PT" altLang="pt-PT" dirty="0" err="1"/>
              <a:t>consider</a:t>
            </a:r>
            <a:r>
              <a:rPr lang="pt-PT" altLang="pt-PT" dirty="0"/>
              <a:t> a more </a:t>
            </a:r>
            <a:r>
              <a:rPr lang="pt-PT" altLang="pt-PT" dirty="0" err="1"/>
              <a:t>continuous</a:t>
            </a:r>
            <a:r>
              <a:rPr lang="pt-PT" altLang="pt-PT" dirty="0"/>
              <a:t> </a:t>
            </a:r>
            <a:r>
              <a:rPr lang="pt-PT" altLang="pt-PT" dirty="0" err="1"/>
              <a:t>approach</a:t>
            </a:r>
            <a:r>
              <a:rPr lang="pt-PT" altLang="pt-PT" dirty="0"/>
              <a:t> </a:t>
            </a:r>
            <a:r>
              <a:rPr lang="pt-PT" altLang="pt-PT" dirty="0" err="1"/>
              <a:t>of</a:t>
            </a:r>
            <a:r>
              <a:rPr lang="pt-PT" altLang="pt-PT" dirty="0"/>
              <a:t> gradual, incremental </a:t>
            </a:r>
            <a:r>
              <a:rPr lang="pt-PT" altLang="pt-PT" dirty="0" err="1"/>
              <a:t>improvements</a:t>
            </a:r>
            <a:r>
              <a:rPr lang="pt-PT" altLang="pt-PT" dirty="0"/>
              <a:t>? </a:t>
            </a:r>
            <a:endParaRPr lang="pt-PT" altLang="pt-PT" b="1" dirty="0"/>
          </a:p>
          <a:p>
            <a:pPr marL="0" indent="0" eaLnBrk="1" hangingPunct="1">
              <a:lnSpc>
                <a:spcPct val="80000"/>
              </a:lnSpc>
              <a:buNone/>
            </a:pPr>
            <a:endParaRPr lang="pt-PT" altLang="pt-PT" sz="1800" b="1" dirty="0"/>
          </a:p>
        </p:txBody>
      </p:sp>
    </p:spTree>
    <p:extLst>
      <p:ext uri="{BB962C8B-B14F-4D97-AF65-F5344CB8AC3E}">
        <p14:creationId xmlns:p14="http://schemas.microsoft.com/office/powerpoint/2010/main" val="2478218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10462</Words>
  <Application>Microsoft Office PowerPoint</Application>
  <PresentationFormat>Widescreen</PresentationFormat>
  <Paragraphs>536</Paragraphs>
  <Slides>86</Slides>
  <Notes>60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86</vt:i4>
      </vt:variant>
    </vt:vector>
  </HeadingPairs>
  <TitlesOfParts>
    <vt:vector size="91" baseType="lpstr">
      <vt:lpstr>ＭＳ Ｐゴシック</vt:lpstr>
      <vt:lpstr>Arial</vt:lpstr>
      <vt:lpstr>Calibri</vt:lpstr>
      <vt:lpstr>Calibri Light</vt:lpstr>
      <vt:lpstr>Office Theme</vt:lpstr>
      <vt:lpstr>DEMING’S TOTAL QUALITY MANAGEMENT</vt:lpstr>
      <vt:lpstr>DEMING’S TOTAL QUALITY MANAGEMENT</vt:lpstr>
      <vt:lpstr>DEMING’S TOTAL QUALITY MANAGEMENT</vt:lpstr>
      <vt:lpstr>DEMING’S TOTAL QUALITY MANAGEMENT</vt:lpstr>
      <vt:lpstr>Hammer and Champy’s Business Process Reengineering</vt:lpstr>
      <vt:lpstr>Hammer and Champy’s Business Process Reengineering</vt:lpstr>
      <vt:lpstr>Hammer and Champy’s Business Process Reengineering</vt:lpstr>
      <vt:lpstr>Hammer and Champy’s Business Process Reengineering</vt:lpstr>
      <vt:lpstr>Hammer and Champy’s Business Process Reengineering</vt:lpstr>
      <vt:lpstr>Hammer and Champy’s Business Process Reengineering</vt:lpstr>
      <vt:lpstr>Hammer and Champy’s Business Process Reengineering</vt:lpstr>
      <vt:lpstr>Gradual, Continuous Change - Kaizen</vt:lpstr>
      <vt:lpstr>Gradual, continuous change - Kaizen</vt:lpstr>
      <vt:lpstr>Gradual, continuous change - Kaizen</vt:lpstr>
      <vt:lpstr>Gradual, continuous change - Kaizen</vt:lpstr>
      <vt:lpstr>Gradual, continuous change - Kaizen</vt:lpstr>
      <vt:lpstr>Gradual, continuous change - Kaizen</vt:lpstr>
      <vt:lpstr>Six Sigma </vt:lpstr>
      <vt:lpstr>Six Sigma</vt:lpstr>
      <vt:lpstr>Six Sigma</vt:lpstr>
      <vt:lpstr>Six Sigma</vt:lpstr>
      <vt:lpstr>Six Sigma</vt:lpstr>
      <vt:lpstr>Six Sigma</vt:lpstr>
      <vt:lpstr>Six Sigma</vt:lpstr>
      <vt:lpstr>Turnaround Management</vt:lpstr>
      <vt:lpstr>Turnaround Management</vt:lpstr>
      <vt:lpstr>Turnaround Management</vt:lpstr>
      <vt:lpstr>Turnaround Management</vt:lpstr>
      <vt:lpstr>Turnaround Management</vt:lpstr>
      <vt:lpstr>ROOT CAUSE ANALYSIS</vt:lpstr>
      <vt:lpstr>ROOT CAUSE ANALYSIS</vt:lpstr>
      <vt:lpstr>ROOT CAUSE ANALYSIS</vt:lpstr>
      <vt:lpstr>ROOT CAUSE ANALYSIS</vt:lpstr>
      <vt:lpstr>ROOT CAUSE ANALYSIS</vt:lpstr>
      <vt:lpstr>ROOT CAUSE ANALYSIS</vt:lpstr>
      <vt:lpstr>ROOT CAUSE ANALYSIS</vt:lpstr>
      <vt:lpstr>Kaoru Ishikawa’s Cause and Effect (Fishbone) Diagram</vt:lpstr>
      <vt:lpstr>Kaoru Ishikawa’s Cause and Effect (Fishbone) Diagram</vt:lpstr>
      <vt:lpstr>Kaoru Ishikawa’s Cause and Effect (Fishbone) Diagram</vt:lpstr>
      <vt:lpstr>Kaoru Ishikawa’s Cause and Effect (Fishbone) Diagram</vt:lpstr>
      <vt:lpstr>8D Problem Solving (Eight Disciplines)</vt:lpstr>
      <vt:lpstr>8D Problem Solving (Eight Disciplines)</vt:lpstr>
      <vt:lpstr>8D Problem Solving (Eight Disciplines)</vt:lpstr>
      <vt:lpstr>8D Problem Solving (Eight Disciplines)</vt:lpstr>
      <vt:lpstr>8D Problem Solving (Eight Disciplines)</vt:lpstr>
      <vt:lpstr>8D Problem Solving (Eight Disciplines)</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Crisis Management </vt:lpstr>
      <vt:lpstr>Crisis Management</vt:lpstr>
      <vt:lpstr>Crisis Management</vt:lpstr>
      <vt:lpstr>CRISIS MANAGEMENT</vt:lpstr>
      <vt:lpstr>CRISIS MANAGEMENT</vt:lpstr>
      <vt:lpstr>Geert Hofstede’s Cultural Dimensions</vt:lpstr>
      <vt:lpstr>Geert Hofstede’s Cultural Dimensions</vt:lpstr>
      <vt:lpstr>Geert Hofstede’s Cultural Dimensions</vt:lpstr>
      <vt:lpstr>Geert Hofstede’s Cultural Dimensions</vt:lpstr>
      <vt:lpstr>Blake and Mouton’s Managerial Grid </vt:lpstr>
      <vt:lpstr>Blake and Mouton’s Managerial Grid</vt:lpstr>
      <vt:lpstr>Blake and Mouton’s Managerial Grid</vt:lpstr>
      <vt:lpstr>Blake and Mouton’s Managerial Grid</vt:lpstr>
      <vt:lpstr>Blake and Mouton’s Managerial Grid</vt:lpstr>
      <vt:lpstr>Blake and Mouton’s Managerial Grid</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DEMING’S TOTAL QUALITY MANAGEMENT</dc:title>
  <dc:creator>Rafael Marques</dc:creator>
  <cp:lastModifiedBy>Rafael Marques</cp:lastModifiedBy>
  <cp:revision>8</cp:revision>
  <dcterms:created xsi:type="dcterms:W3CDTF">2016-04-12T14:27:51Z</dcterms:created>
  <dcterms:modified xsi:type="dcterms:W3CDTF">2016-04-12T15:36:06Z</dcterms:modified>
</cp:coreProperties>
</file>